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vnd.openxmlformats-officedocument.vmlDrawing" Extension="vml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drawingml.chartshapes+xml" PartName="/ppt/drawings/drawing1.xml"/>
  <Override ContentType="application/vnd.ms-office.chartstyle+xml" PartName="/ppt/charts/style3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i7JVVd9nyHRI/Gvp8kDVx7eBrj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4EA7C86-9013-4135-BD50-438B2EA78B31}">
  <a:tblStyle styleId="{84EA7C86-9013-4135-BD50-438B2EA78B3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Relationship Id="rId4" Type="http://schemas.openxmlformats.org/officeDocument/2006/relationships/chartUserShapes" Target="../drawings/drawing1.xml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LES</a:t>
            </a:r>
            <a:r>
              <a:rPr lang="en-US" sz="2000" baseline="0" dirty="0"/>
              <a:t>  3847 ETABLISSEMENTS AU GABON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93-E047-9B38-6887B13083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93-E047-9B38-6887B1308352}"/>
              </c:ext>
            </c:extLst>
          </c:dPt>
          <c:cat>
            <c:strRef>
              <c:f>Feuil1!$A$2:$A$3</c:f>
              <c:strCache>
                <c:ptCount val="2"/>
                <c:pt idx="0">
                  <c:v>ETABLISSEMENTS PRIVES</c:v>
                </c:pt>
                <c:pt idx="1">
                  <c:v>ETABLISSEMENTS PUBLICS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2685</c:v>
                </c:pt>
                <c:pt idx="1">
                  <c:v>1162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93-E047-9B38-6887B1308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4472C4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latin typeface="Tw Cen MT" panose="020B0602020104020603" pitchFamily="34" charset="0"/>
              </a:rPr>
              <a:t>IMPORTATION DES CRAIES AU</a:t>
            </a:r>
            <a:r>
              <a:rPr lang="fr-FR" baseline="0" dirty="0">
                <a:latin typeface="Tw Cen MT" panose="020B0602020104020603" pitchFamily="34" charset="0"/>
              </a:rPr>
              <a:t> GABON</a:t>
            </a:r>
            <a:r>
              <a:rPr lang="fr-FR" dirty="0">
                <a:latin typeface="Tw Cen MT" panose="020B0602020104020603" pitchFamily="34" charset="0"/>
              </a:rPr>
              <a:t>:PERIODE 2021-2022-2023</a:t>
            </a:r>
          </a:p>
        </c:rich>
      </c:tx>
      <c:layout>
        <c:manualLayout>
          <c:xMode val="edge"/>
          <c:yMode val="edge"/>
          <c:x val="0.11850533597771166"/>
          <c:y val="1.25978065929182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935277932078694"/>
          <c:y val="0.17221547613071084"/>
          <c:w val="0.86554986738105799"/>
          <c:h val="0.710373739802945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Feuil1!$A$2:$A$7</c:f>
              <c:strCache>
                <c:ptCount val="6"/>
                <c:pt idx="0">
                  <c:v>France</c:v>
                </c:pt>
                <c:pt idx="1">
                  <c:v>CHINE</c:v>
                </c:pt>
                <c:pt idx="2">
                  <c:v>TOGO</c:v>
                </c:pt>
                <c:pt idx="3">
                  <c:v>INDE</c:v>
                </c:pt>
                <c:pt idx="4">
                  <c:v>TUNISIE</c:v>
                </c:pt>
                <c:pt idx="5">
                  <c:v>Italie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19255</c:v>
                </c:pt>
                <c:pt idx="1">
                  <c:v>10298</c:v>
                </c:pt>
                <c:pt idx="2">
                  <c:v>706</c:v>
                </c:pt>
                <c:pt idx="3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E2-B342-8655-27D4E7BCABE6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cat>
            <c:strRef>
              <c:f>Feuil1!$A$2:$A$7</c:f>
              <c:strCache>
                <c:ptCount val="6"/>
                <c:pt idx="0">
                  <c:v>France</c:v>
                </c:pt>
                <c:pt idx="1">
                  <c:v>CHINE</c:v>
                </c:pt>
                <c:pt idx="2">
                  <c:v>TOGO</c:v>
                </c:pt>
                <c:pt idx="3">
                  <c:v>INDE</c:v>
                </c:pt>
                <c:pt idx="4">
                  <c:v>TUNISIE</c:v>
                </c:pt>
                <c:pt idx="5">
                  <c:v>Italie</c:v>
                </c:pt>
              </c:strCache>
            </c:strRef>
          </c:cat>
          <c:val>
            <c:numRef>
              <c:f>Feuil1!$C$2:$C$7</c:f>
              <c:numCache>
                <c:formatCode>General</c:formatCode>
                <c:ptCount val="6"/>
                <c:pt idx="0">
                  <c:v>49357</c:v>
                </c:pt>
                <c:pt idx="1">
                  <c:v>19251</c:v>
                </c:pt>
                <c:pt idx="2">
                  <c:v>7400</c:v>
                </c:pt>
                <c:pt idx="3">
                  <c:v>3</c:v>
                </c:pt>
                <c:pt idx="4">
                  <c:v>550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E2-B342-8655-27D4E7BCABE6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55B51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B2E2-B342-8655-27D4E7BCABE6}"/>
              </c:ext>
            </c:extLst>
          </c:dPt>
          <c:dPt>
            <c:idx val="1"/>
            <c:invertIfNegative val="0"/>
            <c:bubble3D val="0"/>
            <c:spPr>
              <a:solidFill>
                <a:srgbClr val="55B51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2E2-B342-8655-27D4E7BCABE6}"/>
              </c:ext>
            </c:extLst>
          </c:dPt>
          <c:dPt>
            <c:idx val="2"/>
            <c:invertIfNegative val="0"/>
            <c:bubble3D val="0"/>
            <c:spPr>
              <a:solidFill>
                <a:srgbClr val="55B51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B2E2-B342-8655-27D4E7BCABE6}"/>
              </c:ext>
            </c:extLst>
          </c:dPt>
          <c:cat>
            <c:strRef>
              <c:f>Feuil1!$A$2:$A$7</c:f>
              <c:strCache>
                <c:ptCount val="6"/>
                <c:pt idx="0">
                  <c:v>France</c:v>
                </c:pt>
                <c:pt idx="1">
                  <c:v>CHINE</c:v>
                </c:pt>
                <c:pt idx="2">
                  <c:v>TOGO</c:v>
                </c:pt>
                <c:pt idx="3">
                  <c:v>INDE</c:v>
                </c:pt>
                <c:pt idx="4">
                  <c:v>TUNISIE</c:v>
                </c:pt>
                <c:pt idx="5">
                  <c:v>Italie</c:v>
                </c:pt>
              </c:strCache>
            </c:strRef>
          </c:cat>
          <c:val>
            <c:numRef>
              <c:f>Feuil1!$D$2:$D$7</c:f>
              <c:numCache>
                <c:formatCode>General</c:formatCode>
                <c:ptCount val="6"/>
                <c:pt idx="0">
                  <c:v>30181</c:v>
                </c:pt>
                <c:pt idx="1">
                  <c:v>13334</c:v>
                </c:pt>
                <c:pt idx="2">
                  <c:v>8125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E2-B342-8655-27D4E7BCA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2079712"/>
        <c:axId val="1202075360"/>
        <c:axId val="0"/>
      </c:bar3DChart>
      <c:catAx>
        <c:axId val="120207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02075360"/>
        <c:crosses val="autoZero"/>
        <c:auto val="1"/>
        <c:lblAlgn val="ctr"/>
        <c:lblOffset val="100"/>
        <c:noMultiLvlLbl val="0"/>
      </c:catAx>
      <c:valAx>
        <c:axId val="120207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0207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60452755905512"/>
          <c:y val="0.92887204724409445"/>
          <c:w val="0.28207611548556427"/>
          <c:h val="6.22361404288412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CB-3C41-A0CE-D49EDFCD0A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CB-3C41-A0CE-D49EDFCD0A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CB-3C41-A0CE-D49EDFCD0AF0}"/>
              </c:ext>
            </c:extLst>
          </c:dPt>
          <c:dLbls>
            <c:dLbl>
              <c:idx val="0"/>
              <c:layout>
                <c:manualLayout>
                  <c:x val="-0.1288333731831624"/>
                  <c:y val="-9.3102428028579196E-2"/>
                </c:manualLayout>
              </c:layout>
              <c:tx>
                <c:rich>
                  <a:bodyPr/>
                  <a:lstStyle/>
                  <a:p>
                    <a:fld id="{CBCD99B4-B2C7-F94C-ACDE-27E0116D51CC}" type="VALUE">
                      <a:rPr lang="en-US" sz="1600">
                        <a:solidFill>
                          <a:schemeClr val="bg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9CB-3C41-A0CE-D49EDFCD0AF0}"/>
                </c:ext>
              </c:extLst>
            </c:dLbl>
            <c:dLbl>
              <c:idx val="1"/>
              <c:layout>
                <c:manualLayout>
                  <c:x val="0.11546331089158754"/>
                  <c:y val="4.174173157665724E-3"/>
                </c:manualLayout>
              </c:layout>
              <c:tx>
                <c:rich>
                  <a:bodyPr/>
                  <a:lstStyle/>
                  <a:p>
                    <a:fld id="{59A2C362-5F0F-1740-9ACB-8E7D17D17476}" type="VALUE">
                      <a:rPr lang="en-US" sz="1400">
                        <a:solidFill>
                          <a:schemeClr val="bg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9CB-3C41-A0CE-D49EDFCD0AF0}"/>
                </c:ext>
              </c:extLst>
            </c:dLbl>
            <c:dLbl>
              <c:idx val="2"/>
              <c:layout>
                <c:manualLayout>
                  <c:x val="3.3914352230541747E-2"/>
                  <c:y val="0.14569508748483553"/>
                </c:manualLayout>
              </c:layout>
              <c:tx>
                <c:rich>
                  <a:bodyPr/>
                  <a:lstStyle/>
                  <a:p>
                    <a:fld id="{39625534-F665-6849-B62E-D1CD6F78B2AF}" type="VALUE">
                      <a:rPr lang="en-US" sz="1400">
                        <a:solidFill>
                          <a:schemeClr val="bg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9CB-3C41-A0CE-D49EDFCD0A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MARCHE GLOBAL</c:v>
                </c:pt>
                <c:pt idx="1">
                  <c:v>MARCHE POTENTIEL </c:v>
                </c:pt>
                <c:pt idx="2">
                  <c:v>MARCHE CAPTURABLE 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52000</c:v>
                </c:pt>
                <c:pt idx="1">
                  <c:v>26000</c:v>
                </c:pt>
                <c:pt idx="2">
                  <c:v>7800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CB-3C41-A0CE-D49EDFCD0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472C4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A5A5A5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.23992781727804693"/>
          <c:y val="0.90059713430695187"/>
          <c:w val="0.52014426477065379"/>
          <c:h val="5.42907875662002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3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0.32171</cdr:x>
      <cdr:y>0.35699</cdr:y>
    </cdr:from>
    <cdr:to>
      <cdr:x>0.463</cdr:x>
      <cdr:y>0.47372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683C4A0A-9677-DDC5-D550-86C3D0867872}"/>
            </a:ext>
          </a:extLst>
        </cdr:cNvPr>
        <cdr:cNvSpPr txBox="1"/>
      </cdr:nvSpPr>
      <cdr:spPr>
        <a:xfrm xmlns:a="http://schemas.openxmlformats.org/drawingml/2006/main">
          <a:off x="1969571" y="1373731"/>
          <a:ext cx="864973" cy="4491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2400" b="1" dirty="0">
              <a:solidFill>
                <a:schemeClr val="bg1"/>
              </a:solidFill>
            </a:rPr>
            <a:t>1162</a:t>
          </a:r>
        </a:p>
      </cdr:txBody>
    </cdr:sp>
  </cdr:relSizeAnchor>
  <cdr:relSizeAnchor xmlns:cdr="http://schemas.openxmlformats.org/drawingml/2006/chartDrawing">
    <cdr:from>
      <cdr:x>0.52696</cdr:x>
      <cdr:y>0.57856</cdr:y>
    </cdr:from>
    <cdr:to>
      <cdr:x>0.66824</cdr:x>
      <cdr:y>0.69529</cdr:y>
    </cdr:to>
    <cdr:sp macro="" textlink="">
      <cdr:nvSpPr>
        <cdr:cNvPr id="3" name="ZoneTexte 2">
          <a:extLst xmlns:a="http://schemas.openxmlformats.org/drawingml/2006/main">
            <a:ext uri="{FF2B5EF4-FFF2-40B4-BE49-F238E27FC236}">
              <a16:creationId xmlns:a16="http://schemas.microsoft.com/office/drawing/2014/main" id="{B051CB95-328C-CF5C-0342-3FDDDAAC034E}"/>
            </a:ext>
          </a:extLst>
        </cdr:cNvPr>
        <cdr:cNvSpPr txBox="1"/>
      </cdr:nvSpPr>
      <cdr:spPr>
        <a:xfrm xmlns:a="http://schemas.openxmlformats.org/drawingml/2006/main">
          <a:off x="3226131" y="2226347"/>
          <a:ext cx="864973" cy="4491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2400" b="1" dirty="0">
              <a:solidFill>
                <a:schemeClr val="bg1"/>
              </a:solidFill>
            </a:rPr>
            <a:t>2685</a:t>
          </a:r>
        </a:p>
      </cdr:txBody>
    </cdr: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chart" Target="../charts/chart3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33.jp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1.bin"/><Relationship Id="rId7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2.png"/><Relationship Id="rId5" Type="http://schemas.openxmlformats.org/officeDocument/2006/relationships/image" Target="../media/image16.png"/><Relationship Id="rId6" Type="http://schemas.openxmlformats.org/officeDocument/2006/relationships/image" Target="../media/image11.png"/><Relationship Id="rId7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4.jpg"/><Relationship Id="rId10" Type="http://schemas.openxmlformats.org/officeDocument/2006/relationships/image" Target="../media/image16.png"/><Relationship Id="rId9" Type="http://schemas.openxmlformats.org/officeDocument/2006/relationships/image" Target="../media/image31.png"/><Relationship Id="rId5" Type="http://schemas.openxmlformats.org/officeDocument/2006/relationships/image" Target="../media/image29.jpg"/><Relationship Id="rId6" Type="http://schemas.openxmlformats.org/officeDocument/2006/relationships/image" Target="../media/image30.jpg"/><Relationship Id="rId7" Type="http://schemas.openxmlformats.org/officeDocument/2006/relationships/image" Target="../media/image27.png"/><Relationship Id="rId8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3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chart" Target="../charts/chart1.xml"/><Relationship Id="rId6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/>
          <p:nvPr>
            <p:ph type="title"/>
          </p:nvPr>
        </p:nvSpPr>
        <p:spPr>
          <a:xfrm>
            <a:off x="838200" y="521638"/>
            <a:ext cx="10515600" cy="1427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wentieth Century"/>
              <a:buNone/>
            </a:pPr>
            <a:r>
              <a:rPr lang="fr-FR" sz="2200">
                <a:latin typeface="Twentieth Century"/>
                <a:ea typeface="Twentieth Century"/>
                <a:cs typeface="Twentieth Century"/>
                <a:sym typeface="Twentieth Century"/>
              </a:rPr>
              <a:t>ILLUSTRATION DE LA TAILLE DU MARCHE GLOBAL,POTENTIEL,CAPTURABLE  </a:t>
            </a:r>
            <a:endParaRPr/>
          </a:p>
        </p:txBody>
      </p:sp>
      <p:pic>
        <p:nvPicPr>
          <p:cNvPr id="194" name="Google Shape;19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6552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5" name="Google Shape;195;p10"/>
          <p:cNvGraphicFramePr/>
          <p:nvPr/>
        </p:nvGraphicFramePr>
        <p:xfrm>
          <a:off x="983664" y="1550504"/>
          <a:ext cx="9933125" cy="4785858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196" name="Google Shape;196;p10"/>
          <p:cNvSpPr txBox="1"/>
          <p:nvPr/>
        </p:nvSpPr>
        <p:spPr>
          <a:xfrm>
            <a:off x="4397293" y="202250"/>
            <a:ext cx="4969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300">
                <a:solidFill>
                  <a:srgbClr val="55B51A"/>
                </a:solidFill>
                <a:latin typeface="Arial"/>
                <a:ea typeface="Arial"/>
                <a:cs typeface="Arial"/>
                <a:sym typeface="Arial"/>
              </a:rPr>
              <a:t>LA TAILLE DU MARCHÉ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1"/>
          <p:cNvSpPr/>
          <p:nvPr/>
        </p:nvSpPr>
        <p:spPr>
          <a:xfrm>
            <a:off x="4386649" y="210063"/>
            <a:ext cx="4127156" cy="518984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3BF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1"/>
          <p:cNvSpPr txBox="1"/>
          <p:nvPr/>
        </p:nvSpPr>
        <p:spPr>
          <a:xfrm>
            <a:off x="5732119" y="267382"/>
            <a:ext cx="33223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55B51A"/>
                </a:solidFill>
                <a:latin typeface="Arial"/>
                <a:ea typeface="Arial"/>
                <a:cs typeface="Arial"/>
                <a:sym typeface="Arial"/>
              </a:rPr>
              <a:t>L’ÉQUIPE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206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2"/>
          <p:cNvSpPr txBox="1"/>
          <p:nvPr/>
        </p:nvSpPr>
        <p:spPr>
          <a:xfrm>
            <a:off x="4265615" y="152543"/>
            <a:ext cx="377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55B51A"/>
                </a:solidFill>
                <a:latin typeface="Arial"/>
                <a:ea typeface="Arial"/>
                <a:cs typeface="Arial"/>
                <a:sym typeface="Arial"/>
              </a:rPr>
              <a:t>MODÈLE ÉCONOMIQUE</a:t>
            </a:r>
            <a:endParaRPr/>
          </a:p>
        </p:txBody>
      </p:sp>
      <p:sp>
        <p:nvSpPr>
          <p:cNvPr id="210" name="Google Shape;210;p12"/>
          <p:cNvSpPr txBox="1"/>
          <p:nvPr/>
        </p:nvSpPr>
        <p:spPr>
          <a:xfrm>
            <a:off x="1260216" y="1231730"/>
            <a:ext cx="1029335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Ici nous démontrons comment nous gagnons de l'argent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Craie Gab pratique du B TO B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2"/>
          <p:cNvSpPr txBox="1"/>
          <p:nvPr/>
        </p:nvSpPr>
        <p:spPr>
          <a:xfrm>
            <a:off x="11553568" y="6339109"/>
            <a:ext cx="5066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graphicFrame>
        <p:nvGraphicFramePr>
          <p:cNvPr id="212" name="Google Shape;212;p12"/>
          <p:cNvGraphicFramePr/>
          <p:nvPr/>
        </p:nvGraphicFramePr>
        <p:xfrm>
          <a:off x="1312544" y="247840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{84EA7C86-9013-4135-BD50-438B2EA78B31}</a:tableStyleId>
              </a:tblPr>
              <a:tblGrid>
                <a:gridCol w="2138525"/>
                <a:gridCol w="3918275"/>
                <a:gridCol w="3510125"/>
              </a:tblGrid>
              <a:tr h="35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2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Désignations </a:t>
                      </a:r>
                      <a:endParaRPr b="0" sz="2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55B5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2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Coût/ boite  pour les établissements</a:t>
                      </a:r>
                      <a:endParaRPr b="0" sz="2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55B5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2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Coût/boite pour les distributeurs</a:t>
                      </a:r>
                      <a:endParaRPr b="0" sz="2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55B51A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2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Craies blanches </a:t>
                      </a:r>
                      <a:endParaRPr b="0" sz="2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55B5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1550FCFA</a:t>
                      </a:r>
                      <a:endParaRPr sz="2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1300FCFA</a:t>
                      </a:r>
                      <a:endParaRPr sz="2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2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Craies de couleurs </a:t>
                      </a:r>
                      <a:endParaRPr b="0" sz="2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55B5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1850FCFA</a:t>
                      </a:r>
                      <a:endParaRPr sz="2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1700FCFA</a:t>
                      </a:r>
                      <a:endParaRPr sz="2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07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3"/>
          <p:cNvSpPr txBox="1"/>
          <p:nvPr/>
        </p:nvSpPr>
        <p:spPr>
          <a:xfrm>
            <a:off x="4200793" y="142492"/>
            <a:ext cx="39326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FLUX DE REVENUS MENSUEL</a:t>
            </a:r>
            <a:endParaRPr/>
          </a:p>
        </p:txBody>
      </p:sp>
      <p:sp>
        <p:nvSpPr>
          <p:cNvPr id="219" name="Google Shape;219;p13"/>
          <p:cNvSpPr txBox="1"/>
          <p:nvPr/>
        </p:nvSpPr>
        <p:spPr>
          <a:xfrm>
            <a:off x="11553568" y="6339109"/>
            <a:ext cx="5066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/>
          </a:p>
        </p:txBody>
      </p:sp>
      <p:graphicFrame>
        <p:nvGraphicFramePr>
          <p:cNvPr id="220" name="Google Shape;220;p13"/>
          <p:cNvGraphicFramePr/>
          <p:nvPr/>
        </p:nvGraphicFramePr>
        <p:xfrm>
          <a:off x="1522771" y="1980794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{84EA7C86-9013-4135-BD50-438B2EA78B31}</a:tableStyleId>
              </a:tblPr>
              <a:tblGrid>
                <a:gridCol w="2704725"/>
                <a:gridCol w="2532050"/>
                <a:gridCol w="1620925"/>
                <a:gridCol w="2288750"/>
              </a:tblGrid>
              <a:tr h="3966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POUR ETABLISSEMENT </a:t>
                      </a:r>
                      <a:endParaRPr/>
                    </a:p>
                  </a:txBody>
                  <a:tcPr marT="9525" marB="0" marR="64775" marL="64775" anchor="ctr">
                    <a:solidFill>
                      <a:srgbClr val="55B51A"/>
                    </a:solidFill>
                  </a:tcPr>
                </a:tc>
                <a:tc hMerge="1"/>
                <a:tc hMerge="1"/>
                <a:tc hMerge="1"/>
              </a:tr>
              <a:tr h="792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DESIGNATION</a:t>
                      </a:r>
                      <a:endParaRPr sz="20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525" marB="0" marR="64775" marL="64775">
                    <a:solidFill>
                      <a:srgbClr val="55B5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QUANTITE</a:t>
                      </a:r>
                      <a:endParaRPr sz="20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525" marB="0" marR="64775" marL="647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PRIX UNITAIRE</a:t>
                      </a:r>
                      <a:endParaRPr sz="20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525" marB="0" marR="64775" marL="647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TOTAL</a:t>
                      </a:r>
                      <a:endParaRPr sz="20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525" marB="0" marR="64775" marL="64775">
                    <a:solidFill>
                      <a:srgbClr val="E1EFD8"/>
                    </a:solidFill>
                  </a:tcPr>
                </a:tc>
              </a:tr>
              <a:tr h="792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CRAIES BLANCHES</a:t>
                      </a:r>
                      <a:endParaRPr sz="20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525" marB="0" marR="64775" marL="64775">
                    <a:solidFill>
                      <a:srgbClr val="55B5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2592 BOITES</a:t>
                      </a:r>
                      <a:endParaRPr sz="20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525" marB="0" marR="64775" marL="647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1550FCFA</a:t>
                      </a:r>
                      <a:endParaRPr sz="20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525" marB="0" marR="64775" marL="647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4 017 600FCFA</a:t>
                      </a:r>
                      <a:endParaRPr sz="20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525" marB="0" marR="64775" marL="64775">
                    <a:solidFill>
                      <a:srgbClr val="E1EFD8"/>
                    </a:solidFill>
                  </a:tcPr>
                </a:tc>
              </a:tr>
              <a:tr h="792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CRAIE DE COULEURS</a:t>
                      </a:r>
                      <a:endParaRPr sz="20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525" marB="0" marR="64775" marL="64775">
                    <a:solidFill>
                      <a:srgbClr val="55B5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5184 BOITES</a:t>
                      </a:r>
                      <a:endParaRPr sz="20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525" marB="0" marR="64775" marL="647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1850FCFA</a:t>
                      </a:r>
                      <a:endParaRPr sz="20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525" marB="0" marR="64775" marL="647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9 590 400FCFA</a:t>
                      </a:r>
                      <a:endParaRPr sz="20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525" marB="0" marR="64775" marL="64775">
                    <a:solidFill>
                      <a:srgbClr val="E1EFD8"/>
                    </a:solidFill>
                  </a:tcPr>
                </a:tc>
              </a:tr>
              <a:tr h="767425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20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TOTAL</a:t>
                      </a:r>
                      <a:endParaRPr b="1" sz="20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525" marB="0" marR="64775" marL="64775">
                    <a:solidFill>
                      <a:srgbClr val="55B51A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20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13 608 000FCF</a:t>
                      </a:r>
                      <a:endParaRPr b="1" sz="20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525" marB="0" marR="64775" marL="64775">
                    <a:solidFill>
                      <a:srgbClr val="E1EF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0" y="6306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4"/>
          <p:cNvSpPr txBox="1"/>
          <p:nvPr/>
        </p:nvSpPr>
        <p:spPr>
          <a:xfrm>
            <a:off x="4679926" y="169808"/>
            <a:ext cx="3322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300">
                <a:solidFill>
                  <a:srgbClr val="55B51A"/>
                </a:solidFill>
                <a:latin typeface="Arial"/>
                <a:ea typeface="Arial"/>
                <a:cs typeface="Arial"/>
                <a:sym typeface="Arial"/>
              </a:rPr>
              <a:t>COÛT DU PROJET</a:t>
            </a:r>
            <a:endParaRPr sz="1300"/>
          </a:p>
        </p:txBody>
      </p:sp>
      <p:sp>
        <p:nvSpPr>
          <p:cNvPr id="227" name="Google Shape;227;p14"/>
          <p:cNvSpPr txBox="1"/>
          <p:nvPr/>
        </p:nvSpPr>
        <p:spPr>
          <a:xfrm>
            <a:off x="884672" y="820143"/>
            <a:ext cx="1029335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 tableau suivant énumère les besoins de Craie Gab pour accroitre  et étendre son activité sur le territoire </a:t>
            </a:r>
            <a:endParaRPr/>
          </a:p>
        </p:txBody>
      </p:sp>
      <p:graphicFrame>
        <p:nvGraphicFramePr>
          <p:cNvPr id="228" name="Google Shape;228;p14"/>
          <p:cNvGraphicFramePr/>
          <p:nvPr/>
        </p:nvGraphicFramePr>
        <p:xfrm>
          <a:off x="884672" y="1729574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{84EA7C86-9013-4135-BD50-438B2EA78B31}</a:tableStyleId>
              </a:tblPr>
              <a:tblGrid>
                <a:gridCol w="3469950"/>
                <a:gridCol w="1793350"/>
                <a:gridCol w="2631650"/>
                <a:gridCol w="2631650"/>
              </a:tblGrid>
              <a:tr h="480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LIBELLE 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55B5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Quantité 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55B5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Prix unitaire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55B5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Montant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55B51A"/>
                    </a:solidFill>
                  </a:tcPr>
                </a:tc>
              </a:tr>
              <a:tr h="480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Machine à sécher la craie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55B5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1 900 000 FCFA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1 900 000FCFA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</a:tr>
              <a:tr h="480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Moto tricycle moto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55B5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3 000 000 FCFA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3 000 000 FCFA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</a:tr>
              <a:tr h="480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Packaging boite de craie</a:t>
                      </a:r>
                      <a:endParaRPr/>
                    </a:p>
                  </a:txBody>
                  <a:tcPr marT="0" marB="0" marR="68575" marL="68575">
                    <a:solidFill>
                      <a:srgbClr val="55B5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7776</a:t>
                      </a:r>
                      <a:endParaRPr/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128FCFA</a:t>
                      </a:r>
                      <a:endParaRPr/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1 000 000 FCFA</a:t>
                      </a:r>
                      <a:endParaRPr/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</a:tr>
              <a:tr h="480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Salaire </a:t>
                      </a:r>
                      <a:endParaRPr/>
                    </a:p>
                  </a:txBody>
                  <a:tcPr marT="0" marB="0" marR="68575" marL="68575">
                    <a:solidFill>
                      <a:srgbClr val="55B5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5</a:t>
                      </a:r>
                      <a:endParaRPr/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800 000FCFA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1 800 000FCFA</a:t>
                      </a:r>
                      <a:endParaRPr/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</a:tr>
              <a:tr h="480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Achat ordinateur </a:t>
                      </a: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et imprimante 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55B5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/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218 499</a:t>
                      </a: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FCFA</a:t>
                      </a:r>
                      <a:endParaRPr/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218 499</a:t>
                      </a: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FCFA</a:t>
                      </a:r>
                      <a:endParaRPr/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</a:tr>
              <a:tr h="480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Matières premières 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55B5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324 Sacs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11 000 FCFA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3 564 000 FCFA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</a:tr>
              <a:tr h="480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Communication</a:t>
                      </a:r>
                      <a:endParaRPr/>
                    </a:p>
                  </a:txBody>
                  <a:tcPr marT="0" marB="0" marR="68575" marL="68575">
                    <a:solidFill>
                      <a:srgbClr val="55B5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/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1 000 000FCFA</a:t>
                      </a:r>
                      <a:endParaRPr/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1 000 000FCFA</a:t>
                      </a:r>
                      <a:endParaRPr/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</a:tr>
              <a:tr h="480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Trésorerie de départ 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55B5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10 200 000 FCFA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10 200 000 FCFA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</a:tr>
              <a:tr h="480325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TOTAL</a:t>
                      </a:r>
                      <a:endParaRPr b="0"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55B51A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23 682 499</a:t>
                      </a:r>
                      <a:r>
                        <a:rPr b="1"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FCFA</a:t>
                      </a:r>
                      <a:endParaRPr b="1"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</a:tr>
            </a:tbl>
          </a:graphicData>
        </a:graphic>
      </p:graphicFrame>
      <p:sp>
        <p:nvSpPr>
          <p:cNvPr id="229" name="Google Shape;229;p14"/>
          <p:cNvSpPr txBox="1"/>
          <p:nvPr/>
        </p:nvSpPr>
        <p:spPr>
          <a:xfrm>
            <a:off x="11553568" y="6388537"/>
            <a:ext cx="5066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0" y="4756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5"/>
          <p:cNvSpPr txBox="1"/>
          <p:nvPr/>
        </p:nvSpPr>
        <p:spPr>
          <a:xfrm>
            <a:off x="3724896" y="227799"/>
            <a:ext cx="48766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SYNTHÈSE DES DÉPENSES D'EXPLOITATION</a:t>
            </a:r>
            <a:endParaRPr b="1" i="1" sz="20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6" name="Google Shape;236;p15"/>
          <p:cNvSpPr txBox="1"/>
          <p:nvPr/>
        </p:nvSpPr>
        <p:spPr>
          <a:xfrm>
            <a:off x="1290042" y="1054475"/>
            <a:ext cx="961191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Cette partie traite des aspects liés aux dépenses de fonctionnement de la structure</a:t>
            </a:r>
            <a:endParaRPr/>
          </a:p>
        </p:txBody>
      </p:sp>
      <p:graphicFrame>
        <p:nvGraphicFramePr>
          <p:cNvPr id="237" name="Google Shape;237;p15"/>
          <p:cNvGraphicFramePr/>
          <p:nvPr/>
        </p:nvGraphicFramePr>
        <p:xfrm>
          <a:off x="1290042" y="20147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{84EA7C86-9013-4135-BD50-438B2EA78B31}</a:tableStyleId>
              </a:tblPr>
              <a:tblGrid>
                <a:gridCol w="2407375"/>
                <a:gridCol w="1805525"/>
                <a:gridCol w="1619000"/>
                <a:gridCol w="3780000"/>
              </a:tblGrid>
              <a:tr h="325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 u="none" strike="noStrik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Libellé </a:t>
                      </a:r>
                      <a:endParaRPr b="0" i="0" sz="1800" u="none" strike="noStrike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7025" marB="0" marR="7025" marL="7025" anchor="b">
                    <a:solidFill>
                      <a:srgbClr val="E1EFD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 u="none" strike="noStrik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Nature </a:t>
                      </a:r>
                      <a:endParaRPr b="0" i="0" sz="1800" u="none" strike="noStrike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7025" marB="0" marR="7025" marL="7025" anchor="b">
                    <a:solidFill>
                      <a:srgbClr val="E1EFD8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 u="none" strike="noStrik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Montant </a:t>
                      </a:r>
                      <a:endParaRPr b="0" i="0" sz="1800" u="none" strike="noStrike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7025" marB="0" marR="7025" marL="7025" anchor="b">
                    <a:solidFill>
                      <a:srgbClr val="E1EFD8"/>
                    </a:solidFill>
                  </a:tcPr>
                </a:tc>
              </a:tr>
              <a:tr h="621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800" u="none" strike="noStrik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Facture</a:t>
                      </a:r>
                      <a:r>
                        <a:rPr b="0" i="0" lang="fr-FR" sz="1800" u="none" strike="noStrik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eau/ Electric/internet</a:t>
                      </a:r>
                      <a:endParaRPr b="0" i="0" sz="1800" u="none" strike="noStrike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7025" marB="0" marR="7025" marL="7025">
                    <a:solidFill>
                      <a:srgbClr val="E1EFD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 u="none" strike="noStrik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 b="0" i="0" sz="1800" u="none" strike="noStrike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7025" marB="0" marR="7025" marL="7025">
                    <a:solidFill>
                      <a:srgbClr val="E1EFD8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 u="none" strike="noStrik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200 000 FCFA</a:t>
                      </a:r>
                      <a:endParaRPr b="0" i="0" sz="1800" u="none" strike="noStrike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7025" marB="0" marR="7025" marL="7025">
                    <a:solidFill>
                      <a:srgbClr val="E1EFD8"/>
                    </a:solidFill>
                  </a:tcPr>
                </a:tc>
              </a:tr>
              <a:tr h="448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 u="none" strike="noStrik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Charges salariales</a:t>
                      </a:r>
                      <a:endParaRPr b="0" i="0" sz="1800" u="none" strike="noStrike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7025" marB="0" marR="7025" marL="702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 u="none" strike="noStrik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 b="0" i="0" sz="1800" u="none" strike="noStrike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7025" marB="0" marR="7025" marL="702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 u="none" strike="noStrik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 b="0" i="0" sz="1800" u="none" strike="noStrike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7025" marB="0" marR="7025" marL="702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 u="none" strike="noStrik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1 800 000 FCFA</a:t>
                      </a:r>
                      <a:endParaRPr b="0" i="0" sz="1800" u="none" strike="noStrike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7025" marB="0" marR="7025" marL="7025">
                    <a:solidFill>
                      <a:srgbClr val="E1EFD8"/>
                    </a:solidFill>
                  </a:tcPr>
                </a:tc>
              </a:tr>
              <a:tr h="456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 u="none" strike="noStrik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local de travail</a:t>
                      </a:r>
                      <a:endParaRPr b="0" i="0" sz="1800" u="none" strike="noStrike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7025" marB="0" marR="7025" marL="702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 u="none" strike="noStrik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 b="0" i="0" sz="1800" u="none" strike="noStrike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7025" marB="0" marR="7025" marL="702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 u="none" strike="noStrik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 b="0" i="0" sz="1800" u="none" strike="noStrike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7025" marB="0" marR="7025" marL="702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 u="none" strike="noStrik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350 000 FCFA</a:t>
                      </a:r>
                      <a:endParaRPr b="0" i="0" sz="1800" u="none" strike="noStrike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7025" marB="0" marR="7025" marL="7025">
                    <a:solidFill>
                      <a:srgbClr val="E1EFD8"/>
                    </a:solidFill>
                  </a:tcPr>
                </a:tc>
              </a:tr>
              <a:tr h="425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 u="none" strike="noStrik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matieres premieres</a:t>
                      </a:r>
                      <a:endParaRPr b="0" i="0" sz="1800" u="none" strike="noStrike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7025" marB="0" marR="7025" marL="7025">
                    <a:solidFill>
                      <a:srgbClr val="E1EFD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 u="none" strike="noStrik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 b="0" i="0" sz="1800" u="none" strike="noStrike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7025" marB="0" marR="7025" marL="7025">
                    <a:solidFill>
                      <a:srgbClr val="E1EFD8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 u="none" strike="noStrik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594 000 FCFA</a:t>
                      </a:r>
                      <a:endParaRPr b="0" i="0" sz="1800" u="none" strike="noStrike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7025" marB="0" marR="7025" marL="7025">
                    <a:solidFill>
                      <a:srgbClr val="E1EFD8"/>
                    </a:solidFill>
                  </a:tcPr>
                </a:tc>
              </a:tr>
              <a:tr h="640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 u="none" strike="noStrik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Transport</a:t>
                      </a:r>
                      <a:r>
                        <a:rPr b="0" lang="fr-FR" sz="1800" u="none" strike="noStrik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b="0" lang="fr-FR" sz="1800" u="none" strike="noStrik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endParaRPr b="0" i="0" sz="1800" u="none" strike="noStrike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7025" marB="0" marR="7025" marL="702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strike="noStrike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7025" marB="0" marR="7025" marL="702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 u="none" strike="noStrik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 </a:t>
                      </a:r>
                      <a:endParaRPr b="0" i="0" sz="1800" u="none" strike="noStrike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7025" marB="0" marR="7025" marL="702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 u="none" strike="noStrik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130 000 FCFA </a:t>
                      </a:r>
                      <a:endParaRPr b="0" i="0" sz="1800" u="none" strike="noStrike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7025" marB="0" marR="7025" marL="7025">
                    <a:solidFill>
                      <a:srgbClr val="E1EFD8"/>
                    </a:solidFill>
                  </a:tcPr>
                </a:tc>
              </a:tr>
              <a:tr h="640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 u="none" strike="noStrik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Colorants alimentaires</a:t>
                      </a:r>
                      <a:endParaRPr b="0" i="0" sz="1800" u="none" strike="noStrike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7025" marB="0" marR="7025" marL="7025">
                    <a:solidFill>
                      <a:srgbClr val="E1EFD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strike="noStrike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7025" marB="0" marR="7025" marL="7025">
                    <a:solidFill>
                      <a:srgbClr val="E1EFD8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 u="none" strike="noStrik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675 000</a:t>
                      </a:r>
                      <a:r>
                        <a:rPr b="0" lang="fr-FR" sz="1800" u="none" strike="noStrik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FCFA</a:t>
                      </a:r>
                      <a:endParaRPr b="0" i="0" sz="1800" u="none" strike="noStrike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7025" marB="0" marR="7025" marL="7025">
                    <a:solidFill>
                      <a:srgbClr val="E1EFD8"/>
                    </a:solidFill>
                  </a:tcPr>
                </a:tc>
              </a:tr>
              <a:tr h="325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 u="none" strike="noStrik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Total mensuel</a:t>
                      </a:r>
                      <a:endParaRPr b="0" i="0" sz="1800" u="none" strike="noStrike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7025" marB="0" marR="7025" marL="7025">
                    <a:solidFill>
                      <a:srgbClr val="E1EFD8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 u="none" strike="noStrik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                               3 749 000 FCFA                                                        </a:t>
                      </a:r>
                      <a:endParaRPr b="0" i="0" sz="1800" u="none" strike="noStrike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7025" marB="0" marR="7025" marL="7025">
                    <a:solidFill>
                      <a:srgbClr val="E1EFD8"/>
                    </a:solidFill>
                  </a:tcPr>
                </a:tc>
                <a:tc hMerge="1"/>
                <a:tc hMerge="1"/>
              </a:tr>
              <a:tr h="325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 u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Total annuel </a:t>
                      </a:r>
                      <a:endParaRPr b="0" i="0" sz="1800" u="none" strike="noStrike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7025" marB="0" marR="7025" marL="7025">
                    <a:solidFill>
                      <a:srgbClr val="55B51A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 u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                                 44 988 000 FCFA                                                </a:t>
                      </a:r>
                      <a:endParaRPr b="1" i="0" sz="1800" u="none" strike="noStrike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7025" marB="0" marR="7025" marL="7025">
                    <a:solidFill>
                      <a:srgbClr val="55B51A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238" name="Google Shape;238;p15"/>
          <p:cNvSpPr txBox="1"/>
          <p:nvPr/>
        </p:nvSpPr>
        <p:spPr>
          <a:xfrm>
            <a:off x="11553568" y="6388537"/>
            <a:ext cx="5066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0" y="6306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6"/>
          <p:cNvSpPr txBox="1"/>
          <p:nvPr/>
        </p:nvSpPr>
        <p:spPr>
          <a:xfrm>
            <a:off x="3813056" y="171913"/>
            <a:ext cx="4783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Synthèse des recettes vente au </a:t>
            </a:r>
            <a:r>
              <a:rPr lang="fr-FR" sz="19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etablissements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6"/>
          <p:cNvSpPr txBox="1"/>
          <p:nvPr/>
        </p:nvSpPr>
        <p:spPr>
          <a:xfrm>
            <a:off x="1134517" y="1541671"/>
            <a:ext cx="102933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Dans cette diapo, il est question de présenter les recettes de Craie Gab </a:t>
            </a:r>
            <a:endParaRPr sz="2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246" name="Google Shape;246;p16"/>
          <p:cNvGraphicFramePr/>
          <p:nvPr/>
        </p:nvGraphicFramePr>
        <p:xfrm>
          <a:off x="1134519" y="23574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{84EA7C86-9013-4135-BD50-438B2EA78B31}</a:tableStyleId>
              </a:tblPr>
              <a:tblGrid>
                <a:gridCol w="3396350"/>
                <a:gridCol w="2547275"/>
                <a:gridCol w="1944725"/>
                <a:gridCol w="2405000"/>
              </a:tblGrid>
              <a:tr h="644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Libellé </a:t>
                      </a:r>
                      <a:endParaRPr b="1" i="0" sz="2000" u="none" strike="noStrike">
                        <a:solidFill>
                          <a:srgbClr val="FFFFFF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Quantité</a:t>
                      </a:r>
                      <a:endParaRPr b="1" i="0" sz="2000" u="none" strike="noStrike">
                        <a:solidFill>
                          <a:srgbClr val="FFFFFF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P.U</a:t>
                      </a:r>
                      <a:endParaRPr b="1" i="0" sz="2000" u="none" strike="noStrike">
                        <a:solidFill>
                          <a:srgbClr val="FFFFFF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Montant </a:t>
                      </a:r>
                      <a:endParaRPr b="1" i="0" sz="2000" u="none" strike="noStrike">
                        <a:solidFill>
                          <a:srgbClr val="FFFFFF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ctr">
                    <a:solidFill>
                      <a:srgbClr val="E1EFD8"/>
                    </a:solidFill>
                  </a:tcPr>
                </a:tc>
              </a:tr>
              <a:tr h="644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vente de craies blanche</a:t>
                      </a:r>
                      <a:endParaRPr b="0" i="0" sz="2000" u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b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          2 592 </a:t>
                      </a:r>
                      <a:endParaRPr b="0" i="0" sz="2000" u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1 550 FCFA </a:t>
                      </a:r>
                      <a:endParaRPr b="0" i="0" sz="2000" u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4 017 600 </a:t>
                      </a:r>
                      <a:endParaRPr b="0" i="0" sz="2000" u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ctr">
                    <a:solidFill>
                      <a:srgbClr val="E1EFD8"/>
                    </a:solidFill>
                  </a:tcPr>
                </a:tc>
              </a:tr>
              <a:tr h="644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vente craies de couleurs</a:t>
                      </a:r>
                      <a:endParaRPr b="0" i="0" sz="2000" u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b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          5 184 </a:t>
                      </a:r>
                      <a:endParaRPr b="0" i="0" sz="2000" u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1 850 FCFA</a:t>
                      </a:r>
                      <a:endParaRPr b="0" i="0" sz="2000" u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9 590 400 </a:t>
                      </a:r>
                      <a:endParaRPr b="0" i="0" sz="2000" u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ctr">
                    <a:solidFill>
                      <a:srgbClr val="E1EFD8"/>
                    </a:solidFill>
                  </a:tcPr>
                </a:tc>
              </a:tr>
              <a:tr h="644675"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2000" u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Total mensuel </a:t>
                      </a:r>
                      <a:endParaRPr b="1" i="0" sz="2000" u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b">
                    <a:solidFill>
                      <a:srgbClr val="E1EFD8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2000" u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13 608 000 FCFA </a:t>
                      </a:r>
                      <a:endParaRPr b="1" i="0" sz="2000" u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b">
                    <a:solidFill>
                      <a:srgbClr val="E1EFD8"/>
                    </a:solidFill>
                  </a:tcPr>
                </a:tc>
              </a:tr>
              <a:tr h="644675"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2000" u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Total annuel </a:t>
                      </a:r>
                      <a:endParaRPr b="1" i="0" sz="2000" u="none" strike="noStrike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b">
                    <a:solidFill>
                      <a:srgbClr val="55B51A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2000" u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163 296 000 FCFA</a:t>
                      </a:r>
                      <a:endParaRPr b="1" i="0" sz="2000" u="none" strike="noStrike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b">
                    <a:solidFill>
                      <a:srgbClr val="55B51A"/>
                    </a:solidFill>
                  </a:tcPr>
                </a:tc>
              </a:tr>
            </a:tbl>
          </a:graphicData>
        </a:graphic>
      </p:graphicFrame>
      <p:sp>
        <p:nvSpPr>
          <p:cNvPr id="247" name="Google Shape;247;p16"/>
          <p:cNvSpPr txBox="1"/>
          <p:nvPr/>
        </p:nvSpPr>
        <p:spPr>
          <a:xfrm>
            <a:off x="11553568" y="6388537"/>
            <a:ext cx="5066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0" y="6306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7"/>
          <p:cNvSpPr txBox="1"/>
          <p:nvPr/>
        </p:nvSpPr>
        <p:spPr>
          <a:xfrm>
            <a:off x="3954933" y="164393"/>
            <a:ext cx="465252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lang="fr-FR" sz="24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Synthèse du compte de résultat </a:t>
            </a:r>
            <a:endParaRPr b="1" i="1" sz="24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4" name="Google Shape;254;p17"/>
          <p:cNvSpPr txBox="1"/>
          <p:nvPr/>
        </p:nvSpPr>
        <p:spPr>
          <a:xfrm>
            <a:off x="1134518" y="1353568"/>
            <a:ext cx="102933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Cette partie illustre  une projection financière en FCFA sur trois ans de Craie Gab</a:t>
            </a:r>
            <a:endParaRPr/>
          </a:p>
        </p:txBody>
      </p:sp>
      <p:graphicFrame>
        <p:nvGraphicFramePr>
          <p:cNvPr id="255" name="Google Shape;255;p17"/>
          <p:cNvGraphicFramePr/>
          <p:nvPr/>
        </p:nvGraphicFramePr>
        <p:xfrm>
          <a:off x="1306155" y="22702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{84EA7C86-9013-4135-BD50-438B2EA78B31}</a:tableStyleId>
              </a:tblPr>
              <a:tblGrid>
                <a:gridCol w="2770025"/>
                <a:gridCol w="2601475"/>
                <a:gridCol w="2588575"/>
                <a:gridCol w="1990025"/>
              </a:tblGrid>
              <a:tr h="718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Libellé </a:t>
                      </a:r>
                      <a:endParaRPr b="1" i="0" sz="2000" u="none" strike="noStrike">
                        <a:solidFill>
                          <a:srgbClr val="FFFFFF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ctr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Année 1 </a:t>
                      </a:r>
                      <a:endParaRPr b="1" i="0" sz="2000" u="none" strike="noStrike">
                        <a:solidFill>
                          <a:srgbClr val="FFFFFF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ctr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Année 2 </a:t>
                      </a:r>
                      <a:endParaRPr b="1" i="0" sz="2000" u="none" strike="noStrike">
                        <a:solidFill>
                          <a:srgbClr val="FFFFFF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ctr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Année 3 </a:t>
                      </a:r>
                      <a:endParaRPr b="1" i="0" sz="2000" u="none" strike="noStrike">
                        <a:solidFill>
                          <a:srgbClr val="FFFFFF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ctr">
                    <a:solidFill>
                      <a:srgbClr val="D5DBE5"/>
                    </a:solidFill>
                  </a:tcPr>
                </a:tc>
              </a:tr>
              <a:tr h="718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Chiffre d'affaires </a:t>
                      </a:r>
                      <a:endParaRPr b="0" i="0" sz="2000" u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b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163 296 000</a:t>
                      </a:r>
                      <a:endParaRPr b="0" i="0" sz="2000" u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b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171 460 800 </a:t>
                      </a:r>
                      <a:endParaRPr b="0" i="0" sz="2000" u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b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180 033 840 </a:t>
                      </a:r>
                      <a:endParaRPr b="0" i="0" sz="2000" u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b">
                    <a:solidFill>
                      <a:srgbClr val="D5DBE5"/>
                    </a:solidFill>
                  </a:tcPr>
                </a:tc>
              </a:tr>
              <a:tr h="718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Charges d'exploitation</a:t>
                      </a:r>
                      <a:endParaRPr b="0" i="0" sz="2000" u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b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44 988 000 </a:t>
                      </a:r>
                      <a:endParaRPr b="0" i="0" sz="2000" u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b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46 337 640 </a:t>
                      </a:r>
                      <a:endParaRPr b="0" i="0" sz="2000" u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b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47 727 769 </a:t>
                      </a:r>
                      <a:endParaRPr b="0" i="0" sz="2000" u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b">
                    <a:solidFill>
                      <a:srgbClr val="D5DBE5"/>
                    </a:solidFill>
                  </a:tcPr>
                </a:tc>
              </a:tr>
              <a:tr h="1186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2000" u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Bénéfice </a:t>
                      </a:r>
                      <a:endParaRPr b="1" i="0" sz="2000" u="none" strike="noStrike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ctr">
                    <a:solidFill>
                      <a:srgbClr val="003B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 u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118</a:t>
                      </a:r>
                      <a:r>
                        <a:rPr b="1" lang="fr-FR" sz="1800" u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b="1" lang="fr-FR" sz="1800" u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308 000 FCFA</a:t>
                      </a:r>
                      <a:endParaRPr b="1" i="0" sz="1800" u="none" strike="noStrike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ctr">
                    <a:solidFill>
                      <a:srgbClr val="003B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 u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125 123 160 FCFA</a:t>
                      </a:r>
                      <a:endParaRPr b="1" i="0" sz="1800" u="none" strike="noStrike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ctr">
                    <a:solidFill>
                      <a:srgbClr val="003B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 u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132 306 071 FCFA</a:t>
                      </a:r>
                      <a:endParaRPr b="1" i="0" sz="1800" u="none" strike="noStrike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9275" marB="0" marR="9275" marL="9275" anchor="ctr">
                    <a:solidFill>
                      <a:srgbClr val="003BF8"/>
                    </a:solidFill>
                  </a:tcPr>
                </a:tc>
              </a:tr>
            </a:tbl>
          </a:graphicData>
        </a:graphic>
      </p:graphicFrame>
      <p:sp>
        <p:nvSpPr>
          <p:cNvPr id="256" name="Google Shape;256;p17"/>
          <p:cNvSpPr txBox="1"/>
          <p:nvPr/>
        </p:nvSpPr>
        <p:spPr>
          <a:xfrm>
            <a:off x="11553568" y="6388537"/>
            <a:ext cx="5066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0" y="6306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8"/>
          <p:cNvSpPr txBox="1"/>
          <p:nvPr/>
        </p:nvSpPr>
        <p:spPr>
          <a:xfrm>
            <a:off x="4003589" y="157653"/>
            <a:ext cx="44961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" marR="0" rtl="0" algn="l">
              <a:spcBef>
                <a:spcPts val="0"/>
              </a:spcBef>
              <a:spcAft>
                <a:spcPts val="0"/>
              </a:spcAft>
              <a:buClr>
                <a:srgbClr val="55B51A"/>
              </a:buClr>
              <a:buSzPts val="2400"/>
              <a:buFont typeface="Calibri"/>
              <a:buNone/>
            </a:pPr>
            <a:r>
              <a:rPr b="1" lang="fr-FR" sz="2400">
                <a:solidFill>
                  <a:srgbClr val="55B51A"/>
                </a:solidFill>
                <a:latin typeface="Calibri"/>
                <a:ea typeface="Calibri"/>
                <a:cs typeface="Calibri"/>
                <a:sym typeface="Calibri"/>
              </a:rPr>
              <a:t>PLAN D’UTILISATION DES GAINS</a:t>
            </a:r>
            <a:endParaRPr sz="2400">
              <a:solidFill>
                <a:srgbClr val="55B51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8"/>
          <p:cNvSpPr txBox="1"/>
          <p:nvPr/>
        </p:nvSpPr>
        <p:spPr>
          <a:xfrm>
            <a:off x="11553568" y="6388537"/>
            <a:ext cx="5066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/>
          </a:p>
        </p:txBody>
      </p:sp>
      <p:pic>
        <p:nvPicPr>
          <p:cNvPr id="264" name="Google Shape;26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650" y="1273800"/>
            <a:ext cx="11811650" cy="482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49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9"/>
          <p:cNvSpPr txBox="1"/>
          <p:nvPr/>
        </p:nvSpPr>
        <p:spPr>
          <a:xfrm>
            <a:off x="3975207" y="146284"/>
            <a:ext cx="45208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" marR="0" rtl="0" algn="l">
              <a:spcBef>
                <a:spcPts val="0"/>
              </a:spcBef>
              <a:spcAft>
                <a:spcPts val="0"/>
              </a:spcAft>
              <a:buClr>
                <a:srgbClr val="55B51A"/>
              </a:buClr>
              <a:buSzPts val="2400"/>
              <a:buFont typeface="Calibri"/>
              <a:buNone/>
            </a:pPr>
            <a:r>
              <a:rPr b="1" lang="fr-FR" sz="2400">
                <a:solidFill>
                  <a:srgbClr val="55B51A"/>
                </a:solidFill>
                <a:latin typeface="Calibri"/>
                <a:ea typeface="Calibri"/>
                <a:cs typeface="Calibri"/>
                <a:sym typeface="Calibri"/>
              </a:rPr>
              <a:t>NOS RÉALISATIONS DES VENTES </a:t>
            </a:r>
            <a:endParaRPr/>
          </a:p>
        </p:txBody>
      </p:sp>
      <p:sp>
        <p:nvSpPr>
          <p:cNvPr id="271" name="Google Shape;271;p19"/>
          <p:cNvSpPr txBox="1"/>
          <p:nvPr/>
        </p:nvSpPr>
        <p:spPr>
          <a:xfrm>
            <a:off x="633357" y="1767342"/>
            <a:ext cx="1117352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None/>
            </a:pPr>
            <a:r>
              <a:rPr lang="fr-FR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Ce tableau représente les ventes de Craie Gab de novembre 2023, date de la première vente  à mars 2024 </a:t>
            </a:r>
            <a:endParaRPr/>
          </a:p>
        </p:txBody>
      </p:sp>
      <p:graphicFrame>
        <p:nvGraphicFramePr>
          <p:cNvPr id="272" name="Google Shape;272;p19"/>
          <p:cNvGraphicFramePr/>
          <p:nvPr/>
        </p:nvGraphicFramePr>
        <p:xfrm>
          <a:off x="633358" y="284244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{84EA7C86-9013-4135-BD50-438B2EA78B31}</a:tableStyleId>
              </a:tblPr>
              <a:tblGrid>
                <a:gridCol w="1514525"/>
                <a:gridCol w="1735725"/>
                <a:gridCol w="1790700"/>
                <a:gridCol w="1778450"/>
                <a:gridCol w="1950150"/>
                <a:gridCol w="2403975"/>
              </a:tblGrid>
              <a:tr h="560075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VENTE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003BF8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560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NOVEMBRE  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003B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DECEMBRE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JANVIER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FEVRIER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MARS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AVRIL</a:t>
                      </a:r>
                      <a:endParaRPr/>
                    </a:p>
                  </a:txBody>
                  <a:tcPr marT="0" marB="0" marR="68575" marL="68575">
                    <a:solidFill>
                      <a:srgbClr val="D5DBE5"/>
                    </a:solidFill>
                  </a:tcPr>
                </a:tc>
              </a:tr>
              <a:tr h="63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232 500 FCFA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003B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488 250 FCFA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618 450FCFA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649 250 FCFA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1 550 000FCFA</a:t>
                      </a:r>
                      <a:endParaRPr sz="180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800 000 FCFA</a:t>
                      </a:r>
                      <a:endParaRPr/>
                    </a:p>
                  </a:txBody>
                  <a:tcPr marT="0" marB="0" marR="68575" marL="68575">
                    <a:solidFill>
                      <a:srgbClr val="D5DBE5"/>
                    </a:solidFill>
                  </a:tcPr>
                </a:tc>
              </a:tr>
              <a:tr h="63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TOTAL</a:t>
                      </a:r>
                      <a:endParaRPr/>
                    </a:p>
                  </a:txBody>
                  <a:tcPr marT="0" marB="0" marR="68575" marL="68575">
                    <a:solidFill>
                      <a:srgbClr val="003BF8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                                                                                                                     =4</a:t>
                      </a:r>
                      <a:r>
                        <a:rPr lang="fr-FR" sz="1800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338 450FCFA </a:t>
                      </a:r>
                      <a:endParaRPr sz="1800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>
                    <a:solidFill>
                      <a:srgbClr val="D5DBE5"/>
                    </a:solidFill>
                  </a:tcPr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273" name="Google Shape;273;p19"/>
          <p:cNvSpPr txBox="1"/>
          <p:nvPr/>
        </p:nvSpPr>
        <p:spPr>
          <a:xfrm>
            <a:off x="11553568" y="6388537"/>
            <a:ext cx="5066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0" y="10224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 rotWithShape="1">
          <a:blip r:embed="rId4">
            <a:alphaModFix amt="5000"/>
          </a:blip>
          <a:srcRect b="0" l="0" r="0" t="0"/>
          <a:stretch/>
        </p:blipFill>
        <p:spPr>
          <a:xfrm>
            <a:off x="7441872" y="1637222"/>
            <a:ext cx="3688036" cy="399721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/>
          <p:nvPr/>
        </p:nvSpPr>
        <p:spPr>
          <a:xfrm>
            <a:off x="1219200" y="669036"/>
            <a:ext cx="6858000" cy="6093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1- LA VISION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2- LE PROBLEME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3- LES ALTERNATIVES/LES CONCURRENTS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4- LA SOLUTION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5- LE PRODUIT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6- LA TAILLE DU MARCHE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7- DESCRIPTION DU MODELE ECONOMIQUE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8- LES PRINCIPAUX RESULTATS OBTENUS A date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9- L’EQUIPE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10- LE COUT DU PROJET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11- PLAN D’UTILISATION DES GAINS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12- OKR ( objectifs et résultats clés )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13- L’IMPACT RECHERCHE</a:t>
            </a:r>
            <a:endParaRPr/>
          </a:p>
        </p:txBody>
      </p:sp>
      <p:sp>
        <p:nvSpPr>
          <p:cNvPr id="92" name="Google Shape;92;p2"/>
          <p:cNvSpPr txBox="1"/>
          <p:nvPr/>
        </p:nvSpPr>
        <p:spPr>
          <a:xfrm>
            <a:off x="5173068" y="177238"/>
            <a:ext cx="245355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400" u="none" cap="none" strike="noStrike">
                <a:solidFill>
                  <a:srgbClr val="55B51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SOMMAIRE</a:t>
            </a: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11640065" y="6400894"/>
            <a:ext cx="3954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0" y="6306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1"/>
          <p:cNvSpPr txBox="1"/>
          <p:nvPr/>
        </p:nvSpPr>
        <p:spPr>
          <a:xfrm>
            <a:off x="5316811" y="157653"/>
            <a:ext cx="18279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" marR="0" rtl="0" algn="l">
              <a:spcBef>
                <a:spcPts val="0"/>
              </a:spcBef>
              <a:spcAft>
                <a:spcPts val="0"/>
              </a:spcAft>
              <a:buClr>
                <a:srgbClr val="55B51A"/>
              </a:buClr>
              <a:buSzPts val="2400"/>
              <a:buFont typeface="Calibri"/>
              <a:buNone/>
            </a:pPr>
            <a:r>
              <a:rPr b="1" lang="fr-FR" sz="2400">
                <a:solidFill>
                  <a:srgbClr val="55B51A"/>
                </a:solidFill>
                <a:latin typeface="Calibri"/>
                <a:ea typeface="Calibri"/>
                <a:cs typeface="Calibri"/>
                <a:sym typeface="Calibri"/>
              </a:rPr>
              <a:t>OBJECTIFS</a:t>
            </a:r>
            <a:endParaRPr/>
          </a:p>
        </p:txBody>
      </p:sp>
      <p:pic>
        <p:nvPicPr>
          <p:cNvPr id="280" name="Google Shape;280;p21"/>
          <p:cNvPicPr preferRelativeResize="0"/>
          <p:nvPr/>
        </p:nvPicPr>
        <p:blipFill rotWithShape="1">
          <a:blip r:embed="rId4">
            <a:alphaModFix amt="5000"/>
          </a:blip>
          <a:srcRect b="0" l="0" r="0" t="0"/>
          <a:stretch/>
        </p:blipFill>
        <p:spPr>
          <a:xfrm>
            <a:off x="7204086" y="1471230"/>
            <a:ext cx="4362354" cy="472806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1"/>
          <p:cNvSpPr txBox="1"/>
          <p:nvPr/>
        </p:nvSpPr>
        <p:spPr>
          <a:xfrm>
            <a:off x="11553568" y="6388537"/>
            <a:ext cx="5066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/>
          </a:p>
        </p:txBody>
      </p:sp>
      <p:grpSp>
        <p:nvGrpSpPr>
          <p:cNvPr id="282" name="Google Shape;282;p21"/>
          <p:cNvGrpSpPr/>
          <p:nvPr/>
        </p:nvGrpSpPr>
        <p:grpSpPr>
          <a:xfrm>
            <a:off x="639448" y="1154536"/>
            <a:ext cx="8317556" cy="5234001"/>
            <a:chOff x="1016" y="-1"/>
            <a:chExt cx="8317556" cy="5234001"/>
          </a:xfrm>
        </p:grpSpPr>
        <p:sp>
          <p:nvSpPr>
            <p:cNvPr id="283" name="Google Shape;283;p21"/>
            <p:cNvSpPr/>
            <p:nvPr/>
          </p:nvSpPr>
          <p:spPr>
            <a:xfrm rot="-5400000">
              <a:off x="-1295737" y="1296753"/>
              <a:ext cx="5234001" cy="2640494"/>
            </a:xfrm>
            <a:prstGeom prst="flowChartManualOperation">
              <a:avLst/>
            </a:prstGeom>
            <a:solidFill>
              <a:srgbClr val="55B51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1"/>
            <p:cNvSpPr txBox="1"/>
            <p:nvPr/>
          </p:nvSpPr>
          <p:spPr>
            <a:xfrm>
              <a:off x="1016" y="1046800"/>
              <a:ext cx="2640494" cy="31404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52400" spcFirstLastPara="1" rIns="1524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Twentieth Century"/>
                <a:buNone/>
              </a:pPr>
              <a:r>
                <a:rPr b="1" lang="fr-FR" sz="24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À COURT TERME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wentieth Century"/>
                <a:buNone/>
              </a:pPr>
              <a:r>
                <a:rPr lang="fr-FR" sz="2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Faire connaitre Craie Gab et commercialiser ses produits dans le grand Libreville  d’ici 2025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1"/>
            <p:cNvSpPr/>
            <p:nvPr/>
          </p:nvSpPr>
          <p:spPr>
            <a:xfrm rot="-5400000">
              <a:off x="1542793" y="1296753"/>
              <a:ext cx="5234001" cy="2640494"/>
            </a:xfrm>
            <a:prstGeom prst="flowChartManualOperation">
              <a:avLst/>
            </a:prstGeom>
            <a:solidFill>
              <a:srgbClr val="003BF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1"/>
            <p:cNvSpPr txBox="1"/>
            <p:nvPr/>
          </p:nvSpPr>
          <p:spPr>
            <a:xfrm>
              <a:off x="2839546" y="1046800"/>
              <a:ext cx="2640494" cy="31404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52400" spcFirstLastPara="1" rIns="1524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Twentieth Century"/>
                <a:buNone/>
              </a:pPr>
              <a:r>
                <a:rPr b="1" lang="fr-FR" sz="24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À MOYEN TERME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wentieth Century"/>
                <a:buNone/>
              </a:pPr>
              <a:r>
                <a:rPr lang="fr-FR" sz="2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Développer notre réseau de distribution à Franceville, port gentil… et être une référence nationale en 2026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1"/>
            <p:cNvSpPr/>
            <p:nvPr/>
          </p:nvSpPr>
          <p:spPr>
            <a:xfrm rot="-5400000">
              <a:off x="4381324" y="1296753"/>
              <a:ext cx="5234001" cy="2640494"/>
            </a:xfrm>
            <a:prstGeom prst="flowChartManualOperation">
              <a:avLst/>
            </a:prstGeom>
            <a:solidFill>
              <a:srgbClr val="4472C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1"/>
            <p:cNvSpPr txBox="1"/>
            <p:nvPr/>
          </p:nvSpPr>
          <p:spPr>
            <a:xfrm>
              <a:off x="5678077" y="1046800"/>
              <a:ext cx="2640494" cy="31404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52400" spcFirstLastPara="1" rIns="1524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Twentieth Century"/>
                <a:buNone/>
              </a:pPr>
              <a:r>
                <a:rPr b="1" lang="fr-FR" sz="24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À</a:t>
              </a:r>
              <a:r>
                <a:rPr lang="fr-FR" sz="24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r>
                <a:rPr b="1" lang="fr-FR" sz="24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LONG TERME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wentieth Century"/>
                <a:buNone/>
              </a:pPr>
              <a:r>
                <a:rPr lang="fr-FR" sz="2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Etendre notre distribution hors de nos frontières à l’horizon 2029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0" y="6306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2"/>
          <p:cNvSpPr txBox="1"/>
          <p:nvPr/>
        </p:nvSpPr>
        <p:spPr>
          <a:xfrm>
            <a:off x="4758605" y="154822"/>
            <a:ext cx="26958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" marR="0" rtl="0" algn="l">
              <a:spcBef>
                <a:spcPts val="0"/>
              </a:spcBef>
              <a:spcAft>
                <a:spcPts val="0"/>
              </a:spcAft>
              <a:buClr>
                <a:srgbClr val="55B51A"/>
              </a:buClr>
              <a:buSzPts val="2400"/>
              <a:buFont typeface="Calibri"/>
              <a:buNone/>
            </a:pPr>
            <a:r>
              <a:rPr b="1" lang="fr-FR" sz="2400">
                <a:solidFill>
                  <a:srgbClr val="55B51A"/>
                </a:solidFill>
                <a:latin typeface="Calibri"/>
                <a:ea typeface="Calibri"/>
                <a:cs typeface="Calibri"/>
                <a:sym typeface="Calibri"/>
              </a:rPr>
              <a:t>NOS RÉALISATIONS</a:t>
            </a:r>
            <a:endParaRPr/>
          </a:p>
        </p:txBody>
      </p:sp>
      <p:pic>
        <p:nvPicPr>
          <p:cNvPr id="295" name="Google Shape;295;p22"/>
          <p:cNvPicPr preferRelativeResize="0"/>
          <p:nvPr/>
        </p:nvPicPr>
        <p:blipFill rotWithShape="1">
          <a:blip r:embed="rId4">
            <a:alphaModFix amt="5000"/>
          </a:blip>
          <a:srcRect b="0" l="0" r="0" t="0"/>
          <a:stretch/>
        </p:blipFill>
        <p:spPr>
          <a:xfrm>
            <a:off x="7715688" y="1430393"/>
            <a:ext cx="3688036" cy="399721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2"/>
          <p:cNvSpPr txBox="1"/>
          <p:nvPr/>
        </p:nvSpPr>
        <p:spPr>
          <a:xfrm>
            <a:off x="1110372" y="1895379"/>
            <a:ext cx="8343594" cy="4124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 u="sng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fr-FR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35 établissements déjà acquis depuis la création de Craie Gab en fin 2023;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fr-FR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Commercialisation du produit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fr-FR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Acquisition dans les 6 mois avenir de 50 établissements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fr-FR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Acquisition de 4 librairies </a:t>
            </a:r>
            <a:b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2"/>
          <p:cNvSpPr txBox="1"/>
          <p:nvPr/>
        </p:nvSpPr>
        <p:spPr>
          <a:xfrm>
            <a:off x="11553568" y="6388537"/>
            <a:ext cx="5066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fr-FR"/>
              <a:t>Sur la productivité </a:t>
            </a:r>
            <a:r>
              <a:rPr lang="fr-FR"/>
              <a:t>: Accroitre notre production qui tourne actuellement autour de 5000 boites/mois par l’acquisition des nouvelles machines qui boostera la production à 10 000 boites/mois.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fr-FR"/>
              <a:t>Sur le CA </a:t>
            </a:r>
            <a:r>
              <a:rPr lang="fr-FR"/>
              <a:t>: Nous visons d’accroitre considérablement notre chiffre d’affaires d’ici 2ans, Craie Gab souhaite atteindre les 120 000 000 les deux premières années.</a:t>
            </a:r>
            <a:endParaRPr/>
          </a:p>
        </p:txBody>
      </p:sp>
      <p:pic>
        <p:nvPicPr>
          <p:cNvPr id="303" name="Google Shape;30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98" y="6199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3"/>
          <p:cNvSpPr txBox="1"/>
          <p:nvPr/>
        </p:nvSpPr>
        <p:spPr>
          <a:xfrm>
            <a:off x="4692113" y="172878"/>
            <a:ext cx="30880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IMPACT RECHERCHE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4"/>
          <p:cNvSpPr/>
          <p:nvPr/>
        </p:nvSpPr>
        <p:spPr>
          <a:xfrm>
            <a:off x="2651555" y="1508780"/>
            <a:ext cx="6727223" cy="406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1" name="Google Shape;311;p24"/>
          <p:cNvGraphicFramePr/>
          <p:nvPr/>
        </p:nvGraphicFramePr>
        <p:xfrm>
          <a:off x="4619836" y="1508780"/>
          <a:ext cx="2952328" cy="4064000"/>
        </p:xfrm>
        <a:graphic>
          <a:graphicData uri="http://schemas.openxmlformats.org/presentationml/2006/ole">
            <mc:AlternateContent>
              <mc:Choice Requires="v">
                <p:oleObj r:id="rId5" imgH="4064000" imgW="2952328" progId="AcroExch.Document.7" spid="_x0000_s1">
                  <p:embed/>
                </p:oleObj>
              </mc:Choice>
              <mc:Fallback>
                <p:oleObj r:id="rId6" imgH="4064000" imgW="2952328" progId="AcroExch.Document.7">
                  <p:embed/>
                  <p:pic>
                    <p:nvPicPr>
                      <p:cNvPr id="311" name="Google Shape;311;p24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4619836" y="1508780"/>
                        <a:ext cx="295232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" name="Google Shape;312;p24"/>
          <p:cNvSpPr txBox="1"/>
          <p:nvPr/>
        </p:nvSpPr>
        <p:spPr>
          <a:xfrm>
            <a:off x="3784702" y="1831945"/>
            <a:ext cx="46225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MERCI DE VOTRE ATTENTION</a:t>
            </a:r>
            <a:endParaRPr sz="2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3" name="Google Shape;313;p24"/>
          <p:cNvSpPr txBox="1"/>
          <p:nvPr/>
        </p:nvSpPr>
        <p:spPr>
          <a:xfrm>
            <a:off x="2997544" y="4702889"/>
            <a:ext cx="61969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contact 062 46 21 12/077 47 32 34</a:t>
            </a:r>
            <a:b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E-mail: craiegab@gmail,com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0" y="6306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8504" y="2200168"/>
            <a:ext cx="4313567" cy="459477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/>
          <p:nvPr/>
        </p:nvSpPr>
        <p:spPr>
          <a:xfrm>
            <a:off x="949324" y="990910"/>
            <a:ext cx="102933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Être une entreprise citoyenne participant à l’amélioration de la qualité de l’éducation de la jeunesse présente et futur pour un avenir certain. </a:t>
            </a:r>
            <a:br>
              <a:rPr lang="fr-FR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11640065" y="6400894"/>
            <a:ext cx="3954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02" name="Google Shape;102;p3"/>
          <p:cNvSpPr txBox="1"/>
          <p:nvPr/>
        </p:nvSpPr>
        <p:spPr>
          <a:xfrm>
            <a:off x="5267020" y="150423"/>
            <a:ext cx="245355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55B51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 VISION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50" y="7224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/>
          <p:cNvPicPr preferRelativeResize="0"/>
          <p:nvPr/>
        </p:nvPicPr>
        <p:blipFill rotWithShape="1">
          <a:blip r:embed="rId4">
            <a:alphaModFix amt="5000"/>
          </a:blip>
          <a:srcRect b="0" l="0" r="0" t="0"/>
          <a:stretch/>
        </p:blipFill>
        <p:spPr>
          <a:xfrm>
            <a:off x="3282174" y="1172816"/>
            <a:ext cx="4922016" cy="533464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 txBox="1"/>
          <p:nvPr/>
        </p:nvSpPr>
        <p:spPr>
          <a:xfrm>
            <a:off x="11640065" y="6400894"/>
            <a:ext cx="3954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10" name="Google Shape;110;p4"/>
          <p:cNvSpPr txBox="1"/>
          <p:nvPr/>
        </p:nvSpPr>
        <p:spPr>
          <a:xfrm>
            <a:off x="5386353" y="160013"/>
            <a:ext cx="245355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55B51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PROBLÈME</a:t>
            </a:r>
            <a:endParaRPr/>
          </a:p>
        </p:txBody>
      </p:sp>
      <p:sp>
        <p:nvSpPr>
          <p:cNvPr id="111" name="Google Shape;111;p4"/>
          <p:cNvSpPr/>
          <p:nvPr/>
        </p:nvSpPr>
        <p:spPr>
          <a:xfrm>
            <a:off x="612195" y="1891959"/>
            <a:ext cx="3045405" cy="2405487"/>
          </a:xfrm>
          <a:prstGeom prst="roundRect">
            <a:avLst>
              <a:gd fmla="val 16667" name="adj"/>
            </a:avLst>
          </a:prstGeom>
          <a:solidFill>
            <a:srgbClr val="003B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605976" y="2199860"/>
            <a:ext cx="3039186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mauvaise qualité de craie importé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qui ne s'adapte pas à nos réalités africaines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(tableau en bois noir et béton)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4666047" y="4000815"/>
            <a:ext cx="3045405" cy="2400079"/>
          </a:xfrm>
          <a:prstGeom prst="roundRect">
            <a:avLst>
              <a:gd fmla="val 16667" name="adj"/>
            </a:avLst>
          </a:prstGeom>
          <a:solidFill>
            <a:srgbClr val="003B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4652795" y="4220385"/>
            <a:ext cx="3039186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Présence de produits chimiques (colorant à base de pigment) nuisible à la santé des utilisateurs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poussiéreuse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Rupture sur le marché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8534400" y="1891959"/>
            <a:ext cx="3045405" cy="2405487"/>
          </a:xfrm>
          <a:prstGeom prst="roundRect">
            <a:avLst>
              <a:gd fmla="val 16667" name="adj"/>
            </a:avLst>
          </a:prstGeom>
          <a:solidFill>
            <a:srgbClr val="003B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8567123" y="2103685"/>
            <a:ext cx="3039186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Importation chiffrée pour l’année 2023 à 51 640 cartons Soit sensiblement un prix de </a:t>
            </a:r>
            <a:r>
              <a:rPr b="1" lang="fr-F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1 859 040 000FCFA</a:t>
            </a:r>
            <a:r>
              <a:rPr lang="fr-F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(Source : Douane Gabonaise)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0" y="7593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 txBox="1"/>
          <p:nvPr/>
        </p:nvSpPr>
        <p:spPr>
          <a:xfrm>
            <a:off x="581781" y="1712360"/>
            <a:ext cx="25194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ROBERT GIOTTOCOLOR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7712783" y="-4521"/>
            <a:ext cx="6196912" cy="6740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fr-FR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r-FR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craie fragile</a:t>
            </a:r>
            <a:br>
              <a:rPr lang="fr-FR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lang="fr-FR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coût relativement élevé</a:t>
            </a:r>
            <a:br>
              <a:rPr lang="fr-FR" sz="1800" u="sng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lang="fr-FR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inadaptation aux surfaces locale</a:t>
            </a:r>
            <a:br>
              <a:rPr lang="fr-FR" sz="1800" u="sng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lang="fr-FR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présence des produits chimiques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Craie solide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Coût abordable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Adaptation à nos surface locale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 des produits chimiques </a:t>
            </a:r>
            <a:endParaRPr/>
          </a:p>
        </p:txBody>
      </p:sp>
      <p:sp>
        <p:nvSpPr>
          <p:cNvPr id="124" name="Google Shape;124;p5"/>
          <p:cNvSpPr txBox="1"/>
          <p:nvPr/>
        </p:nvSpPr>
        <p:spPr>
          <a:xfrm>
            <a:off x="4208953" y="1725781"/>
            <a:ext cx="2487463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Les Limites de Robert Giottocolor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Les avantages de Craie Gab</a:t>
            </a:r>
            <a:endParaRPr/>
          </a:p>
        </p:txBody>
      </p:sp>
      <p:cxnSp>
        <p:nvCxnSpPr>
          <p:cNvPr id="125" name="Google Shape;125;p5"/>
          <p:cNvCxnSpPr/>
          <p:nvPr/>
        </p:nvCxnSpPr>
        <p:spPr>
          <a:xfrm flipH="1" rot="10800000">
            <a:off x="6676780" y="1484075"/>
            <a:ext cx="1044000" cy="576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6" name="Google Shape;126;p5"/>
          <p:cNvCxnSpPr/>
          <p:nvPr/>
        </p:nvCxnSpPr>
        <p:spPr>
          <a:xfrm>
            <a:off x="6676780" y="2060075"/>
            <a:ext cx="1044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7" name="Google Shape;127;p5"/>
          <p:cNvCxnSpPr/>
          <p:nvPr/>
        </p:nvCxnSpPr>
        <p:spPr>
          <a:xfrm>
            <a:off x="6692908" y="2068400"/>
            <a:ext cx="1031380" cy="50233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8" name="Google Shape;128;p5"/>
          <p:cNvCxnSpPr/>
          <p:nvPr/>
        </p:nvCxnSpPr>
        <p:spPr>
          <a:xfrm>
            <a:off x="6689400" y="2080342"/>
            <a:ext cx="1031380" cy="102131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29" name="Google Shape;12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84038" y="871764"/>
            <a:ext cx="1294878" cy="1294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97122" y="1412636"/>
            <a:ext cx="1294878" cy="1294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91216" y="1908275"/>
            <a:ext cx="1294878" cy="1294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91216" y="2517297"/>
            <a:ext cx="1294878" cy="1250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5">
            <a:alphaModFix amt="5000"/>
          </a:blip>
          <a:srcRect b="0" l="0" r="0" t="0"/>
          <a:stretch/>
        </p:blipFill>
        <p:spPr>
          <a:xfrm>
            <a:off x="2977879" y="964326"/>
            <a:ext cx="4949609" cy="5364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 txBox="1"/>
          <p:nvPr/>
        </p:nvSpPr>
        <p:spPr>
          <a:xfrm>
            <a:off x="11640065" y="6400894"/>
            <a:ext cx="3954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pic>
        <p:nvPicPr>
          <p:cNvPr descr="Symbole du signal du pouce, pouce vert, surface, la ..." id="135" name="Google Shape;13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93025" y="4503420"/>
            <a:ext cx="447040" cy="3674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ymbole du signal du pouce, pouce vert, surface, la ..." id="136" name="Google Shape;13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93025" y="5140107"/>
            <a:ext cx="447040" cy="306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ymbole du signal du pouce, pouce vert, surface, la ..." id="137" name="Google Shape;13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93025" y="5709677"/>
            <a:ext cx="447040" cy="306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ymbole du signal du pouce, pouce vert, surface, la ..." id="138" name="Google Shape;13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93025" y="6237181"/>
            <a:ext cx="447040" cy="3467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5"/>
          <p:cNvCxnSpPr/>
          <p:nvPr/>
        </p:nvCxnSpPr>
        <p:spPr>
          <a:xfrm>
            <a:off x="6640830" y="5257800"/>
            <a:ext cx="1018317" cy="106095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0" name="Google Shape;140;p5"/>
          <p:cNvCxnSpPr/>
          <p:nvPr/>
        </p:nvCxnSpPr>
        <p:spPr>
          <a:xfrm>
            <a:off x="6645658" y="5260266"/>
            <a:ext cx="1031380" cy="50233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1" name="Google Shape;141;p5"/>
          <p:cNvCxnSpPr/>
          <p:nvPr/>
        </p:nvCxnSpPr>
        <p:spPr>
          <a:xfrm flipH="1" rot="10800000">
            <a:off x="6655351" y="4761997"/>
            <a:ext cx="1057432" cy="48189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2" name="Google Shape;142;p5"/>
          <p:cNvCxnSpPr/>
          <p:nvPr/>
        </p:nvCxnSpPr>
        <p:spPr>
          <a:xfrm>
            <a:off x="6696416" y="5281063"/>
            <a:ext cx="1044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Une image contenant texte, Empaquetage et étiquetage, étiquette, pansement&#10;&#10;Description générée automatiquement" id="143" name="Google Shape;143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759" y="1688808"/>
            <a:ext cx="3366000" cy="336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 txBox="1"/>
          <p:nvPr/>
        </p:nvSpPr>
        <p:spPr>
          <a:xfrm>
            <a:off x="4002311" y="189172"/>
            <a:ext cx="56771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55B51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ALTERNATIVES/CONCURRENTS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14" y="7414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 txBox="1"/>
          <p:nvPr/>
        </p:nvSpPr>
        <p:spPr>
          <a:xfrm>
            <a:off x="4756020" y="195625"/>
            <a:ext cx="272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55B51A"/>
                </a:solidFill>
                <a:latin typeface="Arial"/>
                <a:ea typeface="Arial"/>
                <a:cs typeface="Arial"/>
                <a:sym typeface="Arial"/>
              </a:rPr>
              <a:t>LA SOLUTION</a:t>
            </a:r>
            <a:endParaRPr/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721" y="2427518"/>
            <a:ext cx="4206607" cy="4206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38815" y="5408331"/>
            <a:ext cx="1686646" cy="120033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 txBox="1"/>
          <p:nvPr/>
        </p:nvSpPr>
        <p:spPr>
          <a:xfrm>
            <a:off x="974038" y="1437991"/>
            <a:ext cx="102933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Fabriqué à base des produits locaux (plâtre sans additif chimique, colorant alimentaire) propre à la </a:t>
            </a:r>
            <a:r>
              <a:rPr lang="fr-F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santé</a:t>
            </a:r>
            <a:r>
              <a:rPr lang="fr-F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pour nos utilisateurs</a:t>
            </a:r>
            <a:br>
              <a:rPr lang="fr-F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br>
              <a:rPr lang="fr-F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lang="fr-F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Notre produit propose un outil de travail adéquat à nos besoins</a:t>
            </a:r>
            <a:br>
              <a:rPr lang="fr-F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4340916" y="3819106"/>
            <a:ext cx="617716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</a:t>
            </a:r>
            <a:r>
              <a:rPr lang="fr-FR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Une craie sans produits chimiques ;</a:t>
            </a:r>
            <a:br>
              <a:rPr lang="fr-FR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lang="fr-FR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                             - Une craie légère et sans poussière;</a:t>
            </a:r>
            <a:br>
              <a:rPr lang="fr-FR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lang="fr-FR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                             - Une craie qui ne siffle  pas au tableau.</a:t>
            </a:r>
            <a:br>
              <a:rPr lang="fr-FR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44946" y="5568276"/>
            <a:ext cx="785191" cy="785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07882" y="5635463"/>
            <a:ext cx="634880" cy="637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43994" y="5561838"/>
            <a:ext cx="962667" cy="69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057056" y="5770646"/>
            <a:ext cx="336543" cy="318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/>
          <p:cNvPicPr preferRelativeResize="0"/>
          <p:nvPr/>
        </p:nvPicPr>
        <p:blipFill rotWithShape="1">
          <a:blip r:embed="rId10">
            <a:alphaModFix amt="5000"/>
          </a:blip>
          <a:srcRect b="0" l="0" r="0" t="0"/>
          <a:stretch/>
        </p:blipFill>
        <p:spPr>
          <a:xfrm>
            <a:off x="7715688" y="1430393"/>
            <a:ext cx="3688036" cy="399721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 txBox="1"/>
          <p:nvPr/>
        </p:nvSpPr>
        <p:spPr>
          <a:xfrm>
            <a:off x="11640065" y="6400894"/>
            <a:ext cx="3954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0" y="6306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 txBox="1"/>
          <p:nvPr/>
        </p:nvSpPr>
        <p:spPr>
          <a:xfrm>
            <a:off x="5243605" y="157650"/>
            <a:ext cx="266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55B51A"/>
                </a:solidFill>
                <a:latin typeface="Arial"/>
                <a:ea typeface="Arial"/>
                <a:cs typeface="Arial"/>
                <a:sym typeface="Arial"/>
              </a:rPr>
              <a:t>LE PRODUIT</a:t>
            </a:r>
            <a:endParaRPr/>
          </a:p>
        </p:txBody>
      </p:sp>
      <p:sp>
        <p:nvSpPr>
          <p:cNvPr id="167" name="Google Shape;167;p7"/>
          <p:cNvSpPr txBox="1"/>
          <p:nvPr/>
        </p:nvSpPr>
        <p:spPr>
          <a:xfrm>
            <a:off x="426013" y="1331684"/>
            <a:ext cx="6103996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 u="sng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Caractéristiques</a:t>
            </a:r>
            <a:endParaRPr/>
          </a:p>
          <a:p>
            <a:pPr indent="0" lvl="0" marL="457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fr-F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Marque : Craie Gab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fr-F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Matière : Carbonate de calcium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fr-F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Poids de la Boite : 780 g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fr-F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Dimensions de la Boite (L x l x h)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      : 9,5 x 9,5 x 8 cm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fr-F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Dimension du Produit (Longueur x Diamètre)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: 72 mm x 10 mm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fr-F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Couleur de la craie : Blanche, couleurs </a:t>
            </a:r>
            <a:endParaRPr/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1602016"/>
            <a:ext cx="5133274" cy="408316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"/>
          <p:cNvSpPr txBox="1"/>
          <p:nvPr/>
        </p:nvSpPr>
        <p:spPr>
          <a:xfrm>
            <a:off x="11640065" y="6400894"/>
            <a:ext cx="3954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6200" y="24615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5" name="Google Shape;175;p8"/>
          <p:cNvGraphicFramePr/>
          <p:nvPr/>
        </p:nvGraphicFramePr>
        <p:xfrm>
          <a:off x="2045252" y="137266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{84EA7C86-9013-4135-BD50-438B2EA78B31}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50">
                <a:tc grid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Les ventes de novembre 2023  à Avril 2024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  <a:tc hMerge="1"/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Désignations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Quantité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Prix</a:t>
                      </a:r>
                      <a:r>
                        <a:rPr lang="fr-FR" sz="1800"/>
                        <a:t> unitaire 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Total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Craie blanche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2799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1550FCFA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 </a:t>
                      </a:r>
                      <a:r>
                        <a:rPr b="1" lang="fr-F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4 338 450 </a:t>
                      </a:r>
                      <a:r>
                        <a:rPr lang="fr-FR" sz="1800"/>
                        <a:t>FCFA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/>
                        <a:t>Total 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4 338 450 </a:t>
                      </a:r>
                      <a:r>
                        <a:rPr b="1" lang="fr-FR" sz="1800"/>
                        <a:t>FCFA 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76" name="Google Shape;176;p8"/>
          <p:cNvGraphicFramePr/>
          <p:nvPr/>
        </p:nvGraphicFramePr>
        <p:xfrm>
          <a:off x="2032000" y="370609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{84EA7C86-9013-4135-BD50-438B2EA78B31}</a:tableStyleId>
              </a:tblPr>
              <a:tblGrid>
                <a:gridCol w="2709325"/>
                <a:gridCol w="2709325"/>
                <a:gridCol w="2709325"/>
              </a:tblGrid>
              <a:tr h="3708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Les accords de partenariats de Novembre 2023 à Avril 2024 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Désignations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Quantité</a:t>
                      </a:r>
                      <a:r>
                        <a:rPr lang="fr-FR" sz="1800"/>
                        <a:t> 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Conclusion</a:t>
                      </a:r>
                      <a:r>
                        <a:rPr lang="fr-FR" sz="1800"/>
                        <a:t> 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Etablissements</a:t>
                      </a:r>
                      <a:r>
                        <a:rPr lang="fr-FR" sz="1800"/>
                        <a:t> scolaires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35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Accord de partenariats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Librairies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Accords de partenariats</a:t>
                      </a:r>
                      <a:r>
                        <a:rPr lang="fr-FR" sz="1800"/>
                        <a:t> 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La 1 Gabonaise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Accord de</a:t>
                      </a:r>
                      <a:r>
                        <a:rPr lang="fr-FR" sz="1800"/>
                        <a:t> partenariat en communication 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77" name="Google Shape;177;p8"/>
          <p:cNvSpPr txBox="1"/>
          <p:nvPr/>
        </p:nvSpPr>
        <p:spPr>
          <a:xfrm>
            <a:off x="3716500" y="153150"/>
            <a:ext cx="557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LES PRINCIPAUX RÉSULTATS</a:t>
            </a:r>
            <a:r>
              <a:rPr b="1" lang="fr-FR" sz="1800">
                <a:solidFill>
                  <a:schemeClr val="accent6"/>
                </a:solidFill>
              </a:rPr>
              <a:t> </a:t>
            </a:r>
            <a:r>
              <a:rPr b="1" lang="fr-FR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OBTENUS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777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 txBox="1"/>
          <p:nvPr/>
        </p:nvSpPr>
        <p:spPr>
          <a:xfrm>
            <a:off x="4178544" y="176500"/>
            <a:ext cx="4836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300">
                <a:solidFill>
                  <a:srgbClr val="55B51A"/>
                </a:solidFill>
                <a:latin typeface="Arial"/>
                <a:ea typeface="Arial"/>
                <a:cs typeface="Arial"/>
                <a:sym typeface="Arial"/>
              </a:rPr>
              <a:t>LA TAILLE DU</a:t>
            </a:r>
            <a:r>
              <a:rPr b="1" lang="fr-FR" sz="2300">
                <a:solidFill>
                  <a:srgbClr val="55B51A"/>
                </a:solidFill>
              </a:rPr>
              <a:t> </a:t>
            </a:r>
            <a:r>
              <a:rPr b="1" lang="fr-FR" sz="2300">
                <a:solidFill>
                  <a:srgbClr val="55B51A"/>
                </a:solidFill>
                <a:latin typeface="Arial"/>
                <a:ea typeface="Arial"/>
                <a:cs typeface="Arial"/>
                <a:sym typeface="Arial"/>
              </a:rPr>
              <a:t>MARCHÉ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387458" y="1194841"/>
            <a:ext cx="10898511" cy="5847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wentieth Century"/>
              <a:buNone/>
            </a:pPr>
            <a:r>
              <a:rPr lang="fr-F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 diagramme suivant représente la taille  du marché des établissements au GABON dont Craie Gab compte acquérir une part importante </a:t>
            </a:r>
            <a:endParaRPr/>
          </a:p>
          <a:p>
            <a:pPr indent="0" lvl="0" marL="457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r>
              <a:rPr lang="fr-FR" sz="1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source: Unesco                                                                                   </a:t>
            </a:r>
            <a:r>
              <a:rPr lang="fr-F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Source: Douane Gabonaise </a:t>
            </a:r>
            <a:endParaRPr/>
          </a:p>
        </p:txBody>
      </p:sp>
      <p:pic>
        <p:nvPicPr>
          <p:cNvPr id="185" name="Google Shape;185;p9"/>
          <p:cNvPicPr preferRelativeResize="0"/>
          <p:nvPr/>
        </p:nvPicPr>
        <p:blipFill rotWithShape="1">
          <a:blip r:embed="rId4">
            <a:alphaModFix amt="5000"/>
          </a:blip>
          <a:srcRect b="0" l="0" r="0" t="0"/>
          <a:stretch/>
        </p:blipFill>
        <p:spPr>
          <a:xfrm>
            <a:off x="4058088" y="2304255"/>
            <a:ext cx="3688036" cy="39972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6" name="Google Shape;186;p9"/>
          <p:cNvGraphicFramePr/>
          <p:nvPr/>
        </p:nvGraphicFramePr>
        <p:xfrm>
          <a:off x="-460936" y="2194686"/>
          <a:ext cx="6122167" cy="3848066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187" name="Google Shape;187;p9"/>
          <p:cNvSpPr txBox="1"/>
          <p:nvPr/>
        </p:nvSpPr>
        <p:spPr>
          <a:xfrm>
            <a:off x="11640065" y="6400894"/>
            <a:ext cx="3954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graphicFrame>
        <p:nvGraphicFramePr>
          <p:cNvPr id="188" name="Google Shape;188;p9"/>
          <p:cNvGraphicFramePr/>
          <p:nvPr/>
        </p:nvGraphicFramePr>
        <p:xfrm>
          <a:off x="6096000" y="2010166"/>
          <a:ext cx="4835873" cy="4561489"/>
        </p:xfrm>
        <a:graphic>
          <a:graphicData uri="http://schemas.openxmlformats.org/drawingml/2006/chart">
            <c:chart r:id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2024-04-07T13:33:48Z</dcterms:created>
  <dc:creator>Microsoft Office User</dc:creator>
</cp:coreProperties>
</file>