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10287000" cx="18288000"/>
  <p:notesSz cx="6858000" cy="9144000"/>
  <p:embeddedFontLst>
    <p:embeddedFont>
      <p:font typeface="Bodoni"/>
      <p:regular r:id="rId26"/>
      <p:bold r:id="rId27"/>
      <p:italic r:id="rId28"/>
      <p:boldItalic r:id="rId29"/>
    </p:embeddedFont>
    <p:embeddedFont>
      <p:font typeface="Quattrocento Sans"/>
      <p:regular r:id="rId30"/>
      <p:bold r:id="rId31"/>
      <p:italic r:id="rId32"/>
      <p:boldItalic r:id="rId33"/>
    </p:embeddedFont>
    <p:embeddedFont>
      <p:font typeface="Stardos Stencil"/>
      <p:regular r:id="rId34"/>
      <p:bold r:id="rId35"/>
    </p:embeddedFont>
    <p:embeddedFont>
      <p:font typeface="Gill Sans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8" roundtripDataSignature="AMtx7mgaRw+Q8sa70IKIrR3ITU21mbtR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654F43-E950-4EF6-8A53-9C5ECB3DA530}">
  <a:tblStyle styleId="{1C654F43-E950-4EF6-8A53-9C5ECB3DA53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1D836C0-4514-4CF4-84CE-7EF4FFEB510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Bodoni-regular.fntdata"/><Relationship Id="rId25" Type="http://schemas.openxmlformats.org/officeDocument/2006/relationships/slide" Target="slides/slide19.xml"/><Relationship Id="rId28" Type="http://schemas.openxmlformats.org/officeDocument/2006/relationships/font" Target="fonts/Bodoni-italic.fntdata"/><Relationship Id="rId27" Type="http://schemas.openxmlformats.org/officeDocument/2006/relationships/font" Target="fonts/Bodoni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Bodoni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QuattrocentoSans-bold.fntdata"/><Relationship Id="rId30" Type="http://schemas.openxmlformats.org/officeDocument/2006/relationships/font" Target="fonts/QuattrocentoSans-regular.fntdata"/><Relationship Id="rId11" Type="http://schemas.openxmlformats.org/officeDocument/2006/relationships/slide" Target="slides/slide5.xml"/><Relationship Id="rId33" Type="http://schemas.openxmlformats.org/officeDocument/2006/relationships/font" Target="fonts/QuattrocentoSans-boldItalic.fntdata"/><Relationship Id="rId10" Type="http://schemas.openxmlformats.org/officeDocument/2006/relationships/slide" Target="slides/slide4.xml"/><Relationship Id="rId32" Type="http://schemas.openxmlformats.org/officeDocument/2006/relationships/font" Target="fonts/QuattrocentoSans-italic.fntdata"/><Relationship Id="rId13" Type="http://schemas.openxmlformats.org/officeDocument/2006/relationships/slide" Target="slides/slide7.xml"/><Relationship Id="rId35" Type="http://schemas.openxmlformats.org/officeDocument/2006/relationships/font" Target="fonts/StardosStencil-bold.fntdata"/><Relationship Id="rId12" Type="http://schemas.openxmlformats.org/officeDocument/2006/relationships/slide" Target="slides/slide6.xml"/><Relationship Id="rId34" Type="http://schemas.openxmlformats.org/officeDocument/2006/relationships/font" Target="fonts/StardosStencil-regular.fntdata"/><Relationship Id="rId15" Type="http://schemas.openxmlformats.org/officeDocument/2006/relationships/slide" Target="slides/slide9.xml"/><Relationship Id="rId37" Type="http://schemas.openxmlformats.org/officeDocument/2006/relationships/font" Target="fonts/GillSans-bold.fntdata"/><Relationship Id="rId14" Type="http://schemas.openxmlformats.org/officeDocument/2006/relationships/slide" Target="slides/slide8.xml"/><Relationship Id="rId36" Type="http://schemas.openxmlformats.org/officeDocument/2006/relationships/font" Target="fonts/GillSans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8.jpg"/><Relationship Id="rId5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4.jp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Relationship Id="rId7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 rot="883082">
            <a:off x="14888422" y="-807551"/>
            <a:ext cx="2748127" cy="12443492"/>
          </a:xfrm>
          <a:prstGeom prst="rect">
            <a:avLst/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091211" y="-657044"/>
            <a:ext cx="9356465" cy="11334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0143" y="853358"/>
            <a:ext cx="10115876" cy="858028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 rot="883082">
            <a:off x="12965625" y="-807552"/>
            <a:ext cx="2748127" cy="1244349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-762000" y="429155"/>
            <a:ext cx="10287000" cy="1742545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457200" y="908845"/>
            <a:ext cx="9067800" cy="7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>
                <a:solidFill>
                  <a:srgbClr val="F9943B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LA TAILLE DU MARCHÉ </a:t>
            </a:r>
            <a:endParaRPr sz="6000">
              <a:solidFill>
                <a:srgbClr val="FF0000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grpSp>
        <p:nvGrpSpPr>
          <p:cNvPr id="227" name="Google Shape;227;p10"/>
          <p:cNvGrpSpPr/>
          <p:nvPr/>
        </p:nvGrpSpPr>
        <p:grpSpPr>
          <a:xfrm>
            <a:off x="4562532" y="5322308"/>
            <a:ext cx="12816778" cy="1837588"/>
            <a:chOff x="0" y="3119946"/>
            <a:chExt cx="12816778" cy="1837588"/>
          </a:xfrm>
        </p:grpSpPr>
        <p:sp>
          <p:nvSpPr>
            <p:cNvPr id="228" name="Google Shape;228;p10"/>
            <p:cNvSpPr/>
            <p:nvPr/>
          </p:nvSpPr>
          <p:spPr>
            <a:xfrm>
              <a:off x="0" y="3119946"/>
              <a:ext cx="4576079" cy="1830431"/>
            </a:xfrm>
            <a:prstGeom prst="chevron">
              <a:avLst>
                <a:gd fmla="val 50000" name="adj"/>
              </a:avLst>
            </a:prstGeom>
            <a:solidFill>
              <a:srgbClr val="7F7F7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0"/>
            <p:cNvSpPr txBox="1"/>
            <p:nvPr/>
          </p:nvSpPr>
          <p:spPr>
            <a:xfrm>
              <a:off x="915216" y="3119946"/>
              <a:ext cx="2745648" cy="1830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650" lIns="116000" spcFirstLastPara="1" rIns="38650" wrap="square" tIns="38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Bodoni"/>
                <a:buNone/>
              </a:pPr>
              <a:r>
                <a:rPr lang="fr-FR" sz="2900">
                  <a:solidFill>
                    <a:schemeClr val="lt1"/>
                  </a:solidFill>
                  <a:latin typeface="Bodoni"/>
                  <a:ea typeface="Bodoni"/>
                  <a:cs typeface="Bodoni"/>
                  <a:sym typeface="Bodoni"/>
                </a:rPr>
                <a:t>Étudiants</a:t>
              </a:r>
              <a:endParaRPr sz="290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4478425" y="3127103"/>
              <a:ext cx="4576079" cy="1830431"/>
            </a:xfrm>
            <a:prstGeom prst="chevron">
              <a:avLst>
                <a:gd fmla="val 50000" name="adj"/>
              </a:avLst>
            </a:prstGeom>
            <a:solidFill>
              <a:srgbClr val="7F7F7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0"/>
            <p:cNvSpPr txBox="1"/>
            <p:nvPr/>
          </p:nvSpPr>
          <p:spPr>
            <a:xfrm>
              <a:off x="5393641" y="3127103"/>
              <a:ext cx="2745648" cy="1830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650" lIns="116000" spcFirstLastPara="1" rIns="38650" wrap="square" tIns="38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Bodoni"/>
                <a:buNone/>
              </a:pPr>
              <a:r>
                <a:rPr lang="fr-FR" sz="2900">
                  <a:solidFill>
                    <a:schemeClr val="lt1"/>
                  </a:solidFill>
                  <a:latin typeface="Bodoni"/>
                  <a:ea typeface="Bodoni"/>
                  <a:cs typeface="Bodoni"/>
                  <a:sym typeface="Bodoni"/>
                </a:rPr>
                <a:t>Entreprises &amp; Organismes</a:t>
              </a:r>
              <a:endParaRPr sz="290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8240699" y="3127103"/>
              <a:ext cx="4576079" cy="1830431"/>
            </a:xfrm>
            <a:prstGeom prst="chevron">
              <a:avLst>
                <a:gd fmla="val 50000" name="adj"/>
              </a:avLst>
            </a:prstGeom>
            <a:solidFill>
              <a:srgbClr val="7F7F7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0"/>
            <p:cNvSpPr txBox="1"/>
            <p:nvPr/>
          </p:nvSpPr>
          <p:spPr>
            <a:xfrm>
              <a:off x="9155915" y="3127103"/>
              <a:ext cx="2745648" cy="1830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650" lIns="116000" spcFirstLastPara="1" rIns="38650" wrap="square" tIns="38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Bodoni"/>
                <a:buNone/>
              </a:pPr>
              <a:r>
                <a:rPr lang="fr-FR" sz="2900">
                  <a:solidFill>
                    <a:schemeClr val="lt1"/>
                  </a:solidFill>
                  <a:latin typeface="Bodoni"/>
                  <a:ea typeface="Bodoni"/>
                  <a:cs typeface="Bodoni"/>
                  <a:sym typeface="Bodoni"/>
                </a:rPr>
                <a:t>Administrations</a:t>
              </a:r>
              <a:r>
                <a:rPr lang="fr-FR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2900">
                  <a:solidFill>
                    <a:schemeClr val="lt1"/>
                  </a:solidFill>
                  <a:latin typeface="Bodoni"/>
                  <a:ea typeface="Bodoni"/>
                  <a:cs typeface="Bodoni"/>
                  <a:sym typeface="Bodoni"/>
                </a:rPr>
                <a:t>Publiques</a:t>
              </a:r>
              <a:r>
                <a:rPr lang="fr-FR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10"/>
          <p:cNvSpPr/>
          <p:nvPr/>
        </p:nvSpPr>
        <p:spPr>
          <a:xfrm>
            <a:off x="838200" y="2799144"/>
            <a:ext cx="3657600" cy="213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61BB0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MARCHE  GLOBAL</a:t>
            </a:r>
            <a:endParaRPr b="1" sz="1800">
              <a:solidFill>
                <a:schemeClr val="lt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838200" y="7724245"/>
            <a:ext cx="3657600" cy="213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994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MARCHE CAPTURABLE</a:t>
            </a:r>
            <a:endParaRPr sz="1800">
              <a:solidFill>
                <a:schemeClr val="lt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236" name="Google Shape;236;p10"/>
          <p:cNvSpPr/>
          <p:nvPr/>
        </p:nvSpPr>
        <p:spPr>
          <a:xfrm>
            <a:off x="5486198" y="2331149"/>
            <a:ext cx="2667000" cy="2532444"/>
          </a:xfrm>
          <a:prstGeom prst="flowChartConnector">
            <a:avLst/>
          </a:prstGeom>
          <a:solidFill>
            <a:srgbClr val="061BB0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b="1" lang="fr-FR" sz="400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+</a:t>
            </a:r>
            <a:r>
              <a:rPr lang="fr-FR" sz="400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  de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20.000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"/>
          <p:cNvSpPr/>
          <p:nvPr/>
        </p:nvSpPr>
        <p:spPr>
          <a:xfrm>
            <a:off x="11658600" y="2576673"/>
            <a:ext cx="2667000" cy="2532444"/>
          </a:xfrm>
          <a:prstGeom prst="flowChartConnector">
            <a:avLst/>
          </a:prstGeom>
          <a:solidFill>
            <a:srgbClr val="061BB0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+ de </a:t>
            </a:r>
            <a:br>
              <a:rPr lang="fr-FR" sz="200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</a:br>
            <a:r>
              <a:rPr lang="fr-FR" sz="200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66 000(ANPI) </a:t>
            </a:r>
            <a:r>
              <a:rPr lang="fr-FR" sz="240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potentiels clients et/ou partenaires</a:t>
            </a:r>
            <a:endParaRPr sz="3600">
              <a:solidFill>
                <a:schemeClr val="lt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5626720" y="7343019"/>
            <a:ext cx="2667000" cy="2623346"/>
          </a:xfrm>
          <a:prstGeom prst="flowChartConnector">
            <a:avLst/>
          </a:prstGeom>
          <a:solidFill>
            <a:srgbClr val="F994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72 %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60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de L1-L3</a:t>
            </a:r>
            <a:endParaRPr b="1" sz="4400">
              <a:solidFill>
                <a:schemeClr val="lt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11934679" y="7524823"/>
            <a:ext cx="2667000" cy="2532444"/>
          </a:xfrm>
          <a:prstGeom prst="flowChartConnector">
            <a:avLst/>
          </a:prstGeom>
          <a:solidFill>
            <a:srgbClr val="F994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Aide RSE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Subventions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Encadrement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</a:pPr>
            <a:r>
              <a:rPr lang="fr-FR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Environnement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54400" y="8267700"/>
            <a:ext cx="32766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0"/>
          <p:cNvSpPr/>
          <p:nvPr/>
        </p:nvSpPr>
        <p:spPr>
          <a:xfrm>
            <a:off x="9153292" y="2331149"/>
            <a:ext cx="8229775" cy="7926224"/>
          </a:xfrm>
          <a:prstGeom prst="rect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/>
          <p:nvPr/>
        </p:nvSpPr>
        <p:spPr>
          <a:xfrm>
            <a:off x="-838200" y="462421"/>
            <a:ext cx="10287000" cy="1742545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439593" y="937603"/>
            <a:ext cx="8382000" cy="765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500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MODELE ECONOMIQUE</a:t>
            </a:r>
            <a:endParaRPr/>
          </a:p>
        </p:txBody>
      </p:sp>
      <p:pic>
        <p:nvPicPr>
          <p:cNvPr id="249" name="Google Shape;2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8736" y="9385288"/>
            <a:ext cx="819264" cy="8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25200" y="2171700"/>
            <a:ext cx="15533719" cy="8115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1" name="Google Shape;251;p11"/>
          <p:cNvGraphicFramePr/>
          <p:nvPr/>
        </p:nvGraphicFramePr>
        <p:xfrm>
          <a:off x="990601" y="285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{1C654F43-E950-4EF6-8A53-9C5ECB3DA530}</a:tableStyleId>
              </a:tblPr>
              <a:tblGrid>
                <a:gridCol w="5312925"/>
                <a:gridCol w="4974075"/>
              </a:tblGrid>
              <a:tr h="263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800" u="none" cap="none" strike="noStrike">
                          <a:latin typeface="Bodoni"/>
                          <a:ea typeface="Bodoni"/>
                          <a:cs typeface="Bodoni"/>
                          <a:sym typeface="Bodoni"/>
                        </a:rPr>
                        <a:t>Libellé</a:t>
                      </a:r>
                      <a:endParaRPr sz="2800" u="none" cap="none" strike="noStrike"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800" u="none" cap="none" strike="noStrike">
                          <a:latin typeface="Bodoni"/>
                          <a:ea typeface="Bodoni"/>
                          <a:cs typeface="Bodoni"/>
                          <a:sym typeface="Bodoni"/>
                        </a:rPr>
                        <a:t>Montant (CFA)</a:t>
                      </a:r>
                      <a:endParaRPr sz="2800" u="none" cap="none" strike="noStrike"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  <a:tr h="547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61BB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EXTENSION DE GARANTIE</a:t>
                      </a:r>
                      <a:endParaRPr b="1" sz="1800" u="none" cap="none" strike="noStrike">
                        <a:solidFill>
                          <a:srgbClr val="061BB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800" u="none" cap="none" strike="noStrike">
                          <a:latin typeface="Bodoni"/>
                          <a:ea typeface="Bodoni"/>
                          <a:cs typeface="Bodoni"/>
                          <a:sym typeface="Bodoni"/>
                        </a:rPr>
                        <a:t> 10 000 /Trimestre</a:t>
                      </a:r>
                      <a:endParaRPr sz="2800" u="none" cap="none" strike="noStrike"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61BB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FORMATION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800" u="none" cap="none" strike="noStrike">
                          <a:latin typeface="Bodoni"/>
                          <a:ea typeface="Bodoni"/>
                          <a:cs typeface="Bodoni"/>
                          <a:sym typeface="Bodoni"/>
                        </a:rPr>
                        <a:t> 50 000 (Varie en fonction du module)</a:t>
                      </a:r>
                      <a:endParaRPr sz="2800" u="none" cap="none" strike="noStrike"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61BB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LOCATION DES ORDINATEURS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800" u="none" cap="none" strike="noStrike">
                          <a:latin typeface="Bodoni"/>
                          <a:ea typeface="Bodoni"/>
                          <a:cs typeface="Bodoni"/>
                          <a:sym typeface="Bodoni"/>
                        </a:rPr>
                        <a:t> 15 000 /mois</a:t>
                      </a:r>
                      <a:endParaRPr sz="2800" u="none" cap="none" strike="noStrike"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61BB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VENTE DES ORDINATEURS RECONDITIONNÉS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800" u="none" cap="none" strike="noStrike">
                          <a:latin typeface="Bodoni"/>
                          <a:ea typeface="Bodoni"/>
                          <a:cs typeface="Bodoni"/>
                          <a:sym typeface="Bodoni"/>
                        </a:rPr>
                        <a:t> </a:t>
                      </a:r>
                      <a:r>
                        <a:rPr b="0" i="0" lang="fr-FR" sz="28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150 000 minimum</a:t>
                      </a:r>
                      <a:endParaRPr sz="2800" u="none" cap="none" strike="noStrike"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61BB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SERVICES DE RÉPARATION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800" u="none" cap="none" strike="noStrike">
                          <a:latin typeface="Bodoni"/>
                          <a:ea typeface="Bodoni"/>
                          <a:cs typeface="Bodoni"/>
                          <a:sym typeface="Bodoni"/>
                        </a:rPr>
                        <a:t> 30 000 (Varie en fonction de la panne)</a:t>
                      </a:r>
                      <a:endParaRPr sz="2800" u="none" cap="none" strike="noStrike"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61BB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CONTRATS DE MAINTENANCE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800" u="none" cap="none" strike="noStrike">
                          <a:latin typeface="Bodoni"/>
                          <a:ea typeface="Bodoni"/>
                          <a:cs typeface="Bodoni"/>
                          <a:sym typeface="Bodoni"/>
                        </a:rPr>
                        <a:t> 100 000 / an mais varie en fonction du parc informatique)</a:t>
                      </a:r>
                      <a:endParaRPr sz="2800" u="none" cap="none" strike="noStrike"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/>
          <p:nvPr/>
        </p:nvSpPr>
        <p:spPr>
          <a:xfrm>
            <a:off x="-685800" y="495300"/>
            <a:ext cx="10287000" cy="1742545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2"/>
          <p:cNvSpPr txBox="1"/>
          <p:nvPr/>
        </p:nvSpPr>
        <p:spPr>
          <a:xfrm>
            <a:off x="-685800" y="567151"/>
            <a:ext cx="102870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4000" u="none" cap="none" strike="noStrike">
                <a:solidFill>
                  <a:srgbClr val="F9943B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LES PRINCIPAUX RESULTATS OBTENUS A DATE</a:t>
            </a:r>
            <a:endParaRPr/>
          </a:p>
        </p:txBody>
      </p:sp>
      <p:pic>
        <p:nvPicPr>
          <p:cNvPr id="259" name="Google Shape;25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8736" y="9385288"/>
            <a:ext cx="819264" cy="8383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0" name="Google Shape;260;p12"/>
          <p:cNvGraphicFramePr/>
          <p:nvPr/>
        </p:nvGraphicFramePr>
        <p:xfrm>
          <a:off x="304800" y="25426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{41D836C0-4514-4CF4-84CE-7EF4FFEB510A}</a:tableStyleId>
              </a:tblPr>
              <a:tblGrid>
                <a:gridCol w="10287000"/>
              </a:tblGrid>
              <a:tr h="444550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fr-FR" sz="2400" u="none" cap="none" strike="noStrike">
                          <a:latin typeface="Bodoni"/>
                          <a:ea typeface="Bodoni"/>
                          <a:cs typeface="Bodoni"/>
                          <a:sym typeface="Bodoni"/>
                        </a:rPr>
                        <a:t>Production des offres des services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0" marB="0" marR="0" marL="0" anchor="ctr"/>
                </a:tc>
              </a:tr>
              <a:tr h="543850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0" i="0" lang="fr-FR" sz="24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Production de nos offres de formations</a:t>
                      </a:r>
                      <a:endParaRPr/>
                    </a:p>
                  </a:txBody>
                  <a:tcPr marT="0" marB="0" marR="0" marL="0" anchor="ctr"/>
                </a:tc>
              </a:tr>
              <a:tr h="59357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0" i="0" lang="fr-FR" sz="24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Formation de 5 personnes à la réparation des ordinateurs à la DGABD</a:t>
                      </a:r>
                      <a:endParaRPr/>
                    </a:p>
                    <a:p>
                      <a:pPr indent="-1905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0" i="0" lang="fr-FR" sz="24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Échanges avec les RSI de </a:t>
                      </a:r>
                      <a:r>
                        <a:rPr b="1" i="0" lang="fr-FR" sz="24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AGL, OLAM Nkok, OGAR, SEEG </a:t>
                      </a:r>
                      <a:r>
                        <a:rPr b="0" i="0" lang="fr-FR" sz="24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et </a:t>
                      </a:r>
                      <a:r>
                        <a:rPr b="1" i="0" lang="fr-FR" sz="24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COMILOG </a:t>
                      </a:r>
                      <a:r>
                        <a:rPr b="0" i="0" lang="fr-FR" sz="24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pour éventuel partenariat</a:t>
                      </a:r>
                      <a:endParaRPr/>
                    </a:p>
                    <a:p>
                      <a:pPr indent="-1905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0" i="0" lang="fr-FR" sz="24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Création d’une chaine YouTube avec des contenus de </a:t>
                      </a:r>
                      <a:r>
                        <a:rPr b="0" i="0" lang="fr-FR" sz="24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formation</a:t>
                      </a:r>
                      <a:endParaRPr b="1" i="0" sz="2400" u="none" cap="none" strike="noStrike">
                        <a:solidFill>
                          <a:srgbClr val="FF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0" i="0" lang="fr-FR" sz="24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Rencontre avec la société ONKOMI SERVICES pour la gestion des déchets électroniques </a:t>
                      </a:r>
                      <a:r>
                        <a:rPr b="1" i="0" lang="fr-FR" sz="24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</a:t>
                      </a:r>
                      <a:r>
                        <a:rPr b="0" i="0" lang="fr-FR" sz="24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pour un partenariat dans le </a:t>
                      </a:r>
                      <a:r>
                        <a:rPr b="0" i="0" lang="fr-FR" sz="24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recyclage</a:t>
                      </a:r>
                      <a:endParaRPr/>
                    </a:p>
                    <a:p>
                      <a:pPr indent="-1905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fr-FR" sz="24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Réalisation d’une enquête d’analyse des besoins auprès des étudiants via Google Forms </a:t>
                      </a:r>
                      <a:endParaRPr b="0" i="0" sz="2400" u="none" cap="none" strike="noStrike">
                        <a:solidFill>
                          <a:srgbClr val="FF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id="261" name="Google Shape;26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400" y="192617"/>
            <a:ext cx="7391400" cy="434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91800" y="5090636"/>
            <a:ext cx="7620000" cy="378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/>
          <p:nvPr/>
        </p:nvSpPr>
        <p:spPr>
          <a:xfrm>
            <a:off x="-762000" y="495300"/>
            <a:ext cx="10287000" cy="1742545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3"/>
          <p:cNvSpPr txBox="1"/>
          <p:nvPr/>
        </p:nvSpPr>
        <p:spPr>
          <a:xfrm>
            <a:off x="439593" y="937603"/>
            <a:ext cx="8382000" cy="765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500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LE COUT DU PROJET </a:t>
            </a:r>
            <a:r>
              <a:rPr lang="fr-FR" sz="5500">
                <a:solidFill>
                  <a:srgbClr val="FF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 </a:t>
            </a:r>
            <a:endParaRPr/>
          </a:p>
        </p:txBody>
      </p:sp>
      <p:pic>
        <p:nvPicPr>
          <p:cNvPr id="270" name="Google Shape;2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8736" y="9385288"/>
            <a:ext cx="819264" cy="8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58600" y="3086100"/>
            <a:ext cx="6531486" cy="5638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2" name="Google Shape;272;p13"/>
          <p:cNvGraphicFramePr/>
          <p:nvPr/>
        </p:nvGraphicFramePr>
        <p:xfrm>
          <a:off x="1600200" y="36775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{1C654F43-E950-4EF6-8A53-9C5ECB3DA530}</a:tableStyleId>
              </a:tblPr>
              <a:tblGrid>
                <a:gridCol w="6064350"/>
                <a:gridCol w="2927250"/>
              </a:tblGrid>
              <a:tr h="492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Libellé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Montant (Fcfa)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</a:tr>
              <a:tr h="47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Certification ISO 14001:2015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500 000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Matériel et logiciel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2 000 000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Travaux et aménagements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1 000 000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Hébergement et nom de domaine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300 000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Bodoni"/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Développement commercial et Frais de campagnes publicitaires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700 000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Frais de conseillers juridiques 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300 000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Trésorerie de départ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8 418 033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2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Total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13 218 033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/>
          <p:nvPr/>
        </p:nvSpPr>
        <p:spPr>
          <a:xfrm>
            <a:off x="-762000" y="429155"/>
            <a:ext cx="10287000" cy="1742545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304800" y="873091"/>
            <a:ext cx="8915400" cy="740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rgbClr val="F9943B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LES PREVISIONS FINANCIERES</a:t>
            </a:r>
            <a:endParaRPr/>
          </a:p>
        </p:txBody>
      </p:sp>
      <p:pic>
        <p:nvPicPr>
          <p:cNvPr id="280" name="Google Shape;28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8736" y="9385288"/>
            <a:ext cx="819264" cy="8383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1" name="Google Shape;281;p14"/>
          <p:cNvGraphicFramePr/>
          <p:nvPr/>
        </p:nvGraphicFramePr>
        <p:xfrm>
          <a:off x="1143000" y="300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{1C654F43-E950-4EF6-8A53-9C5ECB3DA530}</a:tableStyleId>
              </a:tblPr>
              <a:tblGrid>
                <a:gridCol w="2696950"/>
                <a:gridCol w="4869900"/>
                <a:gridCol w="1729550"/>
              </a:tblGrid>
              <a:tr h="39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Libellé 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Nature 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Montant (FCFA)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</a:tr>
              <a:tr h="518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Eau et électricité 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Eau et électricité 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 20 000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6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Equipements et matériels informatiques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Equipement en matériel informatique (1 Photocopieur, les cartouches d’encre, 1 poste de travail, Microsoft Office et l’Anti-virus) 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476 011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Loyer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 Siège social et ateliers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   250 000 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1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Emballages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Cartons, mousse et film de protection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    100 000 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Frais de transport 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Frais de transit 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    460 000 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Publicité - communication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Bodoni"/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 branding :Accessoires divers, t-shirts, blouse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  100 000 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Bodoni"/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Charges salariales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Bodoni"/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Elles porteraient essentiellement sur des frais de déplacements et les frais de bouches de l'équipe</a:t>
                      </a:r>
                      <a:endParaRPr b="0" i="0" sz="1600" u="none" cap="none" strike="noStrike">
                        <a:solidFill>
                          <a:srgbClr val="FF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   1 400 000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Total mensuel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2 806 011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 hMerge="1"/>
              </a:tr>
              <a:tr h="499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Total annuel 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33 672 132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descr="Une image contenant pièce&#10;&#10;Description générée automatiquement" id="282" name="Google Shape;28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400" y="3009901"/>
            <a:ext cx="6703797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/>
          <p:nvPr/>
        </p:nvSpPr>
        <p:spPr>
          <a:xfrm>
            <a:off x="-762000" y="429155"/>
            <a:ext cx="10287000" cy="1742545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 txBox="1"/>
          <p:nvPr/>
        </p:nvSpPr>
        <p:spPr>
          <a:xfrm>
            <a:off x="304800" y="429155"/>
            <a:ext cx="8991600" cy="1521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500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SYNTHESE –COMPTE DE RESULTAT</a:t>
            </a:r>
            <a:endParaRPr/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8736" y="9385288"/>
            <a:ext cx="819264" cy="8383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1" name="Google Shape;291;p15"/>
          <p:cNvGraphicFramePr/>
          <p:nvPr/>
        </p:nvGraphicFramePr>
        <p:xfrm>
          <a:off x="1085850" y="32489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{1C654F43-E950-4EF6-8A53-9C5ECB3DA530}</a:tableStyleId>
              </a:tblPr>
              <a:tblGrid>
                <a:gridCol w="3447000"/>
                <a:gridCol w="1532000"/>
                <a:gridCol w="1532000"/>
                <a:gridCol w="1547175"/>
              </a:tblGrid>
              <a:tr h="310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Libellé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Quantité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P.U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Montant Annuel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</a:tr>
              <a:tr h="315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Vente d'ordinateurs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        250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150 000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37 500 000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Extension de garantie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          80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 10 000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800 000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Bodoni"/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Services de réparation 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   25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  30 000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 750 000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5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Contrat de maintenance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          50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100 000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5 000 000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5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Formation de maintenance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        200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 50 000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10 000 000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Bodoni"/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 Location des ordinateurs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  24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15 000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   360 000           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800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Total annuel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54 410 000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</a:tr>
            </a:tbl>
          </a:graphicData>
        </a:graphic>
      </p:graphicFrame>
      <p:sp>
        <p:nvSpPr>
          <p:cNvPr id="292" name="Google Shape;292;p15"/>
          <p:cNvSpPr txBox="1"/>
          <p:nvPr/>
        </p:nvSpPr>
        <p:spPr>
          <a:xfrm>
            <a:off x="1026214" y="2664154"/>
            <a:ext cx="668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SYNTHÈSE DES RECETTES </a:t>
            </a:r>
            <a:endParaRPr/>
          </a:p>
        </p:txBody>
      </p:sp>
      <p:sp>
        <p:nvSpPr>
          <p:cNvPr id="293" name="Google Shape;293;p15"/>
          <p:cNvSpPr txBox="1"/>
          <p:nvPr/>
        </p:nvSpPr>
        <p:spPr>
          <a:xfrm>
            <a:off x="986459" y="6438900"/>
            <a:ext cx="668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SYNTHÈSE COMPTE DE RÉSULTAT (FCFA) </a:t>
            </a:r>
            <a:endParaRPr/>
          </a:p>
        </p:txBody>
      </p:sp>
      <p:graphicFrame>
        <p:nvGraphicFramePr>
          <p:cNvPr id="294" name="Google Shape;294;p15"/>
          <p:cNvGraphicFramePr/>
          <p:nvPr/>
        </p:nvGraphicFramePr>
        <p:xfrm>
          <a:off x="1019588" y="69363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{1C654F43-E950-4EF6-8A53-9C5ECB3DA530}</a:tableStyleId>
              </a:tblPr>
              <a:tblGrid>
                <a:gridCol w="3442750"/>
                <a:gridCol w="1530100"/>
                <a:gridCol w="1530100"/>
                <a:gridCol w="1545250"/>
              </a:tblGrid>
              <a:tr h="53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Libellé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Année 1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Année 2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Année 3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</a:tr>
              <a:tr h="518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Chiffre d'affaires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54 410 000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58 851 000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65 836 100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Charges d'exploitation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600"/>
                        <a:buFont typeface="Bodoni"/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C0C0C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</a:t>
                      </a:r>
                      <a:r>
                        <a:rPr b="1" i="0" lang="fr-FR" sz="1600" u="none" cap="none" strike="noStrike">
                          <a:solidFill>
                            <a:srgbClr val="0C0C0C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33 672 132</a:t>
                      </a:r>
                      <a:endParaRPr/>
                    </a:p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35 355 739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37 123 526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Bénefice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20 737 868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23 495 261 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FFFFFF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       28 712 574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</a:tr>
            </a:tbl>
          </a:graphicData>
        </a:graphic>
      </p:graphicFrame>
      <p:pic>
        <p:nvPicPr>
          <p:cNvPr descr="Une image contenant pot, art&#10;&#10;Description générée automatiquement avec une confiance moyenne" id="295" name="Google Shape;29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14481" y="3169009"/>
            <a:ext cx="9111753" cy="5051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/>
          <p:nvPr/>
        </p:nvSpPr>
        <p:spPr>
          <a:xfrm>
            <a:off x="-762000" y="429155"/>
            <a:ext cx="10287000" cy="1742545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6"/>
          <p:cNvSpPr txBox="1"/>
          <p:nvPr/>
        </p:nvSpPr>
        <p:spPr>
          <a:xfrm>
            <a:off x="125896" y="649873"/>
            <a:ext cx="8991600" cy="1521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500">
                <a:solidFill>
                  <a:srgbClr val="F9943B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PLAN D’UTILISATION DES GAINS</a:t>
            </a:r>
            <a:endParaRPr/>
          </a:p>
        </p:txBody>
      </p:sp>
      <p:pic>
        <p:nvPicPr>
          <p:cNvPr id="303" name="Google Shape;3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8736" y="9385288"/>
            <a:ext cx="819264" cy="8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4325" y="2418075"/>
            <a:ext cx="15056126" cy="732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/>
          <p:nvPr/>
        </p:nvSpPr>
        <p:spPr>
          <a:xfrm>
            <a:off x="-838200" y="253535"/>
            <a:ext cx="11582400" cy="1487164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-228600" y="594764"/>
            <a:ext cx="10782300" cy="804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09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5400"/>
              <a:buFont typeface="Stardos Stencil"/>
              <a:buNone/>
            </a:pPr>
            <a:r>
              <a:rPr b="0" i="0" lang="fr-FR" sz="5400" u="none" cap="none" strike="noStrike">
                <a:solidFill>
                  <a:srgbClr val="FF99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OKR</a:t>
            </a:r>
            <a:r>
              <a:rPr b="0" i="0" lang="fr-FR" sz="6600" u="none" cap="none" strike="noStrike">
                <a:solidFill>
                  <a:srgbClr val="FF99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 </a:t>
            </a:r>
            <a:r>
              <a:rPr b="0" i="0" lang="fr-FR" sz="4400" u="none" cap="none" strike="noStrike">
                <a:solidFill>
                  <a:srgbClr val="FF99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(OBJECTIFS ET RÉSULTATS CLÉS)</a:t>
            </a:r>
            <a:endParaRPr b="0" i="0" sz="6600" u="none" cap="none" strike="noStrike">
              <a:solidFill>
                <a:srgbClr val="FF9900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pic>
        <p:nvPicPr>
          <p:cNvPr id="311" name="Google Shape;3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8736" y="9418203"/>
            <a:ext cx="819264" cy="8383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p17"/>
          <p:cNvGrpSpPr/>
          <p:nvPr/>
        </p:nvGrpSpPr>
        <p:grpSpPr>
          <a:xfrm>
            <a:off x="1" y="2086312"/>
            <a:ext cx="11144902" cy="7600729"/>
            <a:chOff x="1" y="4383"/>
            <a:chExt cx="11144902" cy="7600729"/>
          </a:xfrm>
        </p:grpSpPr>
        <p:sp>
          <p:nvSpPr>
            <p:cNvPr id="313" name="Google Shape;313;p17"/>
            <p:cNvSpPr/>
            <p:nvPr/>
          </p:nvSpPr>
          <p:spPr>
            <a:xfrm rot="5400000">
              <a:off x="-398705" y="403900"/>
              <a:ext cx="2658036" cy="1860625"/>
            </a:xfrm>
            <a:prstGeom prst="chevron">
              <a:avLst>
                <a:gd fmla="val 50000" name="adj"/>
              </a:avLst>
            </a:prstGeom>
            <a:solidFill>
              <a:srgbClr val="F9943B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7"/>
            <p:cNvSpPr txBox="1"/>
            <p:nvPr/>
          </p:nvSpPr>
          <p:spPr>
            <a:xfrm>
              <a:off x="1" y="935508"/>
              <a:ext cx="1860625" cy="797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33000" spcFirstLastPara="1" rIns="33000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200"/>
                <a:buFont typeface="Calibri"/>
                <a:buNone/>
              </a:pPr>
              <a:r>
                <a:rPr lang="fr-FR" sz="5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7"/>
            <p:cNvSpPr/>
            <p:nvPr/>
          </p:nvSpPr>
          <p:spPr>
            <a:xfrm rot="5400000">
              <a:off x="5636905" y="-3775891"/>
              <a:ext cx="1727723" cy="928827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7"/>
            <p:cNvSpPr txBox="1"/>
            <p:nvPr/>
          </p:nvSpPr>
          <p:spPr>
            <a:xfrm>
              <a:off x="1856631" y="88723"/>
              <a:ext cx="9203932" cy="1559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84900" spcFirstLastPara="1" rIns="16500" wrap="square" tIns="165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Bodoni"/>
                <a:buNone/>
              </a:pPr>
              <a:r>
                <a:rPr b="1" i="0" lang="fr-FR" sz="2600" u="sng" cap="none" strike="noStrike">
                  <a:solidFill>
                    <a:schemeClr val="dk1"/>
                  </a:solidFill>
                  <a:latin typeface="Bodoni"/>
                  <a:ea typeface="Bodoni"/>
                  <a:cs typeface="Bodoni"/>
                  <a:sym typeface="Bodoni"/>
                </a:rPr>
                <a:t>Objectif</a:t>
              </a:r>
              <a:r>
                <a:rPr b="0" i="0" lang="fr-FR" sz="2600" u="none" cap="none" strike="noStrike">
                  <a:solidFill>
                    <a:schemeClr val="dk1"/>
                  </a:solidFill>
                  <a:latin typeface="Bodoni"/>
                  <a:ea typeface="Bodoni"/>
                  <a:cs typeface="Bodoni"/>
                  <a:sym typeface="Bodoni"/>
                </a:rPr>
                <a:t>: Reconditionner et vendre au moins 100 ordinateurs à fin 2025</a:t>
              </a:r>
              <a:endParaRPr b="0" i="0" sz="26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9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doni"/>
                <a:buChar char="•"/>
              </a:pPr>
              <a:r>
                <a:rPr b="0" i="0" lang="fr-FR" sz="2400" u="none" cap="none" strike="noStrike">
                  <a:solidFill>
                    <a:schemeClr val="dk1"/>
                  </a:solidFill>
                  <a:latin typeface="Bodoni"/>
                  <a:ea typeface="Bodoni"/>
                  <a:cs typeface="Bodoni"/>
                  <a:sym typeface="Bodoni"/>
                </a:rPr>
                <a:t>Clé 1</a:t>
              </a:r>
              <a:r>
                <a:rPr b="0" i="0" lang="fr-FR" sz="2800" u="none" cap="none" strike="noStrike">
                  <a:solidFill>
                    <a:schemeClr val="dk1"/>
                  </a:solidFill>
                  <a:latin typeface="Bodoni"/>
                  <a:ea typeface="Bodoni"/>
                  <a:cs typeface="Bodoni"/>
                  <a:sym typeface="Bodoni"/>
                </a:rPr>
                <a:t>:</a:t>
              </a:r>
              <a:r>
                <a:rPr b="0" i="0" lang="fr-FR" sz="2400" u="none" cap="none" strike="noStrike">
                  <a:solidFill>
                    <a:schemeClr val="dk1"/>
                  </a:solidFill>
                  <a:latin typeface="Bodoni"/>
                  <a:ea typeface="Bodoni"/>
                  <a:cs typeface="Bodoni"/>
                  <a:sym typeface="Bodoni"/>
                </a:rPr>
                <a:t> </a:t>
              </a:r>
              <a:r>
                <a:rPr b="0" i="0" lang="fr-FR" sz="2000" u="none" cap="none" strike="noStrike">
                  <a:solidFill>
                    <a:schemeClr val="dk1"/>
                  </a:solidFill>
                  <a:latin typeface="Bodoni"/>
                  <a:ea typeface="Bodoni"/>
                  <a:cs typeface="Bodoni"/>
                  <a:sym typeface="Bodoni"/>
                </a:rPr>
                <a:t>déployer des campagnes publicitaires et atteindre 1000 abonnés sur les 3 premiers mois;</a:t>
              </a:r>
              <a:endParaRPr b="0" i="0" sz="20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doni"/>
                <a:buChar char="•"/>
              </a:pPr>
              <a:r>
                <a:rPr b="0" i="0" lang="fr-FR" sz="2400" u="none" cap="none" strike="noStrike">
                  <a:solidFill>
                    <a:schemeClr val="dk1"/>
                  </a:solidFill>
                  <a:latin typeface="Bodoni"/>
                  <a:ea typeface="Bodoni"/>
                  <a:cs typeface="Bodoni"/>
                  <a:sym typeface="Bodoni"/>
                </a:rPr>
                <a:t>Clé 2</a:t>
              </a:r>
              <a:r>
                <a:rPr b="0" i="0" lang="fr-FR" sz="2000" u="none" cap="none" strike="noStrike">
                  <a:solidFill>
                    <a:schemeClr val="dk1"/>
                  </a:solidFill>
                  <a:latin typeface="Bodoni"/>
                  <a:ea typeface="Bodoni"/>
                  <a:cs typeface="Bodoni"/>
                  <a:sym typeface="Bodoni"/>
                </a:rPr>
                <a:t>: vendre 90% des ordinateurs reconditionnés au terme de la première année;</a:t>
              </a:r>
              <a:endParaRPr b="0" i="0" sz="20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 rot="5400000">
              <a:off x="-398705" y="2874841"/>
              <a:ext cx="2658036" cy="1860625"/>
            </a:xfrm>
            <a:prstGeom prst="chevron">
              <a:avLst>
                <a:gd fmla="val 50000" name="adj"/>
              </a:avLst>
            </a:prstGeom>
            <a:solidFill>
              <a:srgbClr val="F9943B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7"/>
            <p:cNvSpPr txBox="1"/>
            <p:nvPr/>
          </p:nvSpPr>
          <p:spPr>
            <a:xfrm>
              <a:off x="1" y="3406449"/>
              <a:ext cx="1860625" cy="797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33000" spcFirstLastPara="1" rIns="33000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200"/>
                <a:buFont typeface="Calibri"/>
                <a:buNone/>
              </a:pPr>
              <a:r>
                <a:rPr lang="fr-FR" sz="5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 rot="5400000">
              <a:off x="5595817" y="-1157941"/>
              <a:ext cx="1657388" cy="899587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7"/>
            <p:cNvSpPr txBox="1"/>
            <p:nvPr/>
          </p:nvSpPr>
          <p:spPr>
            <a:xfrm>
              <a:off x="1926573" y="2592210"/>
              <a:ext cx="8914970" cy="1495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84900" spcFirstLastPara="1" rIns="16500" wrap="square" tIns="16500">
              <a:noAutofit/>
            </a:bodyPr>
            <a:lstStyle/>
            <a:p>
              <a:pPr indent="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Bodoni"/>
                <a:buNone/>
              </a:pPr>
              <a:r>
                <a:rPr b="1" i="0" lang="fr-FR" sz="2600" u="sng" cap="none" strike="noStrike">
                  <a:solidFill>
                    <a:srgbClr val="000000"/>
                  </a:solidFill>
                  <a:latin typeface="Bodoni"/>
                  <a:ea typeface="Bodoni"/>
                  <a:cs typeface="Bodoni"/>
                  <a:sym typeface="Bodoni"/>
                </a:rPr>
                <a:t>Objectif: </a:t>
              </a:r>
              <a:r>
                <a:rPr b="0" i="0" lang="fr-FR" sz="2600" u="none" cap="none" strike="noStrike">
                  <a:solidFill>
                    <a:srgbClr val="000000"/>
                  </a:solidFill>
                  <a:latin typeface="Bodoni"/>
                  <a:ea typeface="Bodoni"/>
                  <a:cs typeface="Bodoni"/>
                  <a:sym typeface="Bodoni"/>
                </a:rPr>
                <a:t>Garantir la formation d’au moins 40 jeunes fin 2026</a:t>
              </a:r>
              <a:endParaRPr b="0" i="0" sz="2600" u="none" cap="none" strike="noStrike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9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Bodoni"/>
                <a:buChar char="•"/>
              </a:pPr>
              <a:r>
                <a:rPr b="0" i="0" lang="fr-FR" sz="2000" u="none" cap="none" strike="noStrike">
                  <a:solidFill>
                    <a:srgbClr val="000000"/>
                  </a:solidFill>
                  <a:latin typeface="Bodoni"/>
                  <a:ea typeface="Bodoni"/>
                  <a:cs typeface="Bodoni"/>
                  <a:sym typeface="Bodoni"/>
                </a:rPr>
                <a:t>Clé 1: trouver un vivier de jeunes non scolarisés, motivés et impliqués;</a:t>
              </a:r>
              <a:endParaRPr b="0" i="0" sz="2000" u="none" cap="none" strike="noStrike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Bodoni"/>
                <a:buChar char="•"/>
              </a:pPr>
              <a:r>
                <a:rPr b="0" i="0" lang="fr-FR" sz="2000" u="none" cap="none" strike="noStrike">
                  <a:solidFill>
                    <a:srgbClr val="000000"/>
                  </a:solidFill>
                  <a:latin typeface="Bodoni"/>
                  <a:ea typeface="Bodoni"/>
                  <a:cs typeface="Bodoni"/>
                  <a:sym typeface="Bodoni"/>
                </a:rPr>
                <a:t>Clé 2: former 20 apprenants au moins la première année.</a:t>
              </a:r>
              <a:endParaRPr b="0" i="0" sz="2000" u="none" cap="none" strike="noStrike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 rot="5400000">
              <a:off x="-398705" y="5345782"/>
              <a:ext cx="2658036" cy="1860625"/>
            </a:xfrm>
            <a:prstGeom prst="chevron">
              <a:avLst>
                <a:gd fmla="val 50000" name="adj"/>
              </a:avLst>
            </a:prstGeom>
            <a:solidFill>
              <a:srgbClr val="F9943B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7"/>
            <p:cNvSpPr txBox="1"/>
            <p:nvPr/>
          </p:nvSpPr>
          <p:spPr>
            <a:xfrm>
              <a:off x="1" y="5877390"/>
              <a:ext cx="1860625" cy="797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33000" spcFirstLastPara="1" rIns="33000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200"/>
                <a:buFont typeface="Calibri"/>
                <a:buNone/>
              </a:pPr>
              <a:r>
                <a:rPr lang="fr-FR" sz="5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7"/>
            <p:cNvSpPr/>
            <p:nvPr/>
          </p:nvSpPr>
          <p:spPr>
            <a:xfrm rot="5400000">
              <a:off x="5640899" y="1266697"/>
              <a:ext cx="1727723" cy="9088481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7"/>
            <p:cNvSpPr txBox="1"/>
            <p:nvPr/>
          </p:nvSpPr>
          <p:spPr>
            <a:xfrm>
              <a:off x="1960520" y="5031416"/>
              <a:ext cx="9004141" cy="1559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84900" spcFirstLastPara="1" rIns="16500" wrap="square" tIns="165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Bodoni"/>
                <a:buNone/>
              </a:pPr>
              <a:r>
                <a:rPr b="1" i="0" lang="fr-FR" sz="2600" u="sng" cap="none" strike="noStrike">
                  <a:solidFill>
                    <a:srgbClr val="000000"/>
                  </a:solidFill>
                  <a:latin typeface="Bodoni"/>
                  <a:ea typeface="Bodoni"/>
                  <a:cs typeface="Bodoni"/>
                  <a:sym typeface="Bodoni"/>
                </a:rPr>
                <a:t>Objectif: </a:t>
              </a:r>
              <a:r>
                <a:rPr b="0" i="0" lang="fr-FR" sz="2600" u="none" cap="none" strike="noStrike">
                  <a:solidFill>
                    <a:srgbClr val="000000"/>
                  </a:solidFill>
                  <a:latin typeface="Bodoni"/>
                  <a:ea typeface="Bodoni"/>
                  <a:cs typeface="Bodoni"/>
                  <a:sym typeface="Bodoni"/>
                </a:rPr>
                <a:t>Développer des partenariats stratégiques fin 2028</a:t>
              </a:r>
              <a:endParaRPr b="0" i="0" sz="2600" u="none" cap="none" strike="noStrike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9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doni"/>
                <a:buChar char="•"/>
              </a:pPr>
              <a:r>
                <a:rPr b="0" i="0" lang="fr-FR" sz="2400" u="none" cap="none" strike="noStrike">
                  <a:solidFill>
                    <a:schemeClr val="dk1"/>
                  </a:solidFill>
                  <a:latin typeface="Bodoni"/>
                  <a:ea typeface="Bodoni"/>
                  <a:cs typeface="Bodoni"/>
                  <a:sym typeface="Bodoni"/>
                </a:rPr>
                <a:t>Clé 1: </a:t>
              </a:r>
              <a:r>
                <a:rPr b="0" i="0" lang="fr-FR" sz="2000" u="none" cap="none" strike="noStrike">
                  <a:solidFill>
                    <a:schemeClr val="dk1"/>
                  </a:solidFill>
                  <a:latin typeface="Bodoni"/>
                  <a:ea typeface="Bodoni"/>
                  <a:cs typeface="Bodoni"/>
                  <a:sym typeface="Bodoni"/>
                </a:rPr>
                <a:t>établir des partenariats avec 5 entreprises pour des dons de matériel ou des soutiens techniques;</a:t>
              </a:r>
              <a:endParaRPr b="0" i="0" sz="20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Bodoni"/>
                <a:buChar char="•"/>
              </a:pPr>
              <a:r>
                <a:rPr b="0" i="0" lang="fr-FR" sz="2400" u="none" cap="none" strike="noStrike">
                  <a:solidFill>
                    <a:schemeClr val="dk1"/>
                  </a:solidFill>
                  <a:latin typeface="Bodoni"/>
                  <a:ea typeface="Bodoni"/>
                  <a:cs typeface="Bodoni"/>
                  <a:sym typeface="Bodoni"/>
                </a:rPr>
                <a:t>Clé 2: </a:t>
              </a:r>
              <a:r>
                <a:rPr b="0" i="0" lang="fr-FR" sz="2000" u="none" cap="none" strike="noStrike">
                  <a:solidFill>
                    <a:schemeClr val="dk1"/>
                  </a:solidFill>
                  <a:latin typeface="Bodoni"/>
                  <a:ea typeface="Bodoni"/>
                  <a:cs typeface="Bodoni"/>
                  <a:sym typeface="Bodoni"/>
                </a:rPr>
                <a:t>collaborer avec un établissement supérieur ou un centre de formation;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5" name="Google Shape;32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48898" y="3479969"/>
            <a:ext cx="7139102" cy="4787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"/>
          <p:cNvSpPr/>
          <p:nvPr/>
        </p:nvSpPr>
        <p:spPr>
          <a:xfrm>
            <a:off x="-762000" y="429155"/>
            <a:ext cx="10287000" cy="1742545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 txBox="1"/>
          <p:nvPr/>
        </p:nvSpPr>
        <p:spPr>
          <a:xfrm>
            <a:off x="609600" y="908845"/>
            <a:ext cx="8305800" cy="7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L’IMPACT RECHERCHE</a:t>
            </a:r>
            <a:endParaRPr/>
          </a:p>
        </p:txBody>
      </p:sp>
      <p:pic>
        <p:nvPicPr>
          <p:cNvPr id="332" name="Google Shape;3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8736" y="9418203"/>
            <a:ext cx="819264" cy="8383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" name="Google Shape;333;p18"/>
          <p:cNvGrpSpPr/>
          <p:nvPr/>
        </p:nvGrpSpPr>
        <p:grpSpPr>
          <a:xfrm>
            <a:off x="457201" y="2651390"/>
            <a:ext cx="10286998" cy="5582742"/>
            <a:chOff x="1" y="0"/>
            <a:chExt cx="10286998" cy="5582742"/>
          </a:xfrm>
        </p:grpSpPr>
        <p:sp>
          <p:nvSpPr>
            <p:cNvPr id="334" name="Google Shape;334;p18"/>
            <p:cNvSpPr/>
            <p:nvPr/>
          </p:nvSpPr>
          <p:spPr>
            <a:xfrm rot="5400000">
              <a:off x="-337757" y="337757"/>
              <a:ext cx="2251717" cy="1576202"/>
            </a:xfrm>
            <a:prstGeom prst="chevron">
              <a:avLst>
                <a:gd fmla="val 50000" name="adj"/>
              </a:avLst>
            </a:prstGeom>
            <a:solidFill>
              <a:srgbClr val="F9943B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8"/>
            <p:cNvSpPr txBox="1"/>
            <p:nvPr/>
          </p:nvSpPr>
          <p:spPr>
            <a:xfrm>
              <a:off x="1" y="788100"/>
              <a:ext cx="1576202" cy="675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8"/>
            <p:cNvSpPr/>
            <p:nvPr/>
          </p:nvSpPr>
          <p:spPr>
            <a:xfrm rot="5400000">
              <a:off x="5164078" y="-3592254"/>
              <a:ext cx="1463616" cy="871079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8"/>
            <p:cNvSpPr txBox="1"/>
            <p:nvPr/>
          </p:nvSpPr>
          <p:spPr>
            <a:xfrm>
              <a:off x="1540488" y="102784"/>
              <a:ext cx="8639349" cy="1320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20025" spcFirstLastPara="1" rIns="28575" wrap="square" tIns="285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Bodoni"/>
                <a:buChar char="•"/>
              </a:pPr>
              <a:r>
                <a:rPr b="0" i="0" lang="fr-FR" sz="4500" u="none" cap="none" strike="noStrike">
                  <a:solidFill>
                    <a:srgbClr val="000000"/>
                  </a:solidFill>
                  <a:latin typeface="Bodoni"/>
                  <a:ea typeface="Bodoni"/>
                  <a:cs typeface="Bodoni"/>
                  <a:sym typeface="Bodoni"/>
                </a:rPr>
                <a:t>Démarrer nos activités </a:t>
              </a: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 rot="5400000">
              <a:off x="-337757" y="1991691"/>
              <a:ext cx="2251717" cy="1576202"/>
            </a:xfrm>
            <a:prstGeom prst="chevron">
              <a:avLst>
                <a:gd fmla="val 50000" name="adj"/>
              </a:avLst>
            </a:prstGeom>
            <a:solidFill>
              <a:srgbClr val="F9943B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8"/>
            <p:cNvSpPr txBox="1"/>
            <p:nvPr/>
          </p:nvSpPr>
          <p:spPr>
            <a:xfrm>
              <a:off x="1" y="2442034"/>
              <a:ext cx="1576202" cy="675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 rot="5400000">
              <a:off x="5199792" y="-1969682"/>
              <a:ext cx="1463616" cy="871079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8"/>
            <p:cNvSpPr txBox="1"/>
            <p:nvPr/>
          </p:nvSpPr>
          <p:spPr>
            <a:xfrm>
              <a:off x="1576202" y="1725356"/>
              <a:ext cx="8639349" cy="1320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20025" spcFirstLastPara="1" rIns="28575" wrap="square" tIns="285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Bodoni"/>
                <a:buChar char="•"/>
              </a:pPr>
              <a:r>
                <a:rPr b="0" i="0" lang="fr-FR" sz="4500" u="none" cap="none" strike="noStrike">
                  <a:solidFill>
                    <a:srgbClr val="000000"/>
                  </a:solidFill>
                  <a:latin typeface="Bodoni"/>
                  <a:ea typeface="Bodoni"/>
                  <a:cs typeface="Bodoni"/>
                  <a:sym typeface="Bodoni"/>
                </a:rPr>
                <a:t>Nous équiper en matériel et composant informatiques </a:t>
              </a: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 rot="5400000">
              <a:off x="-337757" y="3668782"/>
              <a:ext cx="2251717" cy="1576202"/>
            </a:xfrm>
            <a:prstGeom prst="chevron">
              <a:avLst>
                <a:gd fmla="val 50000" name="adj"/>
              </a:avLst>
            </a:prstGeom>
            <a:solidFill>
              <a:srgbClr val="F9943B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8"/>
            <p:cNvSpPr txBox="1"/>
            <p:nvPr/>
          </p:nvSpPr>
          <p:spPr>
            <a:xfrm>
              <a:off x="1" y="4119125"/>
              <a:ext cx="1576202" cy="675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8"/>
            <p:cNvSpPr/>
            <p:nvPr/>
          </p:nvSpPr>
          <p:spPr>
            <a:xfrm rot="5400000">
              <a:off x="5199792" y="-293278"/>
              <a:ext cx="1463616" cy="871079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8"/>
            <p:cNvSpPr txBox="1"/>
            <p:nvPr/>
          </p:nvSpPr>
          <p:spPr>
            <a:xfrm>
              <a:off x="1576202" y="3401760"/>
              <a:ext cx="8639349" cy="1320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20025" spcFirstLastPara="1" rIns="28575" wrap="square" tIns="285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Bodoni"/>
                <a:buChar char="•"/>
              </a:pPr>
              <a:r>
                <a:rPr b="0" i="0" lang="fr-FR" sz="4500" u="none" cap="none" strike="noStrike">
                  <a:solidFill>
                    <a:schemeClr val="dk1"/>
                  </a:solidFill>
                  <a:latin typeface="Bodoni"/>
                  <a:ea typeface="Bodoni"/>
                  <a:cs typeface="Bodoni"/>
                  <a:sym typeface="Bodoni"/>
                </a:rPr>
                <a:t>Formation des jeunes inactifs </a:t>
              </a:r>
              <a:endParaRPr/>
            </a:p>
          </p:txBody>
        </p:sp>
      </p:grpSp>
      <p:grpSp>
        <p:nvGrpSpPr>
          <p:cNvPr id="346" name="Google Shape;346;p18"/>
          <p:cNvGrpSpPr/>
          <p:nvPr/>
        </p:nvGrpSpPr>
        <p:grpSpPr>
          <a:xfrm>
            <a:off x="457200" y="7692384"/>
            <a:ext cx="1576202" cy="2251717"/>
            <a:chOff x="1" y="4126592"/>
            <a:chExt cx="1576202" cy="2251717"/>
          </a:xfrm>
        </p:grpSpPr>
        <p:sp>
          <p:nvSpPr>
            <p:cNvPr id="347" name="Google Shape;347;p18"/>
            <p:cNvSpPr/>
            <p:nvPr/>
          </p:nvSpPr>
          <p:spPr>
            <a:xfrm rot="5400000">
              <a:off x="-337757" y="4464349"/>
              <a:ext cx="2251717" cy="1576202"/>
            </a:xfrm>
            <a:prstGeom prst="chevron">
              <a:avLst>
                <a:gd fmla="val 50000" name="adj"/>
              </a:avLst>
            </a:prstGeom>
            <a:solidFill>
              <a:srgbClr val="F9943B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8"/>
            <p:cNvSpPr txBox="1"/>
            <p:nvPr/>
          </p:nvSpPr>
          <p:spPr>
            <a:xfrm>
              <a:off x="1" y="4914692"/>
              <a:ext cx="1576202" cy="675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fr-FR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18"/>
          <p:cNvGrpSpPr/>
          <p:nvPr/>
        </p:nvGrpSpPr>
        <p:grpSpPr>
          <a:xfrm>
            <a:off x="2033403" y="7692382"/>
            <a:ext cx="8710797" cy="1463616"/>
            <a:chOff x="1576202" y="3330313"/>
            <a:chExt cx="8710797" cy="1463616"/>
          </a:xfrm>
        </p:grpSpPr>
        <p:sp>
          <p:nvSpPr>
            <p:cNvPr id="350" name="Google Shape;350;p18"/>
            <p:cNvSpPr/>
            <p:nvPr/>
          </p:nvSpPr>
          <p:spPr>
            <a:xfrm rot="5400000">
              <a:off x="5199792" y="-293278"/>
              <a:ext cx="1463616" cy="871079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8"/>
            <p:cNvSpPr txBox="1"/>
            <p:nvPr/>
          </p:nvSpPr>
          <p:spPr>
            <a:xfrm>
              <a:off x="1576202" y="3401760"/>
              <a:ext cx="8639349" cy="1320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20025" spcFirstLastPara="1" rIns="28575" wrap="square" tIns="285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Bodoni"/>
                <a:buChar char="•"/>
              </a:pPr>
              <a:r>
                <a:rPr b="0" i="0" lang="fr-FR" sz="4500" u="none" cap="none" strike="noStrike">
                  <a:solidFill>
                    <a:srgbClr val="000000"/>
                  </a:solidFill>
                  <a:latin typeface="Bodoni"/>
                  <a:ea typeface="Bodoni"/>
                  <a:cs typeface="Bodoni"/>
                  <a:sym typeface="Bodoni"/>
                </a:rPr>
                <a:t>Avoir un local adapté </a:t>
              </a:r>
              <a:endParaRPr b="0" i="0" sz="4500" u="none" cap="none" strike="noStrike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"/>
          <p:cNvSpPr txBox="1"/>
          <p:nvPr/>
        </p:nvSpPr>
        <p:spPr>
          <a:xfrm>
            <a:off x="1676400" y="1790700"/>
            <a:ext cx="5715000" cy="2319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66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Merci d’écrire notre histoire à nos côtés !</a:t>
            </a:r>
            <a:endParaRPr/>
          </a:p>
        </p:txBody>
      </p:sp>
      <p:sp>
        <p:nvSpPr>
          <p:cNvPr id="357" name="Google Shape;357;p19"/>
          <p:cNvSpPr/>
          <p:nvPr/>
        </p:nvSpPr>
        <p:spPr>
          <a:xfrm>
            <a:off x="762000" y="4724400"/>
            <a:ext cx="7543800" cy="55626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8" name="Google Shape;358;p19"/>
          <p:cNvCxnSpPr/>
          <p:nvPr/>
        </p:nvCxnSpPr>
        <p:spPr>
          <a:xfrm>
            <a:off x="1524000" y="4991100"/>
            <a:ext cx="5638800" cy="0"/>
          </a:xfrm>
          <a:prstGeom prst="straightConnector1">
            <a:avLst/>
          </a:prstGeom>
          <a:noFill/>
          <a:ln cap="flat" cmpd="sng" w="57150">
            <a:solidFill>
              <a:srgbClr val="F994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" name="Google Shape;359;p19"/>
          <p:cNvCxnSpPr/>
          <p:nvPr/>
        </p:nvCxnSpPr>
        <p:spPr>
          <a:xfrm>
            <a:off x="2476500" y="5372100"/>
            <a:ext cx="3733800" cy="0"/>
          </a:xfrm>
          <a:prstGeom prst="straightConnector1">
            <a:avLst/>
          </a:prstGeom>
          <a:noFill/>
          <a:ln cap="flat" cmpd="sng" w="57150">
            <a:solidFill>
              <a:srgbClr val="F9943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0" name="Google Shape;360;p19"/>
          <p:cNvSpPr/>
          <p:nvPr/>
        </p:nvSpPr>
        <p:spPr>
          <a:xfrm>
            <a:off x="0" y="9679057"/>
            <a:ext cx="18288000" cy="609600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61B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8200" y="-811530"/>
            <a:ext cx="10356617" cy="1107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11353800" y="429155"/>
            <a:ext cx="5105400" cy="826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7200" u="none" cap="none" strike="noStrike">
                <a:solidFill>
                  <a:srgbClr val="F9943B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SOMMAIRE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9144000" y="1363212"/>
            <a:ext cx="8153400" cy="6278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LA VISION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L’ÉQUIPE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LE PROBLÈME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LES ALTERNATIVES/LES CONCURRENTS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LA SOLUTION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LE PRODUIT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LA TAILLE DU MARCHÉ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DESCRIPTION DU MODÈLE ÉCONOMIQUE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LES PRINCIPAUX RESULTATS OBTENUS A DATE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COÛT DU PROJET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LES PREVISIONS FINANCIERES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PLAN D’UTULISATION DES GAINS</a:t>
            </a:r>
            <a:endParaRPr/>
          </a:p>
          <a:p>
            <a:pPr indent="-571500" lvl="1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OKR (Objectifs et résultats clés)</a:t>
            </a:r>
            <a:endParaRPr b="0" i="0" sz="2400" u="none" cap="none" strike="noStrike">
              <a:solidFill>
                <a:srgbClr val="061BB0"/>
              </a:solidFill>
              <a:highlight>
                <a:srgbClr val="FFFF00"/>
              </a:highlight>
              <a:latin typeface="Bodoni"/>
              <a:ea typeface="Bodoni"/>
              <a:cs typeface="Bodoni"/>
              <a:sym typeface="Bodoni"/>
            </a:endParaRPr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400"/>
              <a:buFont typeface="Arial"/>
              <a:buChar char="•"/>
            </a:pPr>
            <a:r>
              <a:rPr b="0" i="0" lang="fr-FR" sz="2400" u="none" cap="none" strike="noStrike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L’IMPACT RECHERCHÉ</a:t>
            </a:r>
            <a:endParaRPr/>
          </a:p>
          <a:p>
            <a:pPr indent="-4191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61BB0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459185"/>
            <a:ext cx="7238753" cy="4498369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99" name="Google Shape;99;p2"/>
          <p:cNvSpPr txBox="1"/>
          <p:nvPr/>
        </p:nvSpPr>
        <p:spPr>
          <a:xfrm>
            <a:off x="4267200" y="5181599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092" y="429154"/>
            <a:ext cx="7233461" cy="425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75280" y="8130214"/>
            <a:ext cx="2712720" cy="2880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-533400" y="9563101"/>
            <a:ext cx="19332078" cy="914400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-762000" y="429155"/>
            <a:ext cx="10287000" cy="1742545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828800" y="964384"/>
            <a:ext cx="5105400" cy="826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>
                <a:solidFill>
                  <a:srgbClr val="F9943B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La vision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304800" y="3051892"/>
            <a:ext cx="1143000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Imaginez un avenir où l'informatique de qualité est accessible à tous !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À l'horizon 2030, l'ONG ELECTRO REACTIV se positionnera comme leader en matériels reconditionnés, dans la formation des jeunes inactifs et dans l’accompagnement des administrations pour la gestion des</a:t>
            </a:r>
            <a:r>
              <a:rPr lang="fr-FR" sz="4000">
                <a:solidFill>
                  <a:srgbClr val="FF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r>
              <a:rPr lang="fr-FR" sz="40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déchets électroniques. </a:t>
            </a:r>
            <a:endParaRPr sz="4000">
              <a:solidFill>
                <a:srgbClr val="FF0000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2620" y="535367"/>
            <a:ext cx="9266058" cy="872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25800" y="8648700"/>
            <a:ext cx="2644278" cy="2644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-762000" y="429155"/>
            <a:ext cx="10287000" cy="1742545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439593" y="937603"/>
            <a:ext cx="8382000" cy="826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 </a:t>
            </a:r>
            <a:r>
              <a:rPr lang="fr-FR" sz="7200">
                <a:solidFill>
                  <a:srgbClr val="F9943B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L’EQUIPE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41322" y="3353071"/>
            <a:ext cx="2478408" cy="247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2306" y="3496008"/>
            <a:ext cx="2302652" cy="230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9796" y="3496009"/>
            <a:ext cx="2302651" cy="230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28555" y="3342681"/>
            <a:ext cx="2478407" cy="2478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562375" y="3164479"/>
            <a:ext cx="26670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304778" y="5762920"/>
            <a:ext cx="3276249" cy="364754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>
                <a:solidFill>
                  <a:srgbClr val="061BB0"/>
                </a:solidFill>
                <a:latin typeface="Gill Sans"/>
                <a:ea typeface="Gill Sans"/>
                <a:cs typeface="Gill Sans"/>
                <a:sym typeface="Gill Sans"/>
              </a:rPr>
              <a:t>ITSITSA BOUSSENGUE </a:t>
            </a:r>
            <a:br>
              <a:rPr b="1" i="0" lang="fr-FR" sz="1800">
                <a:solidFill>
                  <a:srgbClr val="061BB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r-FR" sz="1800">
                <a:solidFill>
                  <a:srgbClr val="061BB0"/>
                </a:solidFill>
                <a:latin typeface="Gill Sans"/>
                <a:ea typeface="Gill Sans"/>
                <a:cs typeface="Gill Sans"/>
                <a:sym typeface="Gill Sans"/>
              </a:rPr>
              <a:t>Guy Arnaud</a:t>
            </a:r>
            <a:r>
              <a:rPr b="1" lang="fr-FR" sz="2400">
                <a:solidFill>
                  <a:srgbClr val="061B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4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Ingénieur 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 Informatique(15 ans d’expérience) /Manager, formateur et chargé de la veille technologique </a:t>
            </a:r>
            <a:b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245628" y="8343900"/>
            <a:ext cx="3032971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3733800" y="5782434"/>
            <a:ext cx="3276249" cy="3676207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fr-FR" sz="1800">
                <a:solidFill>
                  <a:srgbClr val="061BB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lang="fr-FR" sz="1800">
                <a:solidFill>
                  <a:srgbClr val="061BB0"/>
                </a:solidFill>
                <a:latin typeface="Gill Sans"/>
                <a:ea typeface="Gill Sans"/>
                <a:cs typeface="Gill Sans"/>
                <a:sym typeface="Gill Sans"/>
              </a:rPr>
              <a:t>M’BONGO épse ITSITSA B. </a:t>
            </a:r>
            <a:br>
              <a:rPr b="1" lang="fr-FR" sz="1800">
                <a:solidFill>
                  <a:srgbClr val="061BB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lang="fr-FR" sz="1800">
                <a:solidFill>
                  <a:srgbClr val="061BB0"/>
                </a:solidFill>
                <a:latin typeface="Gill Sans"/>
                <a:ea typeface="Gill Sans"/>
                <a:cs typeface="Gill Sans"/>
                <a:sym typeface="Gill Sans"/>
              </a:rPr>
              <a:t>Annie Rose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61BB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61BB0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Ingénieur en Informatique(14 ans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d’expérience)/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Responsable des programmes et formateur en Maintenance Informatique</a:t>
            </a:r>
            <a:br>
              <a:rPr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7253958" y="5840484"/>
            <a:ext cx="3276249" cy="364754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>
                <a:solidFill>
                  <a:srgbClr val="061BB0"/>
                </a:solidFill>
                <a:latin typeface="Gill Sans"/>
                <a:ea typeface="Gill Sans"/>
                <a:cs typeface="Gill Sans"/>
                <a:sym typeface="Gill Sans"/>
              </a:rPr>
              <a:t>EKOUMA O. </a:t>
            </a:r>
            <a:br>
              <a:rPr b="1" i="0" lang="fr-FR" sz="1800">
                <a:solidFill>
                  <a:srgbClr val="061BB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i="0" lang="fr-FR" sz="1800">
                <a:solidFill>
                  <a:srgbClr val="061BB0"/>
                </a:solidFill>
                <a:latin typeface="Gill Sans"/>
                <a:ea typeface="Gill Sans"/>
                <a:cs typeface="Gill Sans"/>
                <a:sym typeface="Gill Sans"/>
              </a:rPr>
              <a:t>Aicha Payrole</a:t>
            </a:r>
            <a:r>
              <a:rPr b="1" lang="fr-FR" sz="2400">
                <a:solidFill>
                  <a:srgbClr val="061B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61B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Responsable comptabilité(10 ans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d’expérience) / Chargée des achats, transit et de la comptabilité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10742401" y="5811096"/>
            <a:ext cx="3276249" cy="364754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61BB0"/>
                </a:solidFill>
                <a:latin typeface="Gill Sans"/>
                <a:ea typeface="Gill Sans"/>
                <a:cs typeface="Gill Sans"/>
                <a:sym typeface="Gill Sans"/>
              </a:rPr>
              <a:t>NOUBISSI </a:t>
            </a:r>
            <a:br>
              <a:rPr b="1" lang="fr-FR" sz="1800">
                <a:solidFill>
                  <a:srgbClr val="061BB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lang="fr-FR" sz="1800">
                <a:solidFill>
                  <a:srgbClr val="061BB0"/>
                </a:solidFill>
                <a:latin typeface="Gill Sans"/>
                <a:ea typeface="Gill Sans"/>
                <a:cs typeface="Gill Sans"/>
                <a:sym typeface="Gill Sans"/>
              </a:rPr>
              <a:t>Yannick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61BB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61BB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Business Developer (3 ans d’expérience) / développe et mettre en œuvre des stratégies pour augmenter le chiffre d’affaires de l’entreprise.  </a:t>
            </a:r>
            <a:endParaRPr sz="2000">
              <a:solidFill>
                <a:srgbClr val="061BB0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14230846" y="5840484"/>
            <a:ext cx="3276249" cy="364754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61BB0"/>
                </a:solidFill>
                <a:latin typeface="Gill Sans"/>
                <a:ea typeface="Gill Sans"/>
                <a:cs typeface="Gill Sans"/>
                <a:sym typeface="Gill Sans"/>
              </a:rPr>
              <a:t>NZENGUE MOUKOUMBI </a:t>
            </a:r>
            <a:br>
              <a:rPr b="1" lang="fr-FR" sz="1800">
                <a:solidFill>
                  <a:srgbClr val="061BB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lang="fr-FR" sz="1800">
                <a:solidFill>
                  <a:srgbClr val="061BB0"/>
                </a:solidFill>
                <a:latin typeface="Gill Sans"/>
                <a:ea typeface="Gill Sans"/>
                <a:cs typeface="Gill Sans"/>
                <a:sym typeface="Gill Sans"/>
              </a:rPr>
              <a:t>Jean Josué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61BB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61BB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>
              <a:solidFill>
                <a:srgbClr val="061BB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Responsable Administratif des RH(2 ans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expérience)/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 Chargé du suivi des apprenants.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-762000" y="429155"/>
            <a:ext cx="10287000" cy="1742545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1828800" y="964384"/>
            <a:ext cx="61722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Le problème</a:t>
            </a:r>
            <a:endParaRPr sz="7200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grpSp>
        <p:nvGrpSpPr>
          <p:cNvPr id="136" name="Google Shape;136;p5"/>
          <p:cNvGrpSpPr/>
          <p:nvPr/>
        </p:nvGrpSpPr>
        <p:grpSpPr>
          <a:xfrm>
            <a:off x="5027247" y="2555388"/>
            <a:ext cx="9125768" cy="7299769"/>
            <a:chOff x="1522047" y="2687"/>
            <a:chExt cx="9125768" cy="7299769"/>
          </a:xfrm>
        </p:grpSpPr>
        <p:sp>
          <p:nvSpPr>
            <p:cNvPr id="137" name="Google Shape;137;p5"/>
            <p:cNvSpPr/>
            <p:nvPr/>
          </p:nvSpPr>
          <p:spPr>
            <a:xfrm rot="10800000">
              <a:off x="2536745" y="2687"/>
              <a:ext cx="8057007" cy="2029396"/>
            </a:xfrm>
            <a:prstGeom prst="homePlate">
              <a:avLst>
                <a:gd fmla="val 50000" name="adj"/>
              </a:avLst>
            </a:prstGeom>
            <a:solidFill>
              <a:srgbClr val="F9943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3044094" y="2687"/>
              <a:ext cx="7549658" cy="20293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9525" lIns="894900" spcFirstLastPara="1" rIns="241800" wrap="square" tIns="12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Noto Sans Symbols"/>
                <a:buNone/>
              </a:pPr>
              <a:r>
                <a:rPr lang="fr-FR" sz="3400">
                  <a:solidFill>
                    <a:schemeClr val="dk1"/>
                  </a:solidFill>
                  <a:latin typeface="Bodoni"/>
                  <a:ea typeface="Bodoni"/>
                  <a:cs typeface="Bodoni"/>
                  <a:sym typeface="Bodoni"/>
                </a:rPr>
                <a:t>DIFFICULTES D’ACQUISITION DES ORDINATEURS PAR LES ÉTUDIANTS</a:t>
              </a:r>
              <a:endPara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522047" y="2687"/>
              <a:ext cx="2029396" cy="202939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-16997" r="-16998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10800000">
              <a:off x="2590808" y="2590791"/>
              <a:ext cx="8057007" cy="2029396"/>
            </a:xfrm>
            <a:prstGeom prst="homePlate">
              <a:avLst>
                <a:gd fmla="val 50000" name="adj"/>
              </a:avLst>
            </a:prstGeom>
            <a:solidFill>
              <a:srgbClr val="F9943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3098157" y="2590791"/>
              <a:ext cx="7549658" cy="20293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9525" lIns="894900" spcFirstLastPara="1" rIns="241800" wrap="square" tIns="12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Noto Sans Symbols"/>
                <a:buNone/>
              </a:pPr>
              <a:r>
                <a:rPr lang="fr-FR" sz="3400">
                  <a:solidFill>
                    <a:schemeClr val="dk1"/>
                  </a:solidFill>
                  <a:latin typeface="Bodoni"/>
                  <a:ea typeface="Bodoni"/>
                  <a:cs typeface="Bodoni"/>
                  <a:sym typeface="Bodoni"/>
                </a:rPr>
                <a:t>L’AUGMENTATION DES DECHETS NUMÉRIQUES AU SEIN DES ADMINISTRATIONS</a:t>
              </a:r>
              <a:endPara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1522047" y="2637873"/>
              <a:ext cx="2029396" cy="202939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-27998" r="-27998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10800000">
              <a:off x="2536745" y="5273060"/>
              <a:ext cx="8057007" cy="2029396"/>
            </a:xfrm>
            <a:prstGeom prst="homePlate">
              <a:avLst>
                <a:gd fmla="val 50000" name="adj"/>
              </a:avLst>
            </a:prstGeom>
            <a:solidFill>
              <a:srgbClr val="F9943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3044094" y="5273060"/>
              <a:ext cx="7549658" cy="20293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9525" lIns="894900" spcFirstLastPara="1" rIns="241800" wrap="square" tIns="12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Noto Sans Symbols"/>
                <a:buNone/>
              </a:pPr>
              <a:r>
                <a:rPr lang="fr-FR" sz="3400">
                  <a:solidFill>
                    <a:schemeClr val="dk1"/>
                  </a:solidFill>
                  <a:latin typeface="Bodoni"/>
                  <a:ea typeface="Bodoni"/>
                  <a:cs typeface="Bodoni"/>
                  <a:sym typeface="Bodoni"/>
                </a:rPr>
                <a:t>LE CHOMAGE CROISSANT DE NOMBREUX JEUNES DANS LE PAYS</a:t>
              </a:r>
              <a:endPara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522047" y="5273060"/>
              <a:ext cx="2029396" cy="2029396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-37997" r="-37997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6" name="Google Shape;14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715893" y="7277100"/>
            <a:ext cx="4761389" cy="4761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-152400" y="9268"/>
            <a:ext cx="14478000" cy="2123545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LES ALTERNATIVES/CONCURRENTS</a:t>
            </a:r>
            <a:endParaRPr sz="6600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8736" y="9385288"/>
            <a:ext cx="819264" cy="8383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4" name="Google Shape;154;p6"/>
          <p:cNvGraphicFramePr/>
          <p:nvPr/>
        </p:nvGraphicFramePr>
        <p:xfrm>
          <a:off x="1143000" y="278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{1C654F43-E950-4EF6-8A53-9C5ECB3DA530}</a:tableStyleId>
              </a:tblPr>
              <a:tblGrid>
                <a:gridCol w="3954025"/>
                <a:gridCol w="2522975"/>
                <a:gridCol w="2548525"/>
                <a:gridCol w="2535750"/>
                <a:gridCol w="2535750"/>
              </a:tblGrid>
              <a:tr h="746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8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Sandra Multiservices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8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INFOTECH-SERVICES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8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S2PEBES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FFFFFF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0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Services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061BB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943B"/>
                    </a:solidFill>
                  </a:tcPr>
                </a:tc>
                <a:tc hMerge="1"/>
                <a:tc hMerge="1"/>
                <a:tc hMerge="1"/>
              </a:tr>
              <a:tr h="776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061BB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061BB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Formation des jeunes inactifs en maintenance informatique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4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061BB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061BB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Gestion des déchets électroniques 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061BB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9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061BB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Reconditionnement des ordinateurs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--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4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061BB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061BB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Matériel d’occasion réparé avec des composants neufs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061BB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--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061BB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cap="none" strike="noStrike">
                          <a:solidFill>
                            <a:srgbClr val="061BB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Garantie de + de 1 mois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061BB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cap="none" strike="noStrike">
                          <a:solidFill>
                            <a:srgbClr val="00000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</a:t>
                      </a:r>
                      <a:endParaRPr/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7450" marB="0" marR="7450" marL="7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92200" y="2628901"/>
            <a:ext cx="1181154" cy="100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800" y="5950513"/>
            <a:ext cx="762000" cy="71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34400" y="6825614"/>
            <a:ext cx="762000" cy="71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34400" y="5950513"/>
            <a:ext cx="762000" cy="71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34400" y="7734300"/>
            <a:ext cx="762000" cy="71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87647" y="4426513"/>
            <a:ext cx="762000" cy="71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69977" y="5188513"/>
            <a:ext cx="762000" cy="71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69977" y="5950513"/>
            <a:ext cx="762000" cy="71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95377" y="6788713"/>
            <a:ext cx="762000" cy="71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69977" y="7779313"/>
            <a:ext cx="762000" cy="71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9800" y="7775365"/>
            <a:ext cx="680956" cy="64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9800" y="4457700"/>
            <a:ext cx="680956" cy="64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9800" y="5219700"/>
            <a:ext cx="680956" cy="64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9800" y="6860965"/>
            <a:ext cx="680956" cy="64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39244" y="4457700"/>
            <a:ext cx="680956" cy="64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39244" y="5219700"/>
            <a:ext cx="680956" cy="64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30044" y="4457700"/>
            <a:ext cx="680956" cy="64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30044" y="5219700"/>
            <a:ext cx="680956" cy="64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4333" y="7734300"/>
            <a:ext cx="762000" cy="716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7"/>
          <p:cNvGrpSpPr/>
          <p:nvPr/>
        </p:nvGrpSpPr>
        <p:grpSpPr>
          <a:xfrm>
            <a:off x="9381770" y="2400299"/>
            <a:ext cx="8545088" cy="7457546"/>
            <a:chOff x="10815779" y="3232090"/>
            <a:chExt cx="6458696" cy="6458696"/>
          </a:xfrm>
        </p:grpSpPr>
        <p:sp>
          <p:nvSpPr>
            <p:cNvPr id="179" name="Google Shape;179;p7"/>
            <p:cNvSpPr/>
            <p:nvPr/>
          </p:nvSpPr>
          <p:spPr>
            <a:xfrm>
              <a:off x="11559142" y="3975453"/>
              <a:ext cx="4971970" cy="4971970"/>
            </a:xfrm>
            <a:prstGeom prst="blockArc">
              <a:avLst>
                <a:gd fmla="val 10800000" name="adj1"/>
                <a:gd fmla="val 16200000" name="adj2"/>
                <a:gd fmla="val 4640" name="adj3"/>
              </a:avLst>
            </a:prstGeom>
            <a:solidFill>
              <a:srgbClr val="061BB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11559142" y="3975453"/>
              <a:ext cx="4971970" cy="4971970"/>
            </a:xfrm>
            <a:prstGeom prst="blockArc">
              <a:avLst>
                <a:gd fmla="val 5400000" name="adj1"/>
                <a:gd fmla="val 10800000" name="adj2"/>
                <a:gd fmla="val 4640" name="adj3"/>
              </a:avLst>
            </a:prstGeom>
            <a:solidFill>
              <a:srgbClr val="061BB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11559142" y="3975453"/>
              <a:ext cx="4971970" cy="4971970"/>
            </a:xfrm>
            <a:prstGeom prst="blockArc">
              <a:avLst>
                <a:gd fmla="val 0" name="adj1"/>
                <a:gd fmla="val 5400000" name="adj2"/>
                <a:gd fmla="val 4640" name="adj3"/>
              </a:avLst>
            </a:prstGeom>
            <a:solidFill>
              <a:srgbClr val="061BB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11559142" y="3975453"/>
              <a:ext cx="4971970" cy="4971970"/>
            </a:xfrm>
            <a:prstGeom prst="blockArc">
              <a:avLst>
                <a:gd fmla="val 16200000" name="adj1"/>
                <a:gd fmla="val 0" name="adj2"/>
                <a:gd fmla="val 4640" name="adj3"/>
              </a:avLst>
            </a:prstGeom>
            <a:solidFill>
              <a:srgbClr val="061BB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13244090" y="3232090"/>
              <a:ext cx="1602075" cy="1602075"/>
            </a:xfrm>
            <a:custGeom>
              <a:rect b="b" l="l" r="r" t="t"/>
              <a:pathLst>
                <a:path extrusionOk="0" h="1602075" w="1602075">
                  <a:moveTo>
                    <a:pt x="0" y="801038"/>
                  </a:moveTo>
                  <a:cubicBezTo>
                    <a:pt x="0" y="358637"/>
                    <a:pt x="358637" y="0"/>
                    <a:pt x="801038" y="0"/>
                  </a:cubicBezTo>
                  <a:cubicBezTo>
                    <a:pt x="1243439" y="0"/>
                    <a:pt x="1602076" y="358637"/>
                    <a:pt x="1602076" y="801038"/>
                  </a:cubicBezTo>
                  <a:cubicBezTo>
                    <a:pt x="1602076" y="1243439"/>
                    <a:pt x="1243439" y="1602076"/>
                    <a:pt x="801038" y="1602076"/>
                  </a:cubicBezTo>
                  <a:cubicBezTo>
                    <a:pt x="358637" y="1602076"/>
                    <a:pt x="0" y="1243439"/>
                    <a:pt x="0" y="801038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72700" lIns="272700" spcFirstLastPara="1" rIns="272700" wrap="square" tIns="27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5672400" y="5660400"/>
              <a:ext cx="1602075" cy="1602075"/>
            </a:xfrm>
            <a:custGeom>
              <a:rect b="b" l="l" r="r" t="t"/>
              <a:pathLst>
                <a:path extrusionOk="0" h="1602075" w="1602075">
                  <a:moveTo>
                    <a:pt x="0" y="801038"/>
                  </a:moveTo>
                  <a:cubicBezTo>
                    <a:pt x="0" y="358637"/>
                    <a:pt x="358637" y="0"/>
                    <a:pt x="801038" y="0"/>
                  </a:cubicBezTo>
                  <a:cubicBezTo>
                    <a:pt x="1243439" y="0"/>
                    <a:pt x="1602076" y="358637"/>
                    <a:pt x="1602076" y="801038"/>
                  </a:cubicBezTo>
                  <a:cubicBezTo>
                    <a:pt x="1602076" y="1243439"/>
                    <a:pt x="1243439" y="1602076"/>
                    <a:pt x="801038" y="1602076"/>
                  </a:cubicBezTo>
                  <a:cubicBezTo>
                    <a:pt x="358637" y="1602076"/>
                    <a:pt x="0" y="1243439"/>
                    <a:pt x="0" y="801038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72700" lIns="272700" spcFirstLastPara="1" rIns="272700" wrap="square" tIns="27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3244090" y="8088711"/>
              <a:ext cx="1602075" cy="1602075"/>
            </a:xfrm>
            <a:custGeom>
              <a:rect b="b" l="l" r="r" t="t"/>
              <a:pathLst>
                <a:path extrusionOk="0" h="1602075" w="1602075">
                  <a:moveTo>
                    <a:pt x="0" y="801038"/>
                  </a:moveTo>
                  <a:cubicBezTo>
                    <a:pt x="0" y="358637"/>
                    <a:pt x="358637" y="0"/>
                    <a:pt x="801038" y="0"/>
                  </a:cubicBezTo>
                  <a:cubicBezTo>
                    <a:pt x="1243439" y="0"/>
                    <a:pt x="1602076" y="358637"/>
                    <a:pt x="1602076" y="801038"/>
                  </a:cubicBezTo>
                  <a:cubicBezTo>
                    <a:pt x="1602076" y="1243439"/>
                    <a:pt x="1243439" y="1602076"/>
                    <a:pt x="801038" y="1602076"/>
                  </a:cubicBezTo>
                  <a:cubicBezTo>
                    <a:pt x="358637" y="1602076"/>
                    <a:pt x="0" y="1243439"/>
                    <a:pt x="0" y="801038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72700" lIns="272700" spcFirstLastPara="1" rIns="272700" wrap="square" tIns="27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10815779" y="5660400"/>
              <a:ext cx="1602075" cy="1602075"/>
            </a:xfrm>
            <a:custGeom>
              <a:rect b="b" l="l" r="r" t="t"/>
              <a:pathLst>
                <a:path extrusionOk="0" h="1602075" w="1602075">
                  <a:moveTo>
                    <a:pt x="0" y="801038"/>
                  </a:moveTo>
                  <a:cubicBezTo>
                    <a:pt x="0" y="358637"/>
                    <a:pt x="358637" y="0"/>
                    <a:pt x="801038" y="0"/>
                  </a:cubicBezTo>
                  <a:cubicBezTo>
                    <a:pt x="1243439" y="0"/>
                    <a:pt x="1602076" y="358637"/>
                    <a:pt x="1602076" y="801038"/>
                  </a:cubicBezTo>
                  <a:cubicBezTo>
                    <a:pt x="1602076" y="1243439"/>
                    <a:pt x="1243439" y="1602076"/>
                    <a:pt x="801038" y="1602076"/>
                  </a:cubicBezTo>
                  <a:cubicBezTo>
                    <a:pt x="358637" y="1602076"/>
                    <a:pt x="0" y="1243439"/>
                    <a:pt x="0" y="801038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72700" lIns="272700" spcFirstLastPara="1" rIns="272700" wrap="square" tIns="27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7"/>
          <p:cNvSpPr/>
          <p:nvPr/>
        </p:nvSpPr>
        <p:spPr>
          <a:xfrm>
            <a:off x="-762000" y="429155"/>
            <a:ext cx="10287000" cy="1742545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1828800" y="964384"/>
            <a:ext cx="6172200" cy="826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>
                <a:solidFill>
                  <a:srgbClr val="F9943B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SOLUTION</a:t>
            </a:r>
            <a:endParaRPr/>
          </a:p>
        </p:txBody>
      </p:sp>
      <p:grpSp>
        <p:nvGrpSpPr>
          <p:cNvPr id="189" name="Google Shape;189;p7"/>
          <p:cNvGrpSpPr/>
          <p:nvPr/>
        </p:nvGrpSpPr>
        <p:grpSpPr>
          <a:xfrm>
            <a:off x="361141" y="3606694"/>
            <a:ext cx="11050268" cy="4901997"/>
            <a:chOff x="6229475" y="5137485"/>
            <a:chExt cx="6283630" cy="4288974"/>
          </a:xfrm>
        </p:grpSpPr>
        <p:sp>
          <p:nvSpPr>
            <p:cNvPr id="190" name="Google Shape;190;p7"/>
            <p:cNvSpPr/>
            <p:nvPr/>
          </p:nvSpPr>
          <p:spPr>
            <a:xfrm>
              <a:off x="6229475" y="5137485"/>
              <a:ext cx="4971925" cy="4288974"/>
            </a:xfrm>
            <a:prstGeom prst="rightArrow">
              <a:avLst>
                <a:gd fmla="val 50000" name="adj1"/>
                <a:gd fmla="val 41790" name="adj2"/>
              </a:avLst>
            </a:prstGeom>
            <a:noFill/>
            <a:ln cap="flat" cmpd="sng" w="825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7064045" y="6780313"/>
              <a:ext cx="5449060" cy="1373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400">
                  <a:solidFill>
                    <a:srgbClr val="061BB0"/>
                  </a:solidFill>
                  <a:latin typeface="Calibri"/>
                  <a:ea typeface="Calibri"/>
                  <a:cs typeface="Calibri"/>
                  <a:sym typeface="Calibri"/>
                </a:rPr>
                <a:t>- Professionnels expérimentés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400">
                  <a:solidFill>
                    <a:srgbClr val="061BB0"/>
                  </a:solidFill>
                  <a:latin typeface="Calibri"/>
                  <a:ea typeface="Calibri"/>
                  <a:cs typeface="Calibri"/>
                  <a:sym typeface="Calibri"/>
                </a:rPr>
                <a:t>- Avec compétences complémentaires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400">
                  <a:solidFill>
                    <a:srgbClr val="061BB0"/>
                  </a:solidFill>
                  <a:latin typeface="Calibri"/>
                  <a:ea typeface="Calibri"/>
                  <a:cs typeface="Calibri"/>
                  <a:sym typeface="Calibri"/>
                </a:rPr>
                <a:t>- Sensible à l’avenir des jeunes gabonais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400">
                  <a:solidFill>
                    <a:srgbClr val="061BB0"/>
                  </a:solidFill>
                  <a:latin typeface="Calibri"/>
                  <a:ea typeface="Calibri"/>
                  <a:cs typeface="Calibri"/>
                  <a:sym typeface="Calibri"/>
                </a:rPr>
                <a:t>- Soucieuse de la préservation de l’environnement	</a:t>
              </a:r>
              <a:endParaRPr/>
            </a:p>
          </p:txBody>
        </p:sp>
        <p:grpSp>
          <p:nvGrpSpPr>
            <p:cNvPr id="192" name="Google Shape;192;p7"/>
            <p:cNvGrpSpPr/>
            <p:nvPr/>
          </p:nvGrpSpPr>
          <p:grpSpPr>
            <a:xfrm>
              <a:off x="6284098" y="6154406"/>
              <a:ext cx="636453" cy="2111634"/>
              <a:chOff x="7936789" y="6157299"/>
              <a:chExt cx="636453" cy="2111634"/>
            </a:xfrm>
          </p:grpSpPr>
          <p:sp>
            <p:nvSpPr>
              <p:cNvPr id="193" name="Google Shape;193;p7"/>
              <p:cNvSpPr/>
              <p:nvPr/>
            </p:nvSpPr>
            <p:spPr>
              <a:xfrm>
                <a:off x="7936789" y="6289789"/>
                <a:ext cx="636453" cy="1979144"/>
              </a:xfrm>
              <a:prstGeom prst="roundRect">
                <a:avLst>
                  <a:gd fmla="val 16667" name="adj"/>
                </a:avLst>
              </a:prstGeom>
              <a:noFill/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7"/>
              <p:cNvSpPr txBox="1"/>
              <p:nvPr/>
            </p:nvSpPr>
            <p:spPr>
              <a:xfrm>
                <a:off x="8066780" y="6157299"/>
                <a:ext cx="478883" cy="21116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-FR" sz="1800">
                    <a:solidFill>
                      <a:srgbClr val="061BB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EQUIPE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rgbClr val="061BB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" name="Google Shape;195;p7"/>
            <p:cNvSpPr txBox="1"/>
            <p:nvPr/>
          </p:nvSpPr>
          <p:spPr>
            <a:xfrm>
              <a:off x="6669693" y="6291949"/>
              <a:ext cx="3691840" cy="565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3600">
                  <a:solidFill>
                    <a:srgbClr val="061BB0"/>
                  </a:solidFill>
                  <a:latin typeface="Calibri"/>
                  <a:ea typeface="Calibri"/>
                  <a:cs typeface="Calibri"/>
                  <a:sym typeface="Calibri"/>
                </a:rPr>
                <a:t>ONG ELECTRO REACTIV</a:t>
              </a:r>
              <a:endParaRPr/>
            </a:p>
          </p:txBody>
        </p:sp>
      </p:grpSp>
      <p:pic>
        <p:nvPicPr>
          <p:cNvPr id="196" name="Google Shape;19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4864139"/>
            <a:ext cx="2746838" cy="26433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66217" y="7762202"/>
            <a:ext cx="2582690" cy="24572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8" name="Google Shape;19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79693" y="4883825"/>
            <a:ext cx="3009718" cy="277427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9" name="Google Shape;19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07947" y="2003523"/>
            <a:ext cx="2692733" cy="264338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714116" y="7374318"/>
            <a:ext cx="4761905" cy="476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/>
          <p:nvPr/>
        </p:nvSpPr>
        <p:spPr>
          <a:xfrm>
            <a:off x="-762000" y="429155"/>
            <a:ext cx="10287000" cy="1742545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439593" y="937603"/>
            <a:ext cx="8382000" cy="826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>
                <a:solidFill>
                  <a:srgbClr val="F9943B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LE PRODUIT</a:t>
            </a:r>
            <a:endParaRPr/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6888" y="9425823"/>
            <a:ext cx="819264" cy="8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8"/>
          <p:cNvSpPr txBox="1"/>
          <p:nvPr/>
        </p:nvSpPr>
        <p:spPr>
          <a:xfrm>
            <a:off x="439593" y="2857501"/>
            <a:ext cx="11828607" cy="492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t/>
            </a:r>
            <a:endParaRPr b="1" sz="2600">
              <a:solidFill>
                <a:srgbClr val="061BB0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600"/>
              <a:buFont typeface="Noto Sans Symbols"/>
              <a:buChar char="▪"/>
            </a:pPr>
            <a:r>
              <a:rPr b="1" lang="fr-FR" sz="26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FORMATIONS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61BB0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600"/>
              <a:buFont typeface="Noto Sans Symbols"/>
              <a:buChar char="▪"/>
            </a:pPr>
            <a:r>
              <a:rPr b="1" lang="fr-FR" sz="26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GARANTIE DE MINIMUM 3 MOIS</a:t>
            </a:r>
            <a:endParaRPr/>
          </a:p>
          <a:p>
            <a:pPr indent="-1778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t/>
            </a:r>
            <a:endParaRPr b="1" sz="2600">
              <a:solidFill>
                <a:srgbClr val="061BB0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600"/>
              <a:buFont typeface="Noto Sans Symbols"/>
              <a:buChar char="▪"/>
            </a:pPr>
            <a:r>
              <a:rPr b="1" lang="fr-FR" sz="26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PROPOSITION D’EXTENSION DE GARANTIE </a:t>
            </a:r>
            <a:r>
              <a:rPr b="1" lang="fr-FR" sz="28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MAXIMUM 1 AN</a:t>
            </a:r>
            <a:endParaRPr/>
          </a:p>
          <a:p>
            <a:pPr indent="-1778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t/>
            </a:r>
            <a:endParaRPr b="1" sz="2600">
              <a:solidFill>
                <a:srgbClr val="061BB0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600"/>
              <a:buFont typeface="Noto Sans Symbols"/>
              <a:buChar char="▪"/>
            </a:pPr>
            <a:r>
              <a:rPr b="1" lang="fr-FR" sz="26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TARIFS ACCESSIBLES OFFRANT UN EXCELLENT RAPPORT QUALITÉ/PRIX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61BB0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600"/>
              <a:buFont typeface="Noto Sans Symbols"/>
              <a:buChar char="▪"/>
            </a:pPr>
            <a:r>
              <a:rPr b="1" lang="fr-FR" sz="26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DIAGNOSTIC ET REPARATIONS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61BB0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61BB0"/>
              </a:buClr>
              <a:buSzPts val="2600"/>
              <a:buFont typeface="Noto Sans Symbols"/>
              <a:buChar char="▪"/>
            </a:pPr>
            <a:r>
              <a:rPr b="1" lang="fr-FR" sz="26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SOUSCIRPTION A DES CONTRATS DE MAINTENANCE  </a:t>
            </a:r>
            <a:endParaRPr/>
          </a:p>
        </p:txBody>
      </p:sp>
      <p:pic>
        <p:nvPicPr>
          <p:cNvPr id="210" name="Google Shape;21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29203" y="3536453"/>
            <a:ext cx="5720697" cy="5692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/>
          <p:nvPr/>
        </p:nvSpPr>
        <p:spPr>
          <a:xfrm>
            <a:off x="-762000" y="429155"/>
            <a:ext cx="13944600" cy="1742545"/>
          </a:xfrm>
          <a:prstGeom prst="roundRect">
            <a:avLst>
              <a:gd fmla="val 16667" name="adj"/>
            </a:avLst>
          </a:prstGeom>
          <a:solidFill>
            <a:srgbClr val="061B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-304800" y="937603"/>
            <a:ext cx="12725400" cy="826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>
                <a:solidFill>
                  <a:srgbClr val="F9943B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LE PRODUIT /FORMATION</a:t>
            </a:r>
            <a:endParaRPr/>
          </a:p>
        </p:txBody>
      </p:sp>
      <p:pic>
        <p:nvPicPr>
          <p:cNvPr id="218" name="Google Shape;2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6888" y="9425823"/>
            <a:ext cx="819264" cy="8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 txBox="1"/>
          <p:nvPr/>
        </p:nvSpPr>
        <p:spPr>
          <a:xfrm>
            <a:off x="533400" y="2233206"/>
            <a:ext cx="14952807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t/>
            </a:r>
            <a:endParaRPr b="1" sz="2600">
              <a:solidFill>
                <a:srgbClr val="061BB0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Les co</a:t>
            </a:r>
            <a:r>
              <a:rPr b="0" i="0" lang="fr-FR" sz="2400">
                <a:solidFill>
                  <a:srgbClr val="061BB0"/>
                </a:solidFill>
                <a:highlight>
                  <a:srgbClr val="FFFFFF"/>
                </a:highlight>
                <a:latin typeface="Bodoni"/>
                <a:ea typeface="Bodoni"/>
                <a:cs typeface="Bodoni"/>
                <a:sym typeface="Bodoni"/>
              </a:rPr>
              <a:t>û</a:t>
            </a:r>
            <a:r>
              <a:rPr lang="fr-FR" sz="24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ts de nos offres de formation </a:t>
            </a:r>
            <a:r>
              <a:rPr lang="fr-FR" sz="2400">
                <a:solidFill>
                  <a:srgbClr val="061BB0"/>
                </a:solidFill>
                <a:highlight>
                  <a:srgbClr val="FFFFFF"/>
                </a:highlight>
                <a:latin typeface="Bodoni"/>
                <a:ea typeface="Bodoni"/>
                <a:cs typeface="Bodoni"/>
                <a:sym typeface="Bodoni"/>
              </a:rPr>
              <a:t>en maintenance informatique  peuvent varier en fonction des programmes spécifiques, des aides disponibles et des personnes qui veulent se recycler</a:t>
            </a:r>
            <a:r>
              <a:rPr lang="fr-FR" sz="2400">
                <a:solidFill>
                  <a:srgbClr val="061BB0"/>
                </a:solidFill>
                <a:latin typeface="Bodoni"/>
                <a:ea typeface="Bodoni"/>
                <a:cs typeface="Bodoni"/>
                <a:sym typeface="Bodoni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>
              <a:solidFill>
                <a:srgbClr val="0D0D0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0" name="Google Shape;220;p9"/>
          <p:cNvGraphicFramePr/>
          <p:nvPr/>
        </p:nvGraphicFramePr>
        <p:xfrm>
          <a:off x="1676400" y="39567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{1C654F43-E950-4EF6-8A53-9C5ECB3DA530}</a:tableStyleId>
              </a:tblPr>
              <a:tblGrid>
                <a:gridCol w="6781800"/>
                <a:gridCol w="6858000"/>
              </a:tblGrid>
              <a:tr h="707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 u="none" cap="none" strike="noStrike">
                        <a:solidFill>
                          <a:schemeClr val="dk1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8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Type de Formation</a:t>
                      </a:r>
                      <a:endParaRPr b="1" sz="2800" u="none" cap="none" strike="noStrike">
                        <a:solidFill>
                          <a:schemeClr val="dk1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 u="none" cap="none" strike="noStrike">
                        <a:solidFill>
                          <a:schemeClr val="dk1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800" u="none" cap="none" strike="noStrike">
                          <a:solidFill>
                            <a:schemeClr val="dk1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Coût Approximatif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  <a:tr h="707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61BB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 Formations subventionnées</a:t>
                      </a:r>
                      <a:r>
                        <a:rPr b="1" lang="fr-FR" sz="1800" u="none" cap="none" strike="noStrike">
                          <a:solidFill>
                            <a:srgbClr val="061BB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 par l'État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solidFill>
                            <a:srgbClr val="061BB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Variable (gratuit ou 20 000F pour les 2 semaines de formation pratique)</a:t>
                      </a:r>
                      <a:endParaRPr sz="2000" u="none" cap="none" strike="noStrike">
                        <a:solidFill>
                          <a:srgbClr val="061BB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7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61BB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 Formations en ligne gratuites ou à faible coût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solidFill>
                            <a:srgbClr val="061BB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10 000F/semaine 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61BB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 Programmes de formation professionnelle avec aides financières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solidFill>
                            <a:srgbClr val="061BB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Variable (gratuit ou 50 000F pour les 2 semaines de formation pratique)</a:t>
                      </a:r>
                      <a:endParaRPr sz="2000" u="none" cap="none" strike="noStrike">
                        <a:solidFill>
                          <a:srgbClr val="061BB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61BB0"/>
                          </a:solidFill>
                          <a:latin typeface="Bodoni"/>
                          <a:ea typeface="Bodoni"/>
                          <a:cs typeface="Bodoni"/>
                          <a:sym typeface="Bodoni"/>
                        </a:rPr>
                        <a:t>Financée par une personne qui veut se recycler</a:t>
                      </a:r>
                      <a:endParaRPr b="1" sz="1800" u="none" cap="none" strike="noStrike">
                        <a:solidFill>
                          <a:srgbClr val="061BB0"/>
                        </a:solidFill>
                        <a:latin typeface="Bodoni"/>
                        <a:ea typeface="Bodoni"/>
                        <a:cs typeface="Bodoni"/>
                        <a:sym typeface="Bodon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u="none" cap="none" strike="noStrike">
                          <a:solidFill>
                            <a:srgbClr val="061BB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100 000F le mois pour la formation pratique</a:t>
                      </a:r>
                      <a:endParaRPr sz="2000" u="none" cap="none" strike="noStrike">
                        <a:solidFill>
                          <a:srgbClr val="061BB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Aïcha Payrole</dc:creator>
</cp:coreProperties>
</file>