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10287000" cx="18288000"/>
  <p:notesSz cx="6858000" cy="9144000"/>
  <p:embeddedFontLst>
    <p:embeddedFont>
      <p:font typeface="Poppins"/>
      <p:regular r:id="rId25"/>
      <p:bold r:id="rId26"/>
      <p:italic r:id="rId27"/>
      <p:boldItalic r:id="rId28"/>
    </p:embeddedFont>
    <p:embeddedFont>
      <p:font typeface="Open Sans ExtraBold"/>
      <p:bold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jDmUzjY8G38qSxk/Ic9PMcJ9qk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D91BF35-B727-4086-AC2C-ECFA1E5C2F74}">
  <a:tblStyle styleId="{FD91BF35-B727-4086-AC2C-ECFA1E5C2F7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0E5F3B2E-DBB6-4461-9A79-160AF616F371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Poppins-bold.fntdata"/><Relationship Id="rId25" Type="http://schemas.openxmlformats.org/officeDocument/2006/relationships/font" Target="fonts/Poppins-regular.fntdata"/><Relationship Id="rId28" Type="http://schemas.openxmlformats.org/officeDocument/2006/relationships/font" Target="fonts/Poppins-boldItalic.fntdata"/><Relationship Id="rId27" Type="http://schemas.openxmlformats.org/officeDocument/2006/relationships/font" Target="fonts/Poppins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OpenSansExtraBold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customschemas.google.com/relationships/presentationmetadata" Target="metadata"/><Relationship Id="rId30" Type="http://schemas.openxmlformats.org/officeDocument/2006/relationships/font" Target="fonts/OpenSansExtraBold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0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2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2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DFD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19.png"/><Relationship Id="rId5" Type="http://schemas.openxmlformats.org/officeDocument/2006/relationships/image" Target="../media/image26.jpg"/><Relationship Id="rId6" Type="http://schemas.openxmlformats.org/officeDocument/2006/relationships/image" Target="../media/image2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2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28.png"/><Relationship Id="rId5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2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459885" y="4139706"/>
            <a:ext cx="8015383" cy="157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9156" u="none" cap="none" strike="noStrike">
                <a:solidFill>
                  <a:srgbClr val="01010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TCHAYE FISH</a:t>
            </a:r>
            <a:endParaRPr/>
          </a:p>
        </p:txBody>
      </p:sp>
      <p:grpSp>
        <p:nvGrpSpPr>
          <p:cNvPr id="89" name="Google Shape;89;p1"/>
          <p:cNvGrpSpPr/>
          <p:nvPr/>
        </p:nvGrpSpPr>
        <p:grpSpPr>
          <a:xfrm>
            <a:off x="595326" y="8890580"/>
            <a:ext cx="815736" cy="885602"/>
            <a:chOff x="0" y="0"/>
            <a:chExt cx="812800" cy="812800"/>
          </a:xfrm>
        </p:grpSpPr>
        <p:sp>
          <p:nvSpPr>
            <p:cNvPr id="90" name="Google Shape;90;p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145DA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1"/>
          <p:cNvGrpSpPr/>
          <p:nvPr/>
        </p:nvGrpSpPr>
        <p:grpSpPr>
          <a:xfrm>
            <a:off x="8280607" y="2857500"/>
            <a:ext cx="9146584" cy="5246370"/>
            <a:chOff x="0" y="0"/>
            <a:chExt cx="7981950" cy="4578350"/>
          </a:xfrm>
        </p:grpSpPr>
        <p:sp>
          <p:nvSpPr>
            <p:cNvPr id="93" name="Google Shape;93;p1"/>
            <p:cNvSpPr/>
            <p:nvPr/>
          </p:nvSpPr>
          <p:spPr>
            <a:xfrm>
              <a:off x="765810" y="21590"/>
              <a:ext cx="6451600" cy="4326890"/>
            </a:xfrm>
            <a:custGeom>
              <a:rect b="b" l="l" r="r" t="t"/>
              <a:pathLst>
                <a:path extrusionOk="0" h="4326890" w="645160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0" y="0"/>
              <a:ext cx="7981950" cy="4542790"/>
            </a:xfrm>
            <a:custGeom>
              <a:rect b="b" l="l" r="r" t="t"/>
              <a:pathLst>
                <a:path extrusionOk="0" h="4542790" w="798195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3460750" y="4349750"/>
              <a:ext cx="1059180" cy="96520"/>
            </a:xfrm>
            <a:custGeom>
              <a:rect b="b" l="l" r="r" t="t"/>
              <a:pathLst>
                <a:path extrusionOk="0" h="96520" w="105918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163830" y="4542790"/>
              <a:ext cx="7654290" cy="35560"/>
            </a:xfrm>
            <a:custGeom>
              <a:rect b="b" l="l" r="r" t="t"/>
              <a:pathLst>
                <a:path extrusionOk="0" h="35560" w="765429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962660" y="276860"/>
              <a:ext cx="6055360" cy="3789680"/>
            </a:xfrm>
            <a:custGeom>
              <a:rect b="b" l="l" r="r" t="t"/>
              <a:pathLst>
                <a:path extrusionOk="0" h="3789680" w="605536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3301" l="0" r="0" t="-3302"/>
              </a:stretch>
            </a:blipFill>
            <a:ln>
              <a:noFill/>
            </a:ln>
          </p:spPr>
        </p:sp>
      </p:grpSp>
      <p:grpSp>
        <p:nvGrpSpPr>
          <p:cNvPr id="98" name="Google Shape;98;p1"/>
          <p:cNvGrpSpPr/>
          <p:nvPr/>
        </p:nvGrpSpPr>
        <p:grpSpPr>
          <a:xfrm>
            <a:off x="17026250" y="552699"/>
            <a:ext cx="815736" cy="885602"/>
            <a:chOff x="0" y="0"/>
            <a:chExt cx="812800" cy="812800"/>
          </a:xfrm>
        </p:grpSpPr>
        <p:sp>
          <p:nvSpPr>
            <p:cNvPr id="99" name="Google Shape;99;p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145DA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" name="Google Shape;101;p1"/>
          <p:cNvSpPr/>
          <p:nvPr/>
        </p:nvSpPr>
        <p:spPr>
          <a:xfrm>
            <a:off x="-605118" y="-626868"/>
            <a:ext cx="6028099" cy="2997340"/>
          </a:xfrm>
          <a:custGeom>
            <a:rect b="b" l="l" r="r" t="t"/>
            <a:pathLst>
              <a:path extrusionOk="0" h="4240594" w="6842393">
                <a:moveTo>
                  <a:pt x="0" y="0"/>
                </a:moveTo>
                <a:lnTo>
                  <a:pt x="6842393" y="0"/>
                </a:lnTo>
                <a:lnTo>
                  <a:pt x="6842393" y="4240594"/>
                </a:lnTo>
                <a:lnTo>
                  <a:pt x="0" y="42405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69506" y="-159885"/>
            <a:ext cx="2633734" cy="131020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0"/>
          <p:cNvSpPr/>
          <p:nvPr/>
        </p:nvSpPr>
        <p:spPr>
          <a:xfrm>
            <a:off x="28074" y="12050"/>
            <a:ext cx="352926" cy="10287000"/>
          </a:xfrm>
          <a:prstGeom prst="rect">
            <a:avLst/>
          </a:prstGeom>
          <a:solidFill>
            <a:srgbClr val="C5D8F1"/>
          </a:solidFill>
          <a:ln cap="flat" cmpd="sng" w="25400">
            <a:solidFill>
              <a:srgbClr val="C5D8F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0"/>
          <p:cNvSpPr/>
          <p:nvPr/>
        </p:nvSpPr>
        <p:spPr>
          <a:xfrm rot="5400000">
            <a:off x="-381000" y="4622150"/>
            <a:ext cx="2590800" cy="1066800"/>
          </a:xfrm>
          <a:prstGeom prst="triangle">
            <a:avLst>
              <a:gd fmla="val 50000" name="adj"/>
            </a:avLst>
          </a:prstGeom>
          <a:solidFill>
            <a:srgbClr val="C5D8F1"/>
          </a:solidFill>
          <a:ln cap="flat" cmpd="sng" w="25400">
            <a:solidFill>
              <a:srgbClr val="C5D8F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0"/>
          <p:cNvSpPr txBox="1"/>
          <p:nvPr/>
        </p:nvSpPr>
        <p:spPr>
          <a:xfrm>
            <a:off x="5280751" y="1399290"/>
            <a:ext cx="10403995" cy="754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500">
                <a:solidFill>
                  <a:srgbClr val="538CD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MES REALISATIONS</a:t>
            </a:r>
            <a:endParaRPr/>
          </a:p>
        </p:txBody>
      </p:sp>
      <p:sp>
        <p:nvSpPr>
          <p:cNvPr id="229" name="Google Shape;229;p10"/>
          <p:cNvSpPr txBox="1"/>
          <p:nvPr/>
        </p:nvSpPr>
        <p:spPr>
          <a:xfrm>
            <a:off x="1295400" y="2857500"/>
            <a:ext cx="16239370" cy="5922327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∙"/>
            </a:pPr>
            <a:r>
              <a:rPr b="1" lang="fr-FR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Développement de notre réseau de fournisseurs, SPG et certains pêcheurs du Capal (Constant, Rodrigue) ;</a:t>
            </a:r>
            <a:endParaRPr/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∙"/>
            </a:pPr>
            <a:r>
              <a:rPr b="1" lang="fr-FR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Découverte de nouveaux partenaires de livraison tels que Gozem et Yoboresto qui sont prêts à collaborer  avec nous pour la livraison de nos produits ;</a:t>
            </a:r>
            <a:endParaRPr/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∙"/>
            </a:pPr>
            <a:r>
              <a:rPr b="1" lang="fr-FR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Acquisition de nouveaux clients ;</a:t>
            </a:r>
            <a:endParaRPr/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∙"/>
            </a:pPr>
            <a:r>
              <a:rPr b="1" lang="fr-FR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 2017 à ce jour, TCHAYE FISH à distribuer plus de 2676 kg de poissons et plus de 160 kilos de crevettes ;</a:t>
            </a:r>
            <a:endParaRPr/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∙"/>
            </a:pPr>
            <a:r>
              <a:rPr b="1" lang="fr-FR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 2017 à ce jour le chiffre d’affaires réalisé est estimé à 10 352 190 FCFA.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69506" y="-159885"/>
            <a:ext cx="2633734" cy="131020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1"/>
          <p:cNvSpPr/>
          <p:nvPr/>
        </p:nvSpPr>
        <p:spPr>
          <a:xfrm>
            <a:off x="28074" y="12050"/>
            <a:ext cx="352926" cy="10287000"/>
          </a:xfrm>
          <a:prstGeom prst="rect">
            <a:avLst/>
          </a:prstGeom>
          <a:solidFill>
            <a:srgbClr val="C5D8F1"/>
          </a:solidFill>
          <a:ln cap="flat" cmpd="sng" w="25400">
            <a:solidFill>
              <a:srgbClr val="C5D8F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1"/>
          <p:cNvSpPr/>
          <p:nvPr/>
        </p:nvSpPr>
        <p:spPr>
          <a:xfrm rot="5400000">
            <a:off x="-381000" y="4622150"/>
            <a:ext cx="2590800" cy="1066800"/>
          </a:xfrm>
          <a:prstGeom prst="triangle">
            <a:avLst>
              <a:gd fmla="val 50000" name="adj"/>
            </a:avLst>
          </a:prstGeom>
          <a:solidFill>
            <a:srgbClr val="C5D8F1"/>
          </a:solidFill>
          <a:ln cap="flat" cmpd="sng" w="25400">
            <a:solidFill>
              <a:srgbClr val="C5D8F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1"/>
          <p:cNvSpPr txBox="1"/>
          <p:nvPr/>
        </p:nvSpPr>
        <p:spPr>
          <a:xfrm>
            <a:off x="7392036" y="952500"/>
            <a:ext cx="4482531" cy="754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500">
                <a:solidFill>
                  <a:srgbClr val="538CD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L’EQUIPE</a:t>
            </a:r>
            <a:endParaRPr/>
          </a:p>
        </p:txBody>
      </p:sp>
      <p:grpSp>
        <p:nvGrpSpPr>
          <p:cNvPr id="239" name="Google Shape;239;p11"/>
          <p:cNvGrpSpPr/>
          <p:nvPr/>
        </p:nvGrpSpPr>
        <p:grpSpPr>
          <a:xfrm>
            <a:off x="1696918" y="6947588"/>
            <a:ext cx="3810000" cy="1317387"/>
            <a:chOff x="0" y="-38100"/>
            <a:chExt cx="945731" cy="310274"/>
          </a:xfrm>
        </p:grpSpPr>
        <p:sp>
          <p:nvSpPr>
            <p:cNvPr id="240" name="Google Shape;240;p11"/>
            <p:cNvSpPr/>
            <p:nvPr/>
          </p:nvSpPr>
          <p:spPr>
            <a:xfrm>
              <a:off x="22758" y="7042"/>
              <a:ext cx="922973" cy="265132"/>
            </a:xfrm>
            <a:custGeom>
              <a:rect b="b" l="l" r="r" t="t"/>
              <a:pathLst>
                <a:path extrusionOk="0" h="265132" w="922973">
                  <a:moveTo>
                    <a:pt x="0" y="0"/>
                  </a:moveTo>
                  <a:lnTo>
                    <a:pt x="922973" y="0"/>
                  </a:lnTo>
                  <a:lnTo>
                    <a:pt x="922973" y="265132"/>
                  </a:lnTo>
                  <a:lnTo>
                    <a:pt x="0" y="265132"/>
                  </a:lnTo>
                  <a:close/>
                </a:path>
              </a:pathLst>
            </a:custGeom>
            <a:solidFill>
              <a:srgbClr val="145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1" name="Google Shape;241;p11"/>
            <p:cNvSpPr txBox="1"/>
            <p:nvPr/>
          </p:nvSpPr>
          <p:spPr>
            <a:xfrm>
              <a:off x="0" y="-38100"/>
              <a:ext cx="922973" cy="303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42" name="Google Shape;242;p11"/>
          <p:cNvGrpSpPr/>
          <p:nvPr/>
        </p:nvGrpSpPr>
        <p:grpSpPr>
          <a:xfrm>
            <a:off x="7848600" y="7064839"/>
            <a:ext cx="3750346" cy="1082886"/>
            <a:chOff x="0" y="-38100"/>
            <a:chExt cx="922973" cy="303232"/>
          </a:xfrm>
        </p:grpSpPr>
        <p:sp>
          <p:nvSpPr>
            <p:cNvPr id="243" name="Google Shape;243;p11"/>
            <p:cNvSpPr/>
            <p:nvPr/>
          </p:nvSpPr>
          <p:spPr>
            <a:xfrm>
              <a:off x="0" y="0"/>
              <a:ext cx="922973" cy="265132"/>
            </a:xfrm>
            <a:custGeom>
              <a:rect b="b" l="l" r="r" t="t"/>
              <a:pathLst>
                <a:path extrusionOk="0" h="265132" w="922973">
                  <a:moveTo>
                    <a:pt x="0" y="0"/>
                  </a:moveTo>
                  <a:lnTo>
                    <a:pt x="922973" y="0"/>
                  </a:lnTo>
                  <a:lnTo>
                    <a:pt x="922973" y="265132"/>
                  </a:lnTo>
                  <a:lnTo>
                    <a:pt x="0" y="265132"/>
                  </a:lnTo>
                  <a:close/>
                </a:path>
              </a:pathLst>
            </a:custGeom>
            <a:solidFill>
              <a:srgbClr val="145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2000">
                  <a:solidFill>
                    <a:srgbClr val="FDFDFD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NGOLET</a:t>
              </a:r>
              <a:r>
                <a:rPr b="1" lang="fr-FR" sz="20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</a:t>
              </a:r>
              <a:r>
                <a:rPr b="1" lang="fr-FR" sz="2000">
                  <a:solidFill>
                    <a:srgbClr val="FDFDFD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AGNOUGA</a:t>
              </a:r>
              <a:r>
                <a:rPr b="1" lang="fr-FR" sz="20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</a:t>
              </a:r>
              <a:r>
                <a:rPr b="1" lang="fr-FR" sz="2000">
                  <a:solidFill>
                    <a:srgbClr val="FDFDFD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Reine</a:t>
              </a:r>
              <a:endParaRPr/>
            </a:p>
          </p:txBody>
        </p:sp>
        <p:sp>
          <p:nvSpPr>
            <p:cNvPr id="244" name="Google Shape;244;p11"/>
            <p:cNvSpPr txBox="1"/>
            <p:nvPr/>
          </p:nvSpPr>
          <p:spPr>
            <a:xfrm>
              <a:off x="0" y="-38100"/>
              <a:ext cx="922973" cy="303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45" name="Google Shape;245;p11"/>
          <p:cNvGrpSpPr/>
          <p:nvPr/>
        </p:nvGrpSpPr>
        <p:grpSpPr>
          <a:xfrm>
            <a:off x="13958595" y="7081560"/>
            <a:ext cx="3796003" cy="1183415"/>
            <a:chOff x="0" y="-38100"/>
            <a:chExt cx="1062965" cy="303232"/>
          </a:xfrm>
        </p:grpSpPr>
        <p:sp>
          <p:nvSpPr>
            <p:cNvPr id="246" name="Google Shape;246;p11"/>
            <p:cNvSpPr/>
            <p:nvPr/>
          </p:nvSpPr>
          <p:spPr>
            <a:xfrm>
              <a:off x="0" y="0"/>
              <a:ext cx="1062965" cy="265132"/>
            </a:xfrm>
            <a:custGeom>
              <a:rect b="b" l="l" r="r" t="t"/>
              <a:pathLst>
                <a:path extrusionOk="0" h="265132" w="922973">
                  <a:moveTo>
                    <a:pt x="0" y="0"/>
                  </a:moveTo>
                  <a:lnTo>
                    <a:pt x="922973" y="0"/>
                  </a:lnTo>
                  <a:lnTo>
                    <a:pt x="922973" y="265132"/>
                  </a:lnTo>
                  <a:lnTo>
                    <a:pt x="0" y="265132"/>
                  </a:lnTo>
                  <a:close/>
                </a:path>
              </a:pathLst>
            </a:custGeom>
            <a:solidFill>
              <a:srgbClr val="145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2000">
                  <a:solidFill>
                    <a:srgbClr val="FDFDFD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BOUKANDOU</a:t>
              </a:r>
              <a:r>
                <a:rPr b="1" lang="fr-FR" sz="20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</a:t>
              </a:r>
              <a:r>
                <a:rPr b="1" lang="fr-FR" sz="2000">
                  <a:solidFill>
                    <a:srgbClr val="FDFDFD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AKAME.</a:t>
              </a:r>
              <a:r>
                <a:rPr b="1" lang="fr-FR" sz="20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</a:t>
              </a:r>
              <a:r>
                <a:rPr b="1" lang="fr-FR" sz="2000">
                  <a:solidFill>
                    <a:srgbClr val="FDFDFD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Paule C. </a:t>
              </a:r>
              <a:endParaRPr/>
            </a:p>
          </p:txBody>
        </p:sp>
        <p:sp>
          <p:nvSpPr>
            <p:cNvPr id="247" name="Google Shape;247;p11"/>
            <p:cNvSpPr txBox="1"/>
            <p:nvPr/>
          </p:nvSpPr>
          <p:spPr>
            <a:xfrm>
              <a:off x="0" y="-38100"/>
              <a:ext cx="922973" cy="303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8" name="Google Shape;248;p11"/>
          <p:cNvSpPr/>
          <p:nvPr/>
        </p:nvSpPr>
        <p:spPr>
          <a:xfrm>
            <a:off x="1800726" y="2323346"/>
            <a:ext cx="3676386" cy="4464542"/>
          </a:xfrm>
          <a:custGeom>
            <a:rect b="b" l="l" r="r" t="t"/>
            <a:pathLst>
              <a:path extrusionOk="0" h="3511160" w="3296071">
                <a:moveTo>
                  <a:pt x="0" y="0"/>
                </a:moveTo>
                <a:lnTo>
                  <a:pt x="3296071" y="0"/>
                </a:lnTo>
                <a:lnTo>
                  <a:pt x="3296071" y="3511159"/>
                </a:lnTo>
                <a:lnTo>
                  <a:pt x="0" y="35111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1935" r="-2914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1"/>
          <p:cNvSpPr txBox="1"/>
          <p:nvPr/>
        </p:nvSpPr>
        <p:spPr>
          <a:xfrm>
            <a:off x="1983494" y="7814137"/>
            <a:ext cx="2911530" cy="2905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2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rgbClr val="FDFDF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Manager et fondatrice</a:t>
            </a:r>
            <a:endParaRPr/>
          </a:p>
        </p:txBody>
      </p:sp>
      <p:sp>
        <p:nvSpPr>
          <p:cNvPr id="250" name="Google Shape;250;p11"/>
          <p:cNvSpPr txBox="1"/>
          <p:nvPr/>
        </p:nvSpPr>
        <p:spPr>
          <a:xfrm>
            <a:off x="7869381" y="7710244"/>
            <a:ext cx="3296071" cy="2905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2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rgbClr val="FDFDF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Marketing et communication</a:t>
            </a:r>
            <a:endParaRPr/>
          </a:p>
        </p:txBody>
      </p:sp>
      <p:sp>
        <p:nvSpPr>
          <p:cNvPr id="251" name="Google Shape;251;p11"/>
          <p:cNvSpPr txBox="1"/>
          <p:nvPr/>
        </p:nvSpPr>
        <p:spPr>
          <a:xfrm>
            <a:off x="14285906" y="7917705"/>
            <a:ext cx="2641447" cy="2834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1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FDFDF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Résponsable juridique</a:t>
            </a:r>
            <a:endParaRPr/>
          </a:p>
        </p:txBody>
      </p:sp>
      <p:sp>
        <p:nvSpPr>
          <p:cNvPr id="252" name="Google Shape;252;p11"/>
          <p:cNvSpPr txBox="1"/>
          <p:nvPr/>
        </p:nvSpPr>
        <p:spPr>
          <a:xfrm>
            <a:off x="1696918" y="7252403"/>
            <a:ext cx="3484682" cy="3475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87">
                <a:solidFill>
                  <a:srgbClr val="FDFDF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MILENZI Raziela Christie</a:t>
            </a:r>
            <a:endParaRPr/>
          </a:p>
        </p:txBody>
      </p:sp>
      <p:pic>
        <p:nvPicPr>
          <p:cNvPr id="253" name="Google Shape;253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69381" y="2163305"/>
            <a:ext cx="3676386" cy="4969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1"/>
          <p:cNvPicPr preferRelativeResize="0"/>
          <p:nvPr/>
        </p:nvPicPr>
        <p:blipFill rotWithShape="1">
          <a:blip r:embed="rId6">
            <a:alphaModFix/>
          </a:blip>
          <a:srcRect b="6413" l="5998" r="1105" t="8405"/>
          <a:stretch/>
        </p:blipFill>
        <p:spPr>
          <a:xfrm>
            <a:off x="13824839" y="2247715"/>
            <a:ext cx="3563580" cy="475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69506" y="-159885"/>
            <a:ext cx="2633734" cy="1310209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2"/>
          <p:cNvSpPr/>
          <p:nvPr/>
        </p:nvSpPr>
        <p:spPr>
          <a:xfrm>
            <a:off x="28074" y="12050"/>
            <a:ext cx="352926" cy="10287000"/>
          </a:xfrm>
          <a:prstGeom prst="rect">
            <a:avLst/>
          </a:prstGeom>
          <a:solidFill>
            <a:srgbClr val="C5D8F1"/>
          </a:solidFill>
          <a:ln cap="flat" cmpd="sng" w="25400">
            <a:solidFill>
              <a:srgbClr val="C5D8F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2"/>
          <p:cNvSpPr/>
          <p:nvPr/>
        </p:nvSpPr>
        <p:spPr>
          <a:xfrm rot="5400000">
            <a:off x="-381000" y="4622150"/>
            <a:ext cx="2590800" cy="1066800"/>
          </a:xfrm>
          <a:prstGeom prst="triangle">
            <a:avLst>
              <a:gd fmla="val 50000" name="adj"/>
            </a:avLst>
          </a:prstGeom>
          <a:solidFill>
            <a:srgbClr val="C5D8F1"/>
          </a:solidFill>
          <a:ln cap="flat" cmpd="sng" w="25400">
            <a:solidFill>
              <a:srgbClr val="C5D8F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2"/>
          <p:cNvSpPr txBox="1"/>
          <p:nvPr/>
        </p:nvSpPr>
        <p:spPr>
          <a:xfrm>
            <a:off x="5638800" y="1176597"/>
            <a:ext cx="10403995" cy="754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500">
                <a:solidFill>
                  <a:srgbClr val="538CD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COUT DU PROJET</a:t>
            </a:r>
            <a:endParaRPr/>
          </a:p>
        </p:txBody>
      </p:sp>
      <p:graphicFrame>
        <p:nvGraphicFramePr>
          <p:cNvPr id="264" name="Google Shape;264;p12"/>
          <p:cNvGraphicFramePr/>
          <p:nvPr/>
        </p:nvGraphicFramePr>
        <p:xfrm>
          <a:off x="1485901" y="3009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{0E5F3B2E-DBB6-4461-9A79-160AF616F371}</a:tableStyleId>
              </a:tblPr>
              <a:tblGrid>
                <a:gridCol w="4492225"/>
                <a:gridCol w="2985125"/>
                <a:gridCol w="2676725"/>
                <a:gridCol w="2420675"/>
                <a:gridCol w="1978450"/>
                <a:gridCol w="1867875"/>
              </a:tblGrid>
              <a:tr h="722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3600" u="none" strike="noStrike">
                          <a:solidFill>
                            <a:srgbClr val="FFFFFF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Libellé </a:t>
                      </a:r>
                      <a:endParaRPr/>
                    </a:p>
                  </a:txBody>
                  <a:tcPr marT="8750" marB="0" marR="8750" marL="87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3600" u="none" strike="noStrike">
                          <a:solidFill>
                            <a:srgbClr val="FFFFFF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/>
                    </a:p>
                  </a:txBody>
                  <a:tcPr marT="8750" marB="0" marR="8750" marL="87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3600" u="none" strike="noStrike">
                          <a:solidFill>
                            <a:srgbClr val="FFFFFF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/>
                    </a:p>
                  </a:txBody>
                  <a:tcPr marT="8750" marB="0" marR="8750" marL="87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3600" u="none" strike="noStrike">
                          <a:solidFill>
                            <a:srgbClr val="FFFFFF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/>
                    </a:p>
                  </a:txBody>
                  <a:tcPr marT="8750" marB="0" marR="8750" marL="87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3600" u="none" strike="noStrike">
                          <a:solidFill>
                            <a:srgbClr val="FFFFFF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/>
                    </a:p>
                  </a:txBody>
                  <a:tcPr marT="8750" marB="0" marR="8750" marL="87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3600" u="none" strike="noStrike">
                          <a:solidFill>
                            <a:srgbClr val="FFFFFF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Montant </a:t>
                      </a:r>
                      <a:endParaRPr/>
                    </a:p>
                  </a:txBody>
                  <a:tcPr marT="8750" marB="0" marR="8750" marL="87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0C0"/>
                    </a:solidFill>
                  </a:tcPr>
                </a:tc>
              </a:tr>
              <a:tr h="166350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Machine à écaillé le poisson+ frais de douanes</a:t>
                      </a:r>
                      <a:endParaRPr/>
                    </a:p>
                  </a:txBody>
                  <a:tcPr marT="8750" marB="0" marR="8750" marL="87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/>
                    </a:p>
                  </a:txBody>
                  <a:tcPr marT="8750" marB="0" marR="8750" marL="87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/>
                    </a:p>
                  </a:txBody>
                  <a:tcPr marT="8750" marB="0" marR="8750" marL="87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/>
                    </a:p>
                  </a:txBody>
                  <a:tcPr marT="8750" marB="0" marR="8750" marL="87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1 438 999</a:t>
                      </a:r>
                      <a:endParaRPr/>
                    </a:p>
                  </a:txBody>
                  <a:tcPr marT="8750" marB="0" marR="8750" marL="875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6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Machine sous vide</a:t>
                      </a:r>
                      <a:endParaRPr/>
                    </a:p>
                  </a:txBody>
                  <a:tcPr marT="8750" marB="0" marR="8750" marL="87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/>
                    </a:p>
                  </a:txBody>
                  <a:tcPr marT="8750" marB="0" marR="8750" marL="87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/>
                    </a:p>
                  </a:txBody>
                  <a:tcPr marT="8750" marB="0" marR="8750" marL="87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/>
                    </a:p>
                  </a:txBody>
                  <a:tcPr marT="8750" marB="0" marR="8750" marL="87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/>
                    </a:p>
                  </a:txBody>
                  <a:tcPr marT="8750" marB="0" marR="8750" marL="87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50 000</a:t>
                      </a:r>
                      <a:endParaRPr/>
                    </a:p>
                  </a:txBody>
                  <a:tcPr marT="8750" marB="0" marR="8750" marL="875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6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Sac d'emballage</a:t>
                      </a:r>
                      <a:endParaRPr/>
                    </a:p>
                  </a:txBody>
                  <a:tcPr marT="8750" marB="0" marR="8750" marL="87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/>
                    </a:p>
                  </a:txBody>
                  <a:tcPr marT="8750" marB="0" marR="8750" marL="87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/>
                    </a:p>
                  </a:txBody>
                  <a:tcPr marT="8750" marB="0" marR="8750" marL="87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/>
                    </a:p>
                  </a:txBody>
                  <a:tcPr marT="8750" marB="0" marR="8750" marL="87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/>
                    </a:p>
                  </a:txBody>
                  <a:tcPr marT="8750" marB="0" marR="8750" marL="87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20 000</a:t>
                      </a:r>
                      <a:endParaRPr/>
                    </a:p>
                  </a:txBody>
                  <a:tcPr marT="8750" marB="0" marR="8750" marL="875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6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Accumulateur de froid</a:t>
                      </a:r>
                      <a:endParaRPr/>
                    </a:p>
                  </a:txBody>
                  <a:tcPr marT="8750" marB="0" marR="8750" marL="87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/>
                    </a:p>
                  </a:txBody>
                  <a:tcPr marT="8750" marB="0" marR="8750" marL="87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/>
                    </a:p>
                  </a:txBody>
                  <a:tcPr marT="8750" marB="0" marR="8750" marL="87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/>
                    </a:p>
                  </a:txBody>
                  <a:tcPr marT="8750" marB="0" marR="8750" marL="87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/>
                    </a:p>
                  </a:txBody>
                  <a:tcPr marT="8750" marB="0" marR="8750" marL="87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25 225</a:t>
                      </a:r>
                      <a:endParaRPr/>
                    </a:p>
                  </a:txBody>
                  <a:tcPr marT="8750" marB="0" marR="8750" marL="875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5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Gans plastic</a:t>
                      </a:r>
                      <a:endParaRPr/>
                    </a:p>
                  </a:txBody>
                  <a:tcPr marT="8750" marB="0" marR="8750" marL="87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/>
                    </a:p>
                  </a:txBody>
                  <a:tcPr marT="8750" marB="0" marR="8750" marL="87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/>
                    </a:p>
                  </a:txBody>
                  <a:tcPr marT="8750" marB="0" marR="8750" marL="87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/>
                    </a:p>
                  </a:txBody>
                  <a:tcPr marT="8750" marB="0" marR="8750" marL="87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/>
                    </a:p>
                  </a:txBody>
                  <a:tcPr marT="8750" marB="0" marR="8750" marL="87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20 000</a:t>
                      </a:r>
                      <a:endParaRPr/>
                    </a:p>
                  </a:txBody>
                  <a:tcPr marT="8750" marB="0" marR="8750" marL="875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5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Matériel informatique</a:t>
                      </a:r>
                      <a:endParaRPr/>
                    </a:p>
                  </a:txBody>
                  <a:tcPr marT="8750" marB="0" marR="8750" marL="87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/>
                    </a:p>
                  </a:txBody>
                  <a:tcPr marT="8750" marB="0" marR="8750" marL="87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/>
                    </a:p>
                  </a:txBody>
                  <a:tcPr marT="8750" marB="0" marR="8750" marL="87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/>
                    </a:p>
                  </a:txBody>
                  <a:tcPr marT="8750" marB="0" marR="8750" marL="87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/>
                    </a:p>
                  </a:txBody>
                  <a:tcPr marT="8750" marB="0" marR="8750" marL="87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400 000</a:t>
                      </a:r>
                      <a:endParaRPr/>
                    </a:p>
                  </a:txBody>
                  <a:tcPr marT="8750" marB="0" marR="8750" marL="875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5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Congélateurs</a:t>
                      </a:r>
                      <a:endParaRPr/>
                    </a:p>
                  </a:txBody>
                  <a:tcPr marT="8750" marB="0" marR="8750" marL="87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/>
                    </a:p>
                  </a:txBody>
                  <a:tcPr marT="8750" marB="0" marR="8750" marL="87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/>
                    </a:p>
                  </a:txBody>
                  <a:tcPr marT="8750" marB="0" marR="8750" marL="87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/>
                    </a:p>
                  </a:txBody>
                  <a:tcPr marT="8750" marB="0" marR="8750" marL="87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/>
                    </a:p>
                  </a:txBody>
                  <a:tcPr marT="8750" marB="0" marR="8750" marL="87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800 000</a:t>
                      </a:r>
                      <a:endParaRPr/>
                    </a:p>
                  </a:txBody>
                  <a:tcPr marT="8750" marB="0" marR="8750" marL="875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5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sac isotherme</a:t>
                      </a:r>
                      <a:endParaRPr/>
                    </a:p>
                  </a:txBody>
                  <a:tcPr marT="8750" marB="0" marR="8750" marL="87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/>
                    </a:p>
                  </a:txBody>
                  <a:tcPr marT="8750" marB="0" marR="8750" marL="87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/>
                    </a:p>
                  </a:txBody>
                  <a:tcPr marT="8750" marB="0" marR="8750" marL="87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/>
                    </a:p>
                  </a:txBody>
                  <a:tcPr marT="8750" marB="0" marR="8750" marL="87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/>
                    </a:p>
                  </a:txBody>
                  <a:tcPr marT="8750" marB="0" marR="8750" marL="87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32 000</a:t>
                      </a:r>
                      <a:endParaRPr/>
                    </a:p>
                  </a:txBody>
                  <a:tcPr marT="8750" marB="0" marR="8750" marL="875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5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Développement commercial</a:t>
                      </a:r>
                      <a:endParaRPr/>
                    </a:p>
                  </a:txBody>
                  <a:tcPr marT="8750" marB="0" marR="8750" marL="87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/>
                    </a:p>
                  </a:txBody>
                  <a:tcPr marT="8750" marB="0" marR="8750" marL="87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/>
                    </a:p>
                  </a:txBody>
                  <a:tcPr marT="8750" marB="0" marR="8750" marL="87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/>
                    </a:p>
                  </a:txBody>
                  <a:tcPr marT="8750" marB="0" marR="8750" marL="87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/>
                    </a:p>
                  </a:txBody>
                  <a:tcPr marT="8750" marB="0" marR="8750" marL="87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5 000 000</a:t>
                      </a:r>
                      <a:endParaRPr/>
                    </a:p>
                  </a:txBody>
                  <a:tcPr marT="8750" marB="0" marR="8750" marL="875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5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Trésorerie de départ </a:t>
                      </a:r>
                      <a:endParaRPr/>
                    </a:p>
                  </a:txBody>
                  <a:tcPr marT="8750" marB="0" marR="8750" marL="87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/>
                    </a:p>
                  </a:txBody>
                  <a:tcPr marT="8750" marB="0" marR="8750" marL="87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/>
                    </a:p>
                  </a:txBody>
                  <a:tcPr marT="8750" marB="0" marR="8750" marL="87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/>
                    </a:p>
                  </a:txBody>
                  <a:tcPr marT="8750" marB="0" marR="8750" marL="87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/>
                    </a:p>
                  </a:txBody>
                  <a:tcPr marT="8750" marB="0" marR="8750" marL="87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3 814 500</a:t>
                      </a:r>
                      <a:endParaRPr/>
                    </a:p>
                  </a:txBody>
                  <a:tcPr marT="8750" marB="0" marR="8750" marL="875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5100">
                <a:tc gridSpan="5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Total </a:t>
                      </a:r>
                      <a:endParaRPr/>
                    </a:p>
                  </a:txBody>
                  <a:tcPr marT="8750" marB="0" marR="8750" marL="875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hMerge="1"/>
                <a:tc hMerge="1"/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11 600 724</a:t>
                      </a:r>
                      <a:endParaRPr/>
                    </a:p>
                  </a:txBody>
                  <a:tcPr marT="8750" marB="0" marR="8750" marL="875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265" name="Google Shape;265;p12"/>
          <p:cNvSpPr txBox="1"/>
          <p:nvPr/>
        </p:nvSpPr>
        <p:spPr>
          <a:xfrm>
            <a:off x="2133600" y="2286057"/>
            <a:ext cx="73914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Le cout de notre projet se détaille comme suit: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69506" y="-159885"/>
            <a:ext cx="2633734" cy="1310209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3"/>
          <p:cNvSpPr/>
          <p:nvPr/>
        </p:nvSpPr>
        <p:spPr>
          <a:xfrm>
            <a:off x="28074" y="12050"/>
            <a:ext cx="352926" cy="10287000"/>
          </a:xfrm>
          <a:prstGeom prst="rect">
            <a:avLst/>
          </a:prstGeom>
          <a:solidFill>
            <a:srgbClr val="C5D8F1"/>
          </a:solidFill>
          <a:ln cap="flat" cmpd="sng" w="25400">
            <a:solidFill>
              <a:srgbClr val="C5D8F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3"/>
          <p:cNvSpPr/>
          <p:nvPr/>
        </p:nvSpPr>
        <p:spPr>
          <a:xfrm rot="5400000">
            <a:off x="-381000" y="4622150"/>
            <a:ext cx="2590800" cy="1066800"/>
          </a:xfrm>
          <a:prstGeom prst="triangle">
            <a:avLst>
              <a:gd fmla="val 50000" name="adj"/>
            </a:avLst>
          </a:prstGeom>
          <a:solidFill>
            <a:srgbClr val="C5D8F1"/>
          </a:solidFill>
          <a:ln cap="flat" cmpd="sng" w="25400">
            <a:solidFill>
              <a:srgbClr val="C5D8F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3"/>
          <p:cNvSpPr txBox="1"/>
          <p:nvPr/>
        </p:nvSpPr>
        <p:spPr>
          <a:xfrm>
            <a:off x="4876800" y="1409700"/>
            <a:ext cx="10403995" cy="754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500">
                <a:solidFill>
                  <a:srgbClr val="538CD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CHARGES D’EXPLOITATION</a:t>
            </a:r>
            <a:endParaRPr/>
          </a:p>
        </p:txBody>
      </p:sp>
      <p:graphicFrame>
        <p:nvGraphicFramePr>
          <p:cNvPr id="275" name="Google Shape;275;p13"/>
          <p:cNvGraphicFramePr/>
          <p:nvPr/>
        </p:nvGraphicFramePr>
        <p:xfrm>
          <a:off x="1865985" y="32259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{0E5F3B2E-DBB6-4461-9A79-160AF616F371}</a:tableStyleId>
              </a:tblPr>
              <a:tblGrid>
                <a:gridCol w="5200025"/>
                <a:gridCol w="3455450"/>
                <a:gridCol w="3098450"/>
                <a:gridCol w="2802075"/>
              </a:tblGrid>
              <a:tr h="151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2800" u="none" strike="noStrike">
                          <a:solidFill>
                            <a:srgbClr val="FFFFFF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Libellé </a:t>
                      </a:r>
                      <a:endParaRPr/>
                    </a:p>
                  </a:txBody>
                  <a:tcPr marT="7975" marB="0" marR="7975" marL="79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F75B5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2800" u="none" strike="noStrike">
                          <a:solidFill>
                            <a:srgbClr val="FFFFFF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Nature </a:t>
                      </a:r>
                      <a:endParaRPr/>
                    </a:p>
                  </a:txBody>
                  <a:tcPr marT="7975" marB="0" marR="7975" marL="79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F75B5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2800" u="none" strike="noStrike">
                          <a:solidFill>
                            <a:srgbClr val="FFFFFF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Montant </a:t>
                      </a:r>
                      <a:endParaRPr/>
                    </a:p>
                  </a:txBody>
                  <a:tcPr marT="7975" marB="0" marR="7975" marL="79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F75B5"/>
                    </a:solidFill>
                  </a:tcPr>
                </a:tc>
              </a:tr>
              <a:tr h="526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coût d'achat matières première</a:t>
                      </a:r>
                      <a:endParaRPr/>
                    </a:p>
                  </a:txBody>
                  <a:tcPr marT="7975" marB="0" marR="7975" marL="79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4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Achat de 90 kg de poisson  frais, 20kg de crevettes, Autres achat de poisson 20kg</a:t>
                      </a:r>
                      <a:endParaRPr/>
                    </a:p>
                  </a:txBody>
                  <a:tcPr marT="7975" marB="0" marR="7975" marL="79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        375 000 </a:t>
                      </a:r>
                      <a:endParaRPr/>
                    </a:p>
                  </a:txBody>
                  <a:tcPr marT="7975" marB="0" marR="7975" marL="79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6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Patente</a:t>
                      </a:r>
                      <a:endParaRPr/>
                    </a:p>
                  </a:txBody>
                  <a:tcPr marT="7975" marB="0" marR="7975" marL="79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4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/>
                    </a:p>
                  </a:txBody>
                  <a:tcPr marT="7975" marB="0" marR="7975" marL="79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4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/>
                    </a:p>
                  </a:txBody>
                  <a:tcPr marT="7975" marB="0" marR="7975" marL="79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          11 500 </a:t>
                      </a:r>
                      <a:endParaRPr/>
                    </a:p>
                  </a:txBody>
                  <a:tcPr marT="7975" marB="0" marR="7975" marL="79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8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Charges salariales</a:t>
                      </a:r>
                      <a:endParaRPr/>
                    </a:p>
                  </a:txBody>
                  <a:tcPr marT="7975" marB="0" marR="7975" marL="79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4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Manageur  - Commercial -  Marketeur -  Comptable-   Technicienne</a:t>
                      </a:r>
                      <a:endParaRPr/>
                    </a:p>
                  </a:txBody>
                  <a:tcPr marT="7975" marB="0" marR="7975" marL="79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4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/>
                    </a:p>
                  </a:txBody>
                  <a:tcPr marT="7975" marB="0" marR="7975" marL="79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        500 000 </a:t>
                      </a:r>
                      <a:endParaRPr/>
                    </a:p>
                  </a:txBody>
                  <a:tcPr marT="7975" marB="0" marR="7975" marL="79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8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Loyer</a:t>
                      </a:r>
                      <a:endParaRPr/>
                    </a:p>
                  </a:txBody>
                  <a:tcPr marT="7975" marB="0" marR="7975" marL="79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4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Local</a:t>
                      </a:r>
                      <a:endParaRPr/>
                    </a:p>
                  </a:txBody>
                  <a:tcPr marT="7975" marB="0" marR="7975" marL="79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4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/>
                    </a:p>
                  </a:txBody>
                  <a:tcPr marT="7975" marB="0" marR="7975" marL="79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        200 000 </a:t>
                      </a:r>
                      <a:endParaRPr/>
                    </a:p>
                  </a:txBody>
                  <a:tcPr marT="7975" marB="0" marR="7975" marL="79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7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Internet</a:t>
                      </a:r>
                      <a:endParaRPr/>
                    </a:p>
                  </a:txBody>
                  <a:tcPr marT="7975" marB="0" marR="7975" marL="79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4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Abonnement Wifi</a:t>
                      </a:r>
                      <a:endParaRPr/>
                    </a:p>
                  </a:txBody>
                  <a:tcPr marT="7975" marB="0" marR="7975" marL="79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          25 000 </a:t>
                      </a:r>
                      <a:endParaRPr/>
                    </a:p>
                  </a:txBody>
                  <a:tcPr marT="7975" marB="0" marR="7975" marL="79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7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Communication</a:t>
                      </a:r>
                      <a:endParaRPr/>
                    </a:p>
                  </a:txBody>
                  <a:tcPr marT="7975" marB="0" marR="7975" marL="79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4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Publicité , boost page Facebook, flyers</a:t>
                      </a:r>
                      <a:endParaRPr/>
                    </a:p>
                  </a:txBody>
                  <a:tcPr marT="7975" marB="0" marR="7975" marL="79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4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/>
                    </a:p>
                  </a:txBody>
                  <a:tcPr marT="7975" marB="0" marR="7975" marL="79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        100 000 </a:t>
                      </a:r>
                      <a:endParaRPr/>
                    </a:p>
                  </a:txBody>
                  <a:tcPr marT="7975" marB="0" marR="7975" marL="79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7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Frais de transport</a:t>
                      </a:r>
                      <a:endParaRPr/>
                    </a:p>
                  </a:txBody>
                  <a:tcPr marT="7975" marB="0" marR="7975" marL="79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4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/>
                    </a:p>
                  </a:txBody>
                  <a:tcPr marT="7975" marB="0" marR="7975" marL="79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4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/>
                    </a:p>
                  </a:txBody>
                  <a:tcPr marT="7975" marB="0" marR="7975" marL="79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          30 000 </a:t>
                      </a:r>
                      <a:endParaRPr/>
                    </a:p>
                  </a:txBody>
                  <a:tcPr marT="7975" marB="0" marR="7975" marL="79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Frais acheminement marchandises</a:t>
                      </a:r>
                      <a:endParaRPr/>
                    </a:p>
                  </a:txBody>
                  <a:tcPr marT="7975" marB="0" marR="7975" marL="79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4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Transport colis</a:t>
                      </a:r>
                      <a:endParaRPr/>
                    </a:p>
                  </a:txBody>
                  <a:tcPr marT="7975" marB="0" marR="7975" marL="79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          30 000 </a:t>
                      </a:r>
                      <a:endParaRPr/>
                    </a:p>
                  </a:txBody>
                  <a:tcPr marT="7975" marB="0" marR="7975" marL="79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9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Total mensuel</a:t>
                      </a:r>
                      <a:endParaRPr/>
                    </a:p>
                  </a:txBody>
                  <a:tcPr marT="7975" marB="0" marR="7975" marL="79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                                                                    1 271 500 </a:t>
                      </a:r>
                      <a:endParaRPr/>
                    </a:p>
                  </a:txBody>
                  <a:tcPr marT="7975" marB="0" marR="7975" marL="79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hMerge="1"/>
                <a:tc hMerge="1"/>
              </a:tr>
              <a:tr h="215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Total annuel </a:t>
                      </a:r>
                      <a:endParaRPr/>
                    </a:p>
                  </a:txBody>
                  <a:tcPr marT="7975" marB="0" marR="7975" marL="79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28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                                                                  15 258 000 </a:t>
                      </a:r>
                      <a:endParaRPr/>
                    </a:p>
                  </a:txBody>
                  <a:tcPr marT="7975" marB="0" marR="7975" marL="79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  <p:sp>
        <p:nvSpPr>
          <p:cNvPr id="276" name="Google Shape;276;p13"/>
          <p:cNvSpPr txBox="1"/>
          <p:nvPr/>
        </p:nvSpPr>
        <p:spPr>
          <a:xfrm>
            <a:off x="3276600" y="2510628"/>
            <a:ext cx="108966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Les charges d’exploitations prévisionnelles du projet sont: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69506" y="-159885"/>
            <a:ext cx="2633734" cy="1310209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4"/>
          <p:cNvSpPr/>
          <p:nvPr/>
        </p:nvSpPr>
        <p:spPr>
          <a:xfrm>
            <a:off x="28074" y="12050"/>
            <a:ext cx="352926" cy="10287000"/>
          </a:xfrm>
          <a:prstGeom prst="rect">
            <a:avLst/>
          </a:prstGeom>
          <a:solidFill>
            <a:srgbClr val="C5D8F1"/>
          </a:solidFill>
          <a:ln cap="flat" cmpd="sng" w="25400">
            <a:solidFill>
              <a:srgbClr val="C5D8F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4"/>
          <p:cNvSpPr/>
          <p:nvPr/>
        </p:nvSpPr>
        <p:spPr>
          <a:xfrm rot="5400000">
            <a:off x="-381000" y="4622150"/>
            <a:ext cx="2590800" cy="1066800"/>
          </a:xfrm>
          <a:prstGeom prst="triangle">
            <a:avLst>
              <a:gd fmla="val 50000" name="adj"/>
            </a:avLst>
          </a:prstGeom>
          <a:solidFill>
            <a:srgbClr val="C5D8F1"/>
          </a:solidFill>
          <a:ln cap="flat" cmpd="sng" w="25400">
            <a:solidFill>
              <a:srgbClr val="C5D8F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4"/>
          <p:cNvSpPr txBox="1"/>
          <p:nvPr/>
        </p:nvSpPr>
        <p:spPr>
          <a:xfrm>
            <a:off x="4267200" y="772849"/>
            <a:ext cx="10403995" cy="754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500">
                <a:solidFill>
                  <a:srgbClr val="538CD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CHIFFRE D’AFFAIRE -BENEFICE</a:t>
            </a:r>
            <a:endParaRPr/>
          </a:p>
        </p:txBody>
      </p:sp>
      <p:graphicFrame>
        <p:nvGraphicFramePr>
          <p:cNvPr id="286" name="Google Shape;286;p14"/>
          <p:cNvGraphicFramePr/>
          <p:nvPr/>
        </p:nvGraphicFramePr>
        <p:xfrm>
          <a:off x="2057400" y="22149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{0E5F3B2E-DBB6-4461-9A79-160AF616F371}</a:tableStyleId>
              </a:tblPr>
              <a:tblGrid>
                <a:gridCol w="4801925"/>
                <a:gridCol w="3190925"/>
                <a:gridCol w="2861250"/>
                <a:gridCol w="2587575"/>
              </a:tblGrid>
              <a:tr h="531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3200" u="none" strike="noStrike">
                          <a:solidFill>
                            <a:srgbClr val="FFFFFF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Libellé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3200" u="none" strike="noStrike">
                          <a:solidFill>
                            <a:srgbClr val="FFFFFF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Quantité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3200" u="none" strike="noStrike">
                          <a:solidFill>
                            <a:srgbClr val="FFFFFF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P.U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3200" u="none" strike="noStrike">
                          <a:solidFill>
                            <a:srgbClr val="FFFFFF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Montant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F75B5"/>
                    </a:solidFill>
                  </a:tcPr>
                </a:tc>
              </a:tr>
              <a:tr h="401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4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Poissons frais non écaillé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4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                       150 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4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                 3 500 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4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           525 000 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1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4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Poissons frais  écaillé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4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                       120 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4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                 4 000 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4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           480 000 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1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4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Crevettes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4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                         70 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4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                 8 000 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4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           560 000 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1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4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Poisson salé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4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                         40 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4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                 5 000 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4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           200 000 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1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4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Autre poisson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4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                         70 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4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                 3 000 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4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           210 000 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1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4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4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4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4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1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4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4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4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4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1250">
                <a:tc gridSpan="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32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Total mensuel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24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          1 975 000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1250">
                <a:tc gridSpan="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32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Total annuel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24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       23 700 000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87" name="Google Shape;287;p14"/>
          <p:cNvGraphicFramePr/>
          <p:nvPr/>
        </p:nvGraphicFramePr>
        <p:xfrm>
          <a:off x="2057400" y="801555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{0E5F3B2E-DBB6-4461-9A79-160AF616F371}</a:tableStyleId>
              </a:tblPr>
              <a:tblGrid>
                <a:gridCol w="4801925"/>
                <a:gridCol w="3190925"/>
                <a:gridCol w="2861250"/>
                <a:gridCol w="2587575"/>
              </a:tblGrid>
              <a:tr h="481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2400" u="none" strike="noStrike">
                          <a:solidFill>
                            <a:srgbClr val="FFFFFF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Libellé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2400" u="none" strike="noStrike">
                          <a:solidFill>
                            <a:srgbClr val="FFFFFF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Année 1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2400" u="none" strike="noStrike">
                          <a:solidFill>
                            <a:srgbClr val="FFFFFF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Année 2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2400" u="none" strike="noStrike">
                          <a:solidFill>
                            <a:srgbClr val="FFFFFF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Année 3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F75B5"/>
                    </a:solidFill>
                  </a:tcPr>
                </a:tc>
              </a:tr>
              <a:tr h="481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4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Chiffre d'affaires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4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             23 700 000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4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         24 885 000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4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      26 129 250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1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4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Charges d'exploitation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4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             15 258 000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4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         15 715 740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400" u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      16 187 212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1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2400" u="none" strike="noStrike">
                          <a:solidFill>
                            <a:srgbClr val="FFFFFF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Bénefice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2400" u="none" strike="noStrike">
                          <a:solidFill>
                            <a:srgbClr val="FFFFFF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                  8 442 000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2400" u="none" strike="noStrike">
                          <a:solidFill>
                            <a:srgbClr val="FFFFFF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           9 169 260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2400" u="none" strike="noStrike">
                          <a:solidFill>
                            <a:srgbClr val="FFFFFF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          9 942 038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F75B5"/>
                    </a:solidFill>
                  </a:tcPr>
                </a:tc>
              </a:tr>
            </a:tbl>
          </a:graphicData>
        </a:graphic>
      </p:graphicFrame>
      <p:sp>
        <p:nvSpPr>
          <p:cNvPr id="288" name="Google Shape;288;p14"/>
          <p:cNvSpPr txBox="1"/>
          <p:nvPr/>
        </p:nvSpPr>
        <p:spPr>
          <a:xfrm>
            <a:off x="2057400" y="1591903"/>
            <a:ext cx="1361210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Notre chiffres d’affaires prévisionnel ainsi que notre bénéfice représentent comme suit:</a:t>
            </a:r>
            <a:endParaRPr/>
          </a:p>
        </p:txBody>
      </p:sp>
      <p:sp>
        <p:nvSpPr>
          <p:cNvPr id="289" name="Google Shape;289;p14"/>
          <p:cNvSpPr txBox="1"/>
          <p:nvPr/>
        </p:nvSpPr>
        <p:spPr>
          <a:xfrm>
            <a:off x="2743200" y="9639300"/>
            <a:ext cx="18473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4"/>
          <p:cNvSpPr txBox="1"/>
          <p:nvPr/>
        </p:nvSpPr>
        <p:spPr>
          <a:xfrm>
            <a:off x="2009274" y="7146307"/>
            <a:ext cx="42672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Bénéfice net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69506" y="-159885"/>
            <a:ext cx="2633734" cy="131020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5"/>
          <p:cNvSpPr/>
          <p:nvPr/>
        </p:nvSpPr>
        <p:spPr>
          <a:xfrm>
            <a:off x="28074" y="12050"/>
            <a:ext cx="352926" cy="10287000"/>
          </a:xfrm>
          <a:prstGeom prst="rect">
            <a:avLst/>
          </a:prstGeom>
          <a:solidFill>
            <a:srgbClr val="C5D8F1"/>
          </a:solidFill>
          <a:ln cap="flat" cmpd="sng" w="25400">
            <a:solidFill>
              <a:srgbClr val="C5D8F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5"/>
          <p:cNvSpPr/>
          <p:nvPr/>
        </p:nvSpPr>
        <p:spPr>
          <a:xfrm rot="5400000">
            <a:off x="-381000" y="4622150"/>
            <a:ext cx="2590800" cy="1066800"/>
          </a:xfrm>
          <a:prstGeom prst="triangle">
            <a:avLst>
              <a:gd fmla="val 50000" name="adj"/>
            </a:avLst>
          </a:prstGeom>
          <a:solidFill>
            <a:srgbClr val="C5D8F1"/>
          </a:solidFill>
          <a:ln cap="flat" cmpd="sng" w="25400">
            <a:solidFill>
              <a:srgbClr val="C5D8F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5"/>
          <p:cNvSpPr txBox="1"/>
          <p:nvPr/>
        </p:nvSpPr>
        <p:spPr>
          <a:xfrm>
            <a:off x="4742675" y="395383"/>
            <a:ext cx="10404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500">
                <a:solidFill>
                  <a:srgbClr val="538CD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UTILISATION DES FONDS</a:t>
            </a:r>
            <a:endParaRPr/>
          </a:p>
        </p:txBody>
      </p:sp>
      <p:pic>
        <p:nvPicPr>
          <p:cNvPr id="300" name="Google Shape;30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6325" y="1145800"/>
            <a:ext cx="10105764" cy="889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69506" y="-159885"/>
            <a:ext cx="2633734" cy="1310209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6"/>
          <p:cNvSpPr/>
          <p:nvPr/>
        </p:nvSpPr>
        <p:spPr>
          <a:xfrm>
            <a:off x="28074" y="12050"/>
            <a:ext cx="352926" cy="10287000"/>
          </a:xfrm>
          <a:prstGeom prst="rect">
            <a:avLst/>
          </a:prstGeom>
          <a:solidFill>
            <a:srgbClr val="C5D8F1"/>
          </a:solidFill>
          <a:ln cap="flat" cmpd="sng" w="25400">
            <a:solidFill>
              <a:srgbClr val="C5D8F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6"/>
          <p:cNvSpPr/>
          <p:nvPr/>
        </p:nvSpPr>
        <p:spPr>
          <a:xfrm rot="5400000">
            <a:off x="-381000" y="4622150"/>
            <a:ext cx="2590800" cy="1066800"/>
          </a:xfrm>
          <a:prstGeom prst="triangle">
            <a:avLst>
              <a:gd fmla="val 50000" name="adj"/>
            </a:avLst>
          </a:prstGeom>
          <a:solidFill>
            <a:srgbClr val="C5D8F1"/>
          </a:solidFill>
          <a:ln cap="flat" cmpd="sng" w="25400">
            <a:solidFill>
              <a:srgbClr val="C5D8F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6"/>
          <p:cNvSpPr txBox="1"/>
          <p:nvPr/>
        </p:nvSpPr>
        <p:spPr>
          <a:xfrm>
            <a:off x="4648200" y="1409700"/>
            <a:ext cx="10403995" cy="754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500">
                <a:solidFill>
                  <a:srgbClr val="538CD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OKR (Objectifs et Résultats clés)</a:t>
            </a:r>
            <a:endParaRPr/>
          </a:p>
        </p:txBody>
      </p:sp>
      <p:sp>
        <p:nvSpPr>
          <p:cNvPr id="310" name="Google Shape;310;p16"/>
          <p:cNvSpPr/>
          <p:nvPr/>
        </p:nvSpPr>
        <p:spPr>
          <a:xfrm>
            <a:off x="1143000" y="4126850"/>
            <a:ext cx="4543926" cy="5131450"/>
          </a:xfrm>
          <a:prstGeom prst="rect">
            <a:avLst/>
          </a:prstGeom>
          <a:noFill/>
          <a:ln cap="flat" cmpd="sng" w="76200">
            <a:solidFill>
              <a:srgbClr val="538C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6"/>
          <p:cNvSpPr/>
          <p:nvPr/>
        </p:nvSpPr>
        <p:spPr>
          <a:xfrm>
            <a:off x="6324600" y="4126850"/>
            <a:ext cx="4762500" cy="5131450"/>
          </a:xfrm>
          <a:prstGeom prst="rect">
            <a:avLst/>
          </a:prstGeom>
          <a:noFill/>
          <a:ln cap="flat" cmpd="sng" w="76200">
            <a:solidFill>
              <a:srgbClr val="538C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6"/>
          <p:cNvSpPr/>
          <p:nvPr/>
        </p:nvSpPr>
        <p:spPr>
          <a:xfrm>
            <a:off x="11724774" y="4126850"/>
            <a:ext cx="4565773" cy="5131450"/>
          </a:xfrm>
          <a:prstGeom prst="rect">
            <a:avLst/>
          </a:prstGeom>
          <a:noFill/>
          <a:ln cap="flat" cmpd="sng" w="76200">
            <a:solidFill>
              <a:srgbClr val="538C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6"/>
          <p:cNvSpPr txBox="1"/>
          <p:nvPr/>
        </p:nvSpPr>
        <p:spPr>
          <a:xfrm>
            <a:off x="2199774" y="3340765"/>
            <a:ext cx="2296026" cy="584775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Court terme</a:t>
            </a:r>
            <a:endParaRPr/>
          </a:p>
        </p:txBody>
      </p:sp>
      <p:sp>
        <p:nvSpPr>
          <p:cNvPr id="314" name="Google Shape;314;p16"/>
          <p:cNvSpPr txBox="1"/>
          <p:nvPr/>
        </p:nvSpPr>
        <p:spPr>
          <a:xfrm>
            <a:off x="7281422" y="3340765"/>
            <a:ext cx="2577834" cy="584775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Moyen terme</a:t>
            </a:r>
            <a:endParaRPr/>
          </a:p>
        </p:txBody>
      </p:sp>
      <p:sp>
        <p:nvSpPr>
          <p:cNvPr id="315" name="Google Shape;315;p16"/>
          <p:cNvSpPr txBox="1"/>
          <p:nvPr/>
        </p:nvSpPr>
        <p:spPr>
          <a:xfrm>
            <a:off x="12859647" y="3340765"/>
            <a:ext cx="2296026" cy="584775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Long terme</a:t>
            </a:r>
            <a:endParaRPr/>
          </a:p>
        </p:txBody>
      </p:sp>
      <p:sp>
        <p:nvSpPr>
          <p:cNvPr id="316" name="Google Shape;316;p16"/>
          <p:cNvSpPr txBox="1"/>
          <p:nvPr/>
        </p:nvSpPr>
        <p:spPr>
          <a:xfrm>
            <a:off x="6448926" y="4838700"/>
            <a:ext cx="4144457" cy="3724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8001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b="1" lang="fr-FR" sz="2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Digitalisation   de l’entreprise d’ici 2025</a:t>
            </a:r>
            <a:endParaRPr/>
          </a:p>
          <a:p>
            <a:pPr indent="-342900" lvl="0" marL="8001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lang="fr-FR" sz="2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Élargissement du Marché grâce à la poissonnerie d’ici janvier 2025</a:t>
            </a:r>
            <a:endParaRPr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" name="Google Shape;317;p16"/>
          <p:cNvSpPr txBox="1"/>
          <p:nvPr/>
        </p:nvSpPr>
        <p:spPr>
          <a:xfrm>
            <a:off x="1447800" y="4582810"/>
            <a:ext cx="3594242" cy="4464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1" lang="fr-FR" sz="2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Avoir les Agréments AGASA et AGANOR d’ici juin 2024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1" lang="fr-FR" sz="2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Acquisition de 100 nouveaux clients ,et vendre 200kg par mois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1" lang="fr-FR" sz="2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Ouverture de l’écaillerie d’ici fin 2024</a:t>
            </a:r>
            <a:endParaRPr b="1" sz="2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8" name="Google Shape;318;p16"/>
          <p:cNvSpPr txBox="1"/>
          <p:nvPr/>
        </p:nvSpPr>
        <p:spPr>
          <a:xfrm>
            <a:off x="11963400" y="4355105"/>
            <a:ext cx="4114800" cy="4801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1" lang="fr-FR" sz="2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Diversification des Revenus en développant notre site de pisciculture d’ici fin 2025</a:t>
            </a:r>
            <a:endParaRPr/>
          </a:p>
          <a:p>
            <a:pPr indent="-1333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1" lang="fr-FR" sz="2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Responsabilité Sociale et Environnementale (avec les écailles de poisson)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69506" y="-159885"/>
            <a:ext cx="2633734" cy="1310209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7"/>
          <p:cNvSpPr/>
          <p:nvPr/>
        </p:nvSpPr>
        <p:spPr>
          <a:xfrm>
            <a:off x="28074" y="12050"/>
            <a:ext cx="352926" cy="10287000"/>
          </a:xfrm>
          <a:prstGeom prst="rect">
            <a:avLst/>
          </a:prstGeom>
          <a:solidFill>
            <a:srgbClr val="C5D8F1"/>
          </a:solidFill>
          <a:ln cap="flat" cmpd="sng" w="25400">
            <a:solidFill>
              <a:srgbClr val="C5D8F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7"/>
          <p:cNvSpPr/>
          <p:nvPr/>
        </p:nvSpPr>
        <p:spPr>
          <a:xfrm rot="5400000">
            <a:off x="-381000" y="4622150"/>
            <a:ext cx="2590800" cy="1066800"/>
          </a:xfrm>
          <a:prstGeom prst="triangle">
            <a:avLst>
              <a:gd fmla="val 50000" name="adj"/>
            </a:avLst>
          </a:prstGeom>
          <a:solidFill>
            <a:srgbClr val="C5D8F1"/>
          </a:solidFill>
          <a:ln cap="flat" cmpd="sng" w="25400">
            <a:solidFill>
              <a:srgbClr val="C5D8F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7"/>
          <p:cNvSpPr txBox="1"/>
          <p:nvPr/>
        </p:nvSpPr>
        <p:spPr>
          <a:xfrm>
            <a:off x="5280751" y="1399290"/>
            <a:ext cx="10403995" cy="754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500">
                <a:solidFill>
                  <a:srgbClr val="538CD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L’ impact recherché </a:t>
            </a:r>
            <a:endParaRPr/>
          </a:p>
        </p:txBody>
      </p:sp>
      <p:sp>
        <p:nvSpPr>
          <p:cNvPr id="328" name="Google Shape;328;p17"/>
          <p:cNvSpPr txBox="1"/>
          <p:nvPr/>
        </p:nvSpPr>
        <p:spPr>
          <a:xfrm>
            <a:off x="2247900" y="3390900"/>
            <a:ext cx="13792200" cy="4003468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L’obtention de financement nous permettra :</a:t>
            </a:r>
            <a:endParaRPr/>
          </a:p>
          <a:p>
            <a:pPr indent="-342900" lvl="0" marL="342900" marR="0" rtl="0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1" lang="fr-FR" sz="2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D’accroitre notre chiffre d’affaires en augmentant notre production.</a:t>
            </a:r>
            <a:endParaRPr/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1" lang="fr-FR" sz="2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Diversifier le catalogue produit en proposant des filets , des brochettes et boulettes de poisson. </a:t>
            </a:r>
            <a:endParaRPr/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1" lang="fr-FR" sz="2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Réduire le délai de préparation de poisson  pour les ménages et restaurants car la machine permet d’écailler près de 200Kgs à 300Kgs par heure.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8"/>
          <p:cNvSpPr/>
          <p:nvPr/>
        </p:nvSpPr>
        <p:spPr>
          <a:xfrm>
            <a:off x="228600" y="190500"/>
            <a:ext cx="6028099" cy="2997340"/>
          </a:xfrm>
          <a:custGeom>
            <a:rect b="b" l="l" r="r" t="t"/>
            <a:pathLst>
              <a:path extrusionOk="0" h="4240594" w="6842393">
                <a:moveTo>
                  <a:pt x="0" y="0"/>
                </a:moveTo>
                <a:lnTo>
                  <a:pt x="6842393" y="0"/>
                </a:lnTo>
                <a:lnTo>
                  <a:pt x="6842393" y="4240594"/>
                </a:lnTo>
                <a:lnTo>
                  <a:pt x="0" y="42405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4" name="Google Shape;334;p18"/>
          <p:cNvSpPr txBox="1"/>
          <p:nvPr/>
        </p:nvSpPr>
        <p:spPr>
          <a:xfrm>
            <a:off x="1752600" y="4000500"/>
            <a:ext cx="15468600" cy="35972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364">
                <a:solidFill>
                  <a:srgbClr val="051D4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MERCI DE VOTRE ATTENTION</a:t>
            </a:r>
            <a:endParaRPr/>
          </a:p>
        </p:txBody>
      </p:sp>
      <p:grpSp>
        <p:nvGrpSpPr>
          <p:cNvPr id="335" name="Google Shape;335;p18"/>
          <p:cNvGrpSpPr/>
          <p:nvPr/>
        </p:nvGrpSpPr>
        <p:grpSpPr>
          <a:xfrm>
            <a:off x="15883012" y="8490177"/>
            <a:ext cx="2370352" cy="1785233"/>
            <a:chOff x="0" y="0"/>
            <a:chExt cx="812800" cy="812800"/>
          </a:xfrm>
        </p:grpSpPr>
        <p:sp>
          <p:nvSpPr>
            <p:cNvPr id="336" name="Google Shape;336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45DA0">
                <a:alpha val="9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/>
          <p:nvPr/>
        </p:nvSpPr>
        <p:spPr>
          <a:xfrm>
            <a:off x="1262457" y="3162300"/>
            <a:ext cx="89130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3833" y="3837729"/>
            <a:ext cx="7373528" cy="36681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/>
          <p:cNvSpPr/>
          <p:nvPr/>
        </p:nvSpPr>
        <p:spPr>
          <a:xfrm>
            <a:off x="28074" y="12050"/>
            <a:ext cx="352926" cy="10287000"/>
          </a:xfrm>
          <a:prstGeom prst="rect">
            <a:avLst/>
          </a:prstGeom>
          <a:solidFill>
            <a:srgbClr val="C5D8F1"/>
          </a:solidFill>
          <a:ln cap="flat" cmpd="sng" w="25400">
            <a:solidFill>
              <a:srgbClr val="C5D8F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/>
          <p:nvPr/>
        </p:nvSpPr>
        <p:spPr>
          <a:xfrm rot="5400000">
            <a:off x="-381000" y="4622150"/>
            <a:ext cx="2590800" cy="1066800"/>
          </a:xfrm>
          <a:prstGeom prst="triangle">
            <a:avLst>
              <a:gd fmla="val 50000" name="adj"/>
            </a:avLst>
          </a:prstGeom>
          <a:solidFill>
            <a:srgbClr val="C5D8F1"/>
          </a:solidFill>
          <a:ln cap="flat" cmpd="sng" w="25400">
            <a:solidFill>
              <a:srgbClr val="C5D8F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3581400" y="1409700"/>
            <a:ext cx="6760246" cy="1244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319">
                <a:solidFill>
                  <a:srgbClr val="01010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SOMMAIRE</a:t>
            </a:r>
            <a:endParaRPr/>
          </a:p>
        </p:txBody>
      </p:sp>
      <p:sp>
        <p:nvSpPr>
          <p:cNvPr id="112" name="Google Shape;112;p2"/>
          <p:cNvSpPr/>
          <p:nvPr/>
        </p:nvSpPr>
        <p:spPr>
          <a:xfrm rot="5400000">
            <a:off x="2830675" y="3241020"/>
            <a:ext cx="510937" cy="453341"/>
          </a:xfrm>
          <a:custGeom>
            <a:rect b="b" l="l" r="r" t="t"/>
            <a:pathLst>
              <a:path extrusionOk="0" h="453341" w="510937">
                <a:moveTo>
                  <a:pt x="0" y="0"/>
                </a:moveTo>
                <a:lnTo>
                  <a:pt x="510937" y="0"/>
                </a:lnTo>
                <a:lnTo>
                  <a:pt x="510937" y="453341"/>
                </a:lnTo>
                <a:lnTo>
                  <a:pt x="0" y="4533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3" name="Google Shape;113;p2"/>
          <p:cNvSpPr txBox="1"/>
          <p:nvPr/>
        </p:nvSpPr>
        <p:spPr>
          <a:xfrm>
            <a:off x="3581400" y="3165795"/>
            <a:ext cx="3773019" cy="5180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53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VISION</a:t>
            </a:r>
            <a:endParaRPr/>
          </a:p>
        </p:txBody>
      </p:sp>
      <p:sp>
        <p:nvSpPr>
          <p:cNvPr id="114" name="Google Shape;114;p2"/>
          <p:cNvSpPr/>
          <p:nvPr/>
        </p:nvSpPr>
        <p:spPr>
          <a:xfrm rot="5400000">
            <a:off x="2830675" y="3866527"/>
            <a:ext cx="510937" cy="453341"/>
          </a:xfrm>
          <a:custGeom>
            <a:rect b="b" l="l" r="r" t="t"/>
            <a:pathLst>
              <a:path extrusionOk="0" h="453341" w="510937">
                <a:moveTo>
                  <a:pt x="0" y="0"/>
                </a:moveTo>
                <a:lnTo>
                  <a:pt x="510937" y="0"/>
                </a:lnTo>
                <a:lnTo>
                  <a:pt x="510937" y="453341"/>
                </a:lnTo>
                <a:lnTo>
                  <a:pt x="0" y="4533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5" name="Google Shape;115;p2"/>
          <p:cNvSpPr txBox="1"/>
          <p:nvPr/>
        </p:nvSpPr>
        <p:spPr>
          <a:xfrm>
            <a:off x="3581400" y="3791302"/>
            <a:ext cx="4143021" cy="5180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53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PROBLEME</a:t>
            </a:r>
            <a:endParaRPr/>
          </a:p>
        </p:txBody>
      </p:sp>
      <p:sp>
        <p:nvSpPr>
          <p:cNvPr id="116" name="Google Shape;116;p2"/>
          <p:cNvSpPr/>
          <p:nvPr/>
        </p:nvSpPr>
        <p:spPr>
          <a:xfrm rot="5400000">
            <a:off x="2830675" y="4491764"/>
            <a:ext cx="510937" cy="453341"/>
          </a:xfrm>
          <a:custGeom>
            <a:rect b="b" l="l" r="r" t="t"/>
            <a:pathLst>
              <a:path extrusionOk="0" h="453341" w="510937">
                <a:moveTo>
                  <a:pt x="0" y="0"/>
                </a:moveTo>
                <a:lnTo>
                  <a:pt x="510937" y="0"/>
                </a:lnTo>
                <a:lnTo>
                  <a:pt x="510937" y="453341"/>
                </a:lnTo>
                <a:lnTo>
                  <a:pt x="0" y="4533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7" name="Google Shape;117;p2"/>
          <p:cNvSpPr txBox="1"/>
          <p:nvPr/>
        </p:nvSpPr>
        <p:spPr>
          <a:xfrm>
            <a:off x="3581400" y="4416539"/>
            <a:ext cx="7058370" cy="5180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53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LES ALTERNATIVES/LES CONCURENTS</a:t>
            </a:r>
            <a:endParaRPr/>
          </a:p>
        </p:txBody>
      </p:sp>
      <p:sp>
        <p:nvSpPr>
          <p:cNvPr id="118" name="Google Shape;118;p2"/>
          <p:cNvSpPr/>
          <p:nvPr/>
        </p:nvSpPr>
        <p:spPr>
          <a:xfrm rot="5400000">
            <a:off x="2830675" y="5117271"/>
            <a:ext cx="510937" cy="453341"/>
          </a:xfrm>
          <a:custGeom>
            <a:rect b="b" l="l" r="r" t="t"/>
            <a:pathLst>
              <a:path extrusionOk="0" h="453341" w="510937">
                <a:moveTo>
                  <a:pt x="0" y="0"/>
                </a:moveTo>
                <a:lnTo>
                  <a:pt x="510937" y="0"/>
                </a:lnTo>
                <a:lnTo>
                  <a:pt x="510937" y="453340"/>
                </a:lnTo>
                <a:lnTo>
                  <a:pt x="0" y="4533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9" name="Google Shape;119;p2"/>
          <p:cNvSpPr txBox="1"/>
          <p:nvPr/>
        </p:nvSpPr>
        <p:spPr>
          <a:xfrm>
            <a:off x="3581400" y="5042046"/>
            <a:ext cx="4397771" cy="5180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53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LA SOLUTION</a:t>
            </a:r>
            <a:endParaRPr/>
          </a:p>
        </p:txBody>
      </p:sp>
      <p:sp>
        <p:nvSpPr>
          <p:cNvPr id="120" name="Google Shape;120;p2"/>
          <p:cNvSpPr/>
          <p:nvPr/>
        </p:nvSpPr>
        <p:spPr>
          <a:xfrm rot="5400000">
            <a:off x="2830675" y="5742508"/>
            <a:ext cx="510937" cy="453341"/>
          </a:xfrm>
          <a:custGeom>
            <a:rect b="b" l="l" r="r" t="t"/>
            <a:pathLst>
              <a:path extrusionOk="0" h="453341" w="510937">
                <a:moveTo>
                  <a:pt x="0" y="0"/>
                </a:moveTo>
                <a:lnTo>
                  <a:pt x="510937" y="0"/>
                </a:lnTo>
                <a:lnTo>
                  <a:pt x="510937" y="453341"/>
                </a:lnTo>
                <a:lnTo>
                  <a:pt x="0" y="4533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1" name="Google Shape;121;p2"/>
          <p:cNvSpPr txBox="1"/>
          <p:nvPr/>
        </p:nvSpPr>
        <p:spPr>
          <a:xfrm>
            <a:off x="3581400" y="5667283"/>
            <a:ext cx="4579735" cy="5180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53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LE PROBLEME</a:t>
            </a:r>
            <a:endParaRPr/>
          </a:p>
        </p:txBody>
      </p:sp>
      <p:sp>
        <p:nvSpPr>
          <p:cNvPr id="122" name="Google Shape;122;p2"/>
          <p:cNvSpPr/>
          <p:nvPr/>
        </p:nvSpPr>
        <p:spPr>
          <a:xfrm rot="5400000">
            <a:off x="2830675" y="6368015"/>
            <a:ext cx="510937" cy="453341"/>
          </a:xfrm>
          <a:custGeom>
            <a:rect b="b" l="l" r="r" t="t"/>
            <a:pathLst>
              <a:path extrusionOk="0" h="453341" w="510937">
                <a:moveTo>
                  <a:pt x="0" y="0"/>
                </a:moveTo>
                <a:lnTo>
                  <a:pt x="510937" y="0"/>
                </a:lnTo>
                <a:lnTo>
                  <a:pt x="510937" y="453340"/>
                </a:lnTo>
                <a:lnTo>
                  <a:pt x="0" y="4533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3" name="Google Shape;123;p2"/>
          <p:cNvSpPr txBox="1"/>
          <p:nvPr/>
        </p:nvSpPr>
        <p:spPr>
          <a:xfrm>
            <a:off x="3581400" y="6292789"/>
            <a:ext cx="6499432" cy="5180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53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LA TAILLE DU MARCHE</a:t>
            </a:r>
            <a:endParaRPr/>
          </a:p>
        </p:txBody>
      </p:sp>
      <p:sp>
        <p:nvSpPr>
          <p:cNvPr id="124" name="Google Shape;124;p2"/>
          <p:cNvSpPr/>
          <p:nvPr/>
        </p:nvSpPr>
        <p:spPr>
          <a:xfrm rot="5400000">
            <a:off x="2830675" y="6993252"/>
            <a:ext cx="510937" cy="453341"/>
          </a:xfrm>
          <a:custGeom>
            <a:rect b="b" l="l" r="r" t="t"/>
            <a:pathLst>
              <a:path extrusionOk="0" h="453341" w="510937">
                <a:moveTo>
                  <a:pt x="0" y="0"/>
                </a:moveTo>
                <a:lnTo>
                  <a:pt x="510937" y="0"/>
                </a:lnTo>
                <a:lnTo>
                  <a:pt x="510937" y="453340"/>
                </a:lnTo>
                <a:lnTo>
                  <a:pt x="0" y="4533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5" name="Google Shape;125;p2"/>
          <p:cNvSpPr txBox="1"/>
          <p:nvPr/>
        </p:nvSpPr>
        <p:spPr>
          <a:xfrm>
            <a:off x="3581400" y="6918026"/>
            <a:ext cx="7058370" cy="5180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53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DESCRIPTION DU MODEL ECONOMIQUE</a:t>
            </a:r>
            <a:endParaRPr/>
          </a:p>
        </p:txBody>
      </p:sp>
      <p:sp>
        <p:nvSpPr>
          <p:cNvPr id="126" name="Google Shape;126;p2"/>
          <p:cNvSpPr/>
          <p:nvPr/>
        </p:nvSpPr>
        <p:spPr>
          <a:xfrm rot="5400000">
            <a:off x="2830675" y="7618758"/>
            <a:ext cx="510937" cy="453341"/>
          </a:xfrm>
          <a:custGeom>
            <a:rect b="b" l="l" r="r" t="t"/>
            <a:pathLst>
              <a:path extrusionOk="0" h="453341" w="510937">
                <a:moveTo>
                  <a:pt x="0" y="0"/>
                </a:moveTo>
                <a:lnTo>
                  <a:pt x="510937" y="0"/>
                </a:lnTo>
                <a:lnTo>
                  <a:pt x="510937" y="453341"/>
                </a:lnTo>
                <a:lnTo>
                  <a:pt x="0" y="4533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7" name="Google Shape;127;p2"/>
          <p:cNvSpPr txBox="1"/>
          <p:nvPr/>
        </p:nvSpPr>
        <p:spPr>
          <a:xfrm>
            <a:off x="3581400" y="7543533"/>
            <a:ext cx="5669829" cy="5180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53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L’EQUIPE</a:t>
            </a:r>
            <a:endParaRPr/>
          </a:p>
        </p:txBody>
      </p:sp>
      <p:sp>
        <p:nvSpPr>
          <p:cNvPr id="128" name="Google Shape;128;p2"/>
          <p:cNvSpPr/>
          <p:nvPr/>
        </p:nvSpPr>
        <p:spPr>
          <a:xfrm rot="5400000">
            <a:off x="2830675" y="8129696"/>
            <a:ext cx="510937" cy="453341"/>
          </a:xfrm>
          <a:custGeom>
            <a:rect b="b" l="l" r="r" t="t"/>
            <a:pathLst>
              <a:path extrusionOk="0" h="453341" w="510937">
                <a:moveTo>
                  <a:pt x="0" y="0"/>
                </a:moveTo>
                <a:lnTo>
                  <a:pt x="510937" y="0"/>
                </a:lnTo>
                <a:lnTo>
                  <a:pt x="510937" y="453340"/>
                </a:lnTo>
                <a:lnTo>
                  <a:pt x="0" y="4533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9" name="Google Shape;129;p2"/>
          <p:cNvSpPr/>
          <p:nvPr/>
        </p:nvSpPr>
        <p:spPr>
          <a:xfrm rot="5400000">
            <a:off x="2830675" y="8640633"/>
            <a:ext cx="510937" cy="453341"/>
          </a:xfrm>
          <a:custGeom>
            <a:rect b="b" l="l" r="r" t="t"/>
            <a:pathLst>
              <a:path extrusionOk="0" h="453341" w="510937">
                <a:moveTo>
                  <a:pt x="0" y="0"/>
                </a:moveTo>
                <a:lnTo>
                  <a:pt x="510937" y="0"/>
                </a:lnTo>
                <a:lnTo>
                  <a:pt x="510937" y="453340"/>
                </a:lnTo>
                <a:lnTo>
                  <a:pt x="0" y="4533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0" name="Google Shape;130;p2"/>
          <p:cNvSpPr txBox="1"/>
          <p:nvPr/>
        </p:nvSpPr>
        <p:spPr>
          <a:xfrm>
            <a:off x="3581400" y="8015172"/>
            <a:ext cx="5669829" cy="5180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53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COÜT DU PROJET</a:t>
            </a:r>
            <a:endParaRPr/>
          </a:p>
        </p:txBody>
      </p:sp>
      <p:sp>
        <p:nvSpPr>
          <p:cNvPr id="131" name="Google Shape;131;p2"/>
          <p:cNvSpPr txBox="1"/>
          <p:nvPr/>
        </p:nvSpPr>
        <p:spPr>
          <a:xfrm>
            <a:off x="3581400" y="9004877"/>
            <a:ext cx="5669829" cy="5180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53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OKR(Objectifs et résultats clés)</a:t>
            </a:r>
            <a:endParaRPr/>
          </a:p>
        </p:txBody>
      </p:sp>
      <p:sp>
        <p:nvSpPr>
          <p:cNvPr id="132" name="Google Shape;132;p2"/>
          <p:cNvSpPr/>
          <p:nvPr/>
        </p:nvSpPr>
        <p:spPr>
          <a:xfrm rot="5400000">
            <a:off x="2830675" y="9119188"/>
            <a:ext cx="510937" cy="453341"/>
          </a:xfrm>
          <a:custGeom>
            <a:rect b="b" l="l" r="r" t="t"/>
            <a:pathLst>
              <a:path extrusionOk="0" h="453341" w="510937">
                <a:moveTo>
                  <a:pt x="0" y="0"/>
                </a:moveTo>
                <a:lnTo>
                  <a:pt x="510937" y="0"/>
                </a:lnTo>
                <a:lnTo>
                  <a:pt x="510937" y="453340"/>
                </a:lnTo>
                <a:lnTo>
                  <a:pt x="0" y="4533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3" name="Google Shape;133;p2"/>
          <p:cNvSpPr txBox="1"/>
          <p:nvPr/>
        </p:nvSpPr>
        <p:spPr>
          <a:xfrm>
            <a:off x="3582324" y="8511940"/>
            <a:ext cx="5669829" cy="487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53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REALISATION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79852" y="5191241"/>
            <a:ext cx="8727148" cy="490525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"/>
          <p:cNvSpPr txBox="1"/>
          <p:nvPr/>
        </p:nvSpPr>
        <p:spPr>
          <a:xfrm>
            <a:off x="6705600" y="765873"/>
            <a:ext cx="4155745" cy="7689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500">
                <a:solidFill>
                  <a:srgbClr val="538CD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LA VISION</a:t>
            </a:r>
            <a:endParaRPr/>
          </a:p>
        </p:txBody>
      </p:sp>
      <p:sp>
        <p:nvSpPr>
          <p:cNvPr id="141" name="Google Shape;141;p3"/>
          <p:cNvSpPr txBox="1"/>
          <p:nvPr/>
        </p:nvSpPr>
        <p:spPr>
          <a:xfrm>
            <a:off x="1262457" y="3162300"/>
            <a:ext cx="89130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69506" y="-159885"/>
            <a:ext cx="2633734" cy="131020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 txBox="1"/>
          <p:nvPr/>
        </p:nvSpPr>
        <p:spPr>
          <a:xfrm>
            <a:off x="2514600" y="3356992"/>
            <a:ext cx="1311079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4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Contribuer à l’amélioration </a:t>
            </a:r>
            <a:r>
              <a:rPr b="1" lang="fr-FR" sz="4800">
                <a:solidFill>
                  <a:srgbClr val="538CD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 la santé alimentaire </a:t>
            </a:r>
            <a:r>
              <a:rPr b="1" lang="fr-FR" sz="4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 la population gabonaise </a:t>
            </a:r>
            <a:r>
              <a:rPr b="1" lang="fr-FR" sz="4800">
                <a:solidFill>
                  <a:srgbClr val="538CD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d’ici 2029</a:t>
            </a:r>
            <a:endParaRPr/>
          </a:p>
        </p:txBody>
      </p:sp>
      <p:sp>
        <p:nvSpPr>
          <p:cNvPr id="144" name="Google Shape;144;p3"/>
          <p:cNvSpPr/>
          <p:nvPr/>
        </p:nvSpPr>
        <p:spPr>
          <a:xfrm>
            <a:off x="28074" y="12050"/>
            <a:ext cx="352926" cy="10287000"/>
          </a:xfrm>
          <a:prstGeom prst="rect">
            <a:avLst/>
          </a:prstGeom>
          <a:solidFill>
            <a:srgbClr val="C5D8F1"/>
          </a:solidFill>
          <a:ln cap="flat" cmpd="sng" w="25400">
            <a:solidFill>
              <a:srgbClr val="C5D8F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3"/>
          <p:cNvSpPr/>
          <p:nvPr/>
        </p:nvSpPr>
        <p:spPr>
          <a:xfrm rot="5400000">
            <a:off x="-381000" y="4622150"/>
            <a:ext cx="2590800" cy="1066800"/>
          </a:xfrm>
          <a:prstGeom prst="triangle">
            <a:avLst>
              <a:gd fmla="val 50000" name="adj"/>
            </a:avLst>
          </a:prstGeom>
          <a:solidFill>
            <a:srgbClr val="C5D8F1"/>
          </a:solidFill>
          <a:ln cap="flat" cmpd="sng" w="25400">
            <a:solidFill>
              <a:srgbClr val="C5D8F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"/>
          <p:cNvSpPr txBox="1"/>
          <p:nvPr/>
        </p:nvSpPr>
        <p:spPr>
          <a:xfrm>
            <a:off x="1262457" y="3162300"/>
            <a:ext cx="89130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69506" y="-159885"/>
            <a:ext cx="2633734" cy="131020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4"/>
          <p:cNvSpPr/>
          <p:nvPr/>
        </p:nvSpPr>
        <p:spPr>
          <a:xfrm>
            <a:off x="28074" y="12050"/>
            <a:ext cx="352926" cy="10287000"/>
          </a:xfrm>
          <a:prstGeom prst="rect">
            <a:avLst/>
          </a:prstGeom>
          <a:solidFill>
            <a:srgbClr val="C5D8F1"/>
          </a:solidFill>
          <a:ln cap="flat" cmpd="sng" w="25400">
            <a:solidFill>
              <a:srgbClr val="C5D8F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 rot="5400000">
            <a:off x="-381000" y="4622150"/>
            <a:ext cx="2590800" cy="1066800"/>
          </a:xfrm>
          <a:prstGeom prst="triangle">
            <a:avLst>
              <a:gd fmla="val 50000" name="adj"/>
            </a:avLst>
          </a:prstGeom>
          <a:solidFill>
            <a:srgbClr val="C5D8F1"/>
          </a:solidFill>
          <a:ln cap="flat" cmpd="sng" w="25400">
            <a:solidFill>
              <a:srgbClr val="C5D8F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 txBox="1"/>
          <p:nvPr/>
        </p:nvSpPr>
        <p:spPr>
          <a:xfrm>
            <a:off x="6969605" y="1028620"/>
            <a:ext cx="4155745" cy="7689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500">
                <a:solidFill>
                  <a:srgbClr val="538CD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LE PROBLEME</a:t>
            </a:r>
            <a:endParaRPr/>
          </a:p>
        </p:txBody>
      </p:sp>
      <p:sp>
        <p:nvSpPr>
          <p:cNvPr id="156" name="Google Shape;156;p4"/>
          <p:cNvSpPr txBox="1"/>
          <p:nvPr/>
        </p:nvSpPr>
        <p:spPr>
          <a:xfrm>
            <a:off x="740212" y="3860150"/>
            <a:ext cx="10842188" cy="5465086"/>
          </a:xfrm>
          <a:prstGeom prst="rect">
            <a:avLst/>
          </a:prstGeom>
          <a:solidFill>
            <a:srgbClr val="DAEEF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Selon la FAO, un Gabonais consomme en moyenne 35 kilogrammes de poisson. Mais l’acquisition de poisson frais au Gabon est confrontée à plusieurs difficultés telles que :</a:t>
            </a:r>
            <a:endParaRPr/>
          </a:p>
          <a:p>
            <a:pPr indent="-342900" lvl="0" marL="342900" marR="0" rtl="0" algn="just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1" lang="fr-FR" sz="2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Le manque de temps pour s’approvisionner en poisson  ;</a:t>
            </a:r>
            <a:endParaRPr/>
          </a:p>
          <a:p>
            <a:pPr indent="-342900" lvl="0" marL="342900" marR="0" rtl="0" algn="just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rgbClr val="0D0D0D"/>
              </a:buClr>
              <a:buSzPts val="2400"/>
              <a:buFont typeface="Noto Sans Symbols"/>
              <a:buChar char="▪"/>
            </a:pPr>
            <a:r>
              <a:rPr b="1" lang="fr-FR" sz="24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La difficulté pour les jeunes dames, les femmes âgées à se déplacer pour se procurer du poisson ou à l’ écailler </a:t>
            </a:r>
            <a:endParaRPr b="1" sz="2400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42900" lvl="0" marL="342900" marR="0" rtl="0" algn="just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rgbClr val="0D0D0D"/>
              </a:buClr>
              <a:buSzPts val="2400"/>
              <a:buFont typeface="Noto Sans Symbols"/>
              <a:buChar char="▪"/>
            </a:pPr>
            <a:r>
              <a:rPr b="1" lang="fr-FR" sz="24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Le manque d’espace pour écailler le poisson pour les petits restaurants</a:t>
            </a:r>
            <a:endParaRPr/>
          </a:p>
        </p:txBody>
      </p:sp>
      <p:pic>
        <p:nvPicPr>
          <p:cNvPr id="157" name="Google Shape;15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82908" y="2019300"/>
            <a:ext cx="6124092" cy="3847597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69506" y="-159885"/>
            <a:ext cx="2633734" cy="131020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5"/>
          <p:cNvSpPr/>
          <p:nvPr/>
        </p:nvSpPr>
        <p:spPr>
          <a:xfrm>
            <a:off x="28074" y="12050"/>
            <a:ext cx="352926" cy="10287000"/>
          </a:xfrm>
          <a:prstGeom prst="rect">
            <a:avLst/>
          </a:prstGeom>
          <a:solidFill>
            <a:srgbClr val="C5D8F1"/>
          </a:solidFill>
          <a:ln cap="flat" cmpd="sng" w="25400">
            <a:solidFill>
              <a:srgbClr val="C5D8F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5"/>
          <p:cNvSpPr/>
          <p:nvPr/>
        </p:nvSpPr>
        <p:spPr>
          <a:xfrm rot="5400000">
            <a:off x="-381000" y="4622150"/>
            <a:ext cx="2590800" cy="1066800"/>
          </a:xfrm>
          <a:prstGeom prst="triangle">
            <a:avLst>
              <a:gd fmla="val 50000" name="adj"/>
            </a:avLst>
          </a:prstGeom>
          <a:solidFill>
            <a:srgbClr val="C5D8F1"/>
          </a:solidFill>
          <a:ln cap="flat" cmpd="sng" w="25400">
            <a:solidFill>
              <a:srgbClr val="C5D8F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5"/>
          <p:cNvSpPr txBox="1"/>
          <p:nvPr/>
        </p:nvSpPr>
        <p:spPr>
          <a:xfrm>
            <a:off x="3942002" y="1028700"/>
            <a:ext cx="10403995" cy="754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500">
                <a:solidFill>
                  <a:srgbClr val="538CD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CONCURRENTS -ALTERNATIVES</a:t>
            </a:r>
            <a:endParaRPr/>
          </a:p>
        </p:txBody>
      </p:sp>
      <p:pic>
        <p:nvPicPr>
          <p:cNvPr id="167" name="Google Shape;16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17422" y="4854676"/>
            <a:ext cx="4989578" cy="3192548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graphicFrame>
        <p:nvGraphicFramePr>
          <p:cNvPr id="168" name="Google Shape;168;p5"/>
          <p:cNvGraphicFramePr/>
          <p:nvPr/>
        </p:nvGraphicFramePr>
        <p:xfrm>
          <a:off x="1066800" y="38601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{FD91BF35-B727-4086-AC2C-ECFA1E5C2F74}</a:tableStyleId>
              </a:tblPr>
              <a:tblGrid>
                <a:gridCol w="3886200"/>
                <a:gridCol w="3886200"/>
                <a:gridCol w="3886200"/>
              </a:tblGrid>
              <a:tr h="887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u="none" cap="none" strike="noStrik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Alternatives/ Concurrents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Avantages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Inconvénients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218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wentieth Century"/>
                        <a:buNone/>
                      </a:pPr>
                      <a:r>
                        <a:rPr b="1" lang="fr-FR" sz="24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Les vendeuses de poisson au pk8 Libreville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Char char="▪"/>
                      </a:pPr>
                      <a:r>
                        <a:rPr lang="fr-FR" sz="24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Disponibilité du produit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Char char="▪"/>
                      </a:pPr>
                      <a:r>
                        <a:rPr lang="fr-FR" sz="24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Prix accessibles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Char char="▪"/>
                      </a:pPr>
                      <a:r>
                        <a:rPr lang="fr-FR" sz="24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Etal en plein air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Char char="▪"/>
                      </a:pPr>
                      <a:r>
                        <a:rPr lang="fr-FR" sz="24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Pas de présence sur les réseaux sociaux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Char char="▪"/>
                      </a:pPr>
                      <a:r>
                        <a:rPr lang="fr-FR" sz="24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Déplacement du client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Char char="▪"/>
                      </a:pPr>
                      <a:r>
                        <a:rPr lang="fr-FR" sz="24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Pas de services d’écaillage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/>
                </a:tc>
              </a:tr>
              <a:tr h="1922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wentieth Century"/>
                        <a:buNone/>
                      </a:pPr>
                      <a:r>
                        <a:rPr b="1" lang="fr-FR" sz="24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Débarcadère d’Ambowe</a:t>
                      </a:r>
                      <a:endParaRPr b="1" sz="24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Char char="▪"/>
                      </a:pPr>
                      <a:r>
                        <a:rPr lang="fr-FR" sz="24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Disponibilité du produit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Char char="▪"/>
                      </a:pPr>
                      <a:r>
                        <a:rPr lang="fr-FR" sz="24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Prix accessibles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Char char="▪"/>
                      </a:pPr>
                      <a:r>
                        <a:rPr lang="fr-FR" sz="24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Déplacement du client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Char char="▪"/>
                      </a:pPr>
                      <a:r>
                        <a:rPr lang="fr-FR" sz="24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Heures d’approvisionnement limitées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69506" y="-159885"/>
            <a:ext cx="2633734" cy="131020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6"/>
          <p:cNvSpPr/>
          <p:nvPr/>
        </p:nvSpPr>
        <p:spPr>
          <a:xfrm>
            <a:off x="28074" y="12050"/>
            <a:ext cx="352926" cy="10287000"/>
          </a:xfrm>
          <a:prstGeom prst="rect">
            <a:avLst/>
          </a:prstGeom>
          <a:solidFill>
            <a:srgbClr val="C5D8F1"/>
          </a:solidFill>
          <a:ln cap="flat" cmpd="sng" w="25400">
            <a:solidFill>
              <a:srgbClr val="C5D8F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6"/>
          <p:cNvSpPr/>
          <p:nvPr/>
        </p:nvSpPr>
        <p:spPr>
          <a:xfrm rot="5400000">
            <a:off x="-381000" y="4622150"/>
            <a:ext cx="2590800" cy="1066800"/>
          </a:xfrm>
          <a:prstGeom prst="triangle">
            <a:avLst>
              <a:gd fmla="val 50000" name="adj"/>
            </a:avLst>
          </a:prstGeom>
          <a:solidFill>
            <a:srgbClr val="C5D8F1"/>
          </a:solidFill>
          <a:ln cap="flat" cmpd="sng" w="25400">
            <a:solidFill>
              <a:srgbClr val="C5D8F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6"/>
          <p:cNvSpPr txBox="1"/>
          <p:nvPr/>
        </p:nvSpPr>
        <p:spPr>
          <a:xfrm>
            <a:off x="6477000" y="1150324"/>
            <a:ext cx="10403995" cy="754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500">
                <a:solidFill>
                  <a:srgbClr val="538CD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LA SOLUTION</a:t>
            </a:r>
            <a:endParaRPr/>
          </a:p>
        </p:txBody>
      </p:sp>
      <p:sp>
        <p:nvSpPr>
          <p:cNvPr id="178" name="Google Shape;178;p6"/>
          <p:cNvSpPr txBox="1"/>
          <p:nvPr/>
        </p:nvSpPr>
        <p:spPr>
          <a:xfrm>
            <a:off x="1447800" y="2914492"/>
            <a:ext cx="16002000" cy="2229008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Tchaye Fish </a:t>
            </a:r>
            <a:r>
              <a:rPr b="1" lang="fr-FR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aide les jeunes femmes et les femmes âgées</a:t>
            </a:r>
            <a:r>
              <a:rPr lang="fr-FR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, qui souhaitent </a:t>
            </a:r>
            <a:r>
              <a:rPr b="1" lang="fr-FR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consommer du poissons frais</a:t>
            </a:r>
            <a:r>
              <a:rPr lang="fr-FR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, mais qui manquent de temps et d’énergie pour s’en procurer en leur offrant </a:t>
            </a:r>
            <a:r>
              <a:rPr b="1" lang="fr-FR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un service de livraison du poisson frais déjà écaillé prêt à cuisiner.</a:t>
            </a:r>
            <a:endParaRPr/>
          </a:p>
        </p:txBody>
      </p:sp>
      <p:pic>
        <p:nvPicPr>
          <p:cNvPr id="179" name="Google Shape;17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91800" y="5445005"/>
            <a:ext cx="5715000" cy="334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6"/>
          <p:cNvPicPr preferRelativeResize="0"/>
          <p:nvPr/>
        </p:nvPicPr>
        <p:blipFill rotWithShape="1">
          <a:blip r:embed="rId5">
            <a:alphaModFix/>
          </a:blip>
          <a:srcRect b="0" l="0" r="0" t="14987"/>
          <a:stretch/>
        </p:blipFill>
        <p:spPr>
          <a:xfrm>
            <a:off x="2743200" y="5280957"/>
            <a:ext cx="4584545" cy="3484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69506" y="-159885"/>
            <a:ext cx="2633734" cy="131020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7"/>
          <p:cNvSpPr/>
          <p:nvPr/>
        </p:nvSpPr>
        <p:spPr>
          <a:xfrm>
            <a:off x="2238" y="-2"/>
            <a:ext cx="352926" cy="10287000"/>
          </a:xfrm>
          <a:prstGeom prst="rect">
            <a:avLst/>
          </a:prstGeom>
          <a:solidFill>
            <a:srgbClr val="C5D8F1"/>
          </a:solidFill>
          <a:ln cap="flat" cmpd="sng" w="25400">
            <a:solidFill>
              <a:srgbClr val="C5D8F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7"/>
          <p:cNvSpPr/>
          <p:nvPr/>
        </p:nvSpPr>
        <p:spPr>
          <a:xfrm rot="5400000">
            <a:off x="-381000" y="4622150"/>
            <a:ext cx="2590800" cy="1066800"/>
          </a:xfrm>
          <a:prstGeom prst="triangle">
            <a:avLst>
              <a:gd fmla="val 50000" name="adj"/>
            </a:avLst>
          </a:prstGeom>
          <a:solidFill>
            <a:srgbClr val="C5D8F1"/>
          </a:solidFill>
          <a:ln cap="flat" cmpd="sng" w="25400">
            <a:solidFill>
              <a:srgbClr val="C5D8F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7"/>
          <p:cNvSpPr txBox="1"/>
          <p:nvPr/>
        </p:nvSpPr>
        <p:spPr>
          <a:xfrm>
            <a:off x="6335940" y="618930"/>
            <a:ext cx="10403995" cy="754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500">
                <a:solidFill>
                  <a:srgbClr val="538CD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LE PRODUIT</a:t>
            </a:r>
            <a:endParaRPr/>
          </a:p>
        </p:txBody>
      </p:sp>
      <p:sp>
        <p:nvSpPr>
          <p:cNvPr id="190" name="Google Shape;190;p7"/>
          <p:cNvSpPr/>
          <p:nvPr/>
        </p:nvSpPr>
        <p:spPr>
          <a:xfrm>
            <a:off x="1780902" y="4831102"/>
            <a:ext cx="5300065" cy="3745850"/>
          </a:xfrm>
          <a:custGeom>
            <a:rect b="b" l="l" r="r" t="t"/>
            <a:pathLst>
              <a:path extrusionOk="0" h="3545612" w="5318418">
                <a:moveTo>
                  <a:pt x="0" y="0"/>
                </a:moveTo>
                <a:lnTo>
                  <a:pt x="5318418" y="0"/>
                </a:lnTo>
                <a:lnTo>
                  <a:pt x="5318418" y="3545612"/>
                </a:lnTo>
                <a:lnTo>
                  <a:pt x="0" y="35456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7"/>
          <p:cNvSpPr txBox="1"/>
          <p:nvPr/>
        </p:nvSpPr>
        <p:spPr>
          <a:xfrm>
            <a:off x="1780901" y="2022067"/>
            <a:ext cx="14703341" cy="1687963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Tchaye Fish offre une variété de poisson frais, provenant de Mayonamie , le poisson est plus riche en acides gras insaturés que la viande. C’est un bon cholestérol dont à besoin notre corps pour fonctionner convenablement. La teneur en oméga 3 dépend de la variété de poisson</a:t>
            </a:r>
            <a:endParaRPr/>
          </a:p>
        </p:txBody>
      </p:sp>
      <p:pic>
        <p:nvPicPr>
          <p:cNvPr id="192" name="Google Shape;192;p7"/>
          <p:cNvPicPr preferRelativeResize="0"/>
          <p:nvPr/>
        </p:nvPicPr>
        <p:blipFill rotWithShape="1">
          <a:blip r:embed="rId5">
            <a:alphaModFix/>
          </a:blip>
          <a:srcRect b="0" l="9736" r="25101" t="0"/>
          <a:stretch/>
        </p:blipFill>
        <p:spPr>
          <a:xfrm rot="-5400000">
            <a:off x="12248032" y="4561744"/>
            <a:ext cx="4187854" cy="4284567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7"/>
          <p:cNvSpPr txBox="1"/>
          <p:nvPr/>
        </p:nvSpPr>
        <p:spPr>
          <a:xfrm>
            <a:off x="1676400" y="8953500"/>
            <a:ext cx="5867400" cy="414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Carpe fraiche de mbouda, provenant de Mayonamie </a:t>
            </a:r>
            <a:endParaRPr/>
          </a:p>
        </p:txBody>
      </p:sp>
      <p:sp>
        <p:nvSpPr>
          <p:cNvPr id="194" name="Google Shape;194;p7"/>
          <p:cNvSpPr txBox="1"/>
          <p:nvPr/>
        </p:nvSpPr>
        <p:spPr>
          <a:xfrm>
            <a:off x="10380678" y="8953500"/>
            <a:ext cx="792256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Crevette de Tchibanga ,antioxydantes , la crevette est forte en sélénium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69506" y="-159885"/>
            <a:ext cx="2633734" cy="131020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8"/>
          <p:cNvSpPr/>
          <p:nvPr/>
        </p:nvSpPr>
        <p:spPr>
          <a:xfrm>
            <a:off x="28074" y="12050"/>
            <a:ext cx="352926" cy="10287000"/>
          </a:xfrm>
          <a:prstGeom prst="rect">
            <a:avLst/>
          </a:prstGeom>
          <a:solidFill>
            <a:srgbClr val="C5D8F1"/>
          </a:solidFill>
          <a:ln cap="flat" cmpd="sng" w="25400">
            <a:solidFill>
              <a:srgbClr val="C5D8F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8"/>
          <p:cNvSpPr/>
          <p:nvPr/>
        </p:nvSpPr>
        <p:spPr>
          <a:xfrm rot="5400000">
            <a:off x="-381000" y="4622150"/>
            <a:ext cx="2590800" cy="1066800"/>
          </a:xfrm>
          <a:prstGeom prst="triangle">
            <a:avLst>
              <a:gd fmla="val 50000" name="adj"/>
            </a:avLst>
          </a:prstGeom>
          <a:solidFill>
            <a:srgbClr val="C5D8F1"/>
          </a:solidFill>
          <a:ln cap="flat" cmpd="sng" w="25400">
            <a:solidFill>
              <a:srgbClr val="C5D8F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8"/>
          <p:cNvSpPr txBox="1"/>
          <p:nvPr/>
        </p:nvSpPr>
        <p:spPr>
          <a:xfrm>
            <a:off x="5562600" y="1409700"/>
            <a:ext cx="10403995" cy="754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500">
                <a:solidFill>
                  <a:srgbClr val="538CD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TAILLE DU MARCHE</a:t>
            </a:r>
            <a:endParaRPr/>
          </a:p>
        </p:txBody>
      </p:sp>
      <p:sp>
        <p:nvSpPr>
          <p:cNvPr id="204" name="Google Shape;204;p8"/>
          <p:cNvSpPr txBox="1"/>
          <p:nvPr/>
        </p:nvSpPr>
        <p:spPr>
          <a:xfrm>
            <a:off x="1295400" y="2652108"/>
            <a:ext cx="1659956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Selon la FAO (Organisation des Nations Unis pour l’Alimentation et l’Agriculture) au Gabon ,</a:t>
            </a:r>
            <a:endParaRPr/>
          </a:p>
        </p:txBody>
      </p:sp>
      <p:sp>
        <p:nvSpPr>
          <p:cNvPr id="205" name="Google Shape;205;p8"/>
          <p:cNvSpPr/>
          <p:nvPr/>
        </p:nvSpPr>
        <p:spPr>
          <a:xfrm>
            <a:off x="763332" y="4932929"/>
            <a:ext cx="4344746" cy="5105400"/>
          </a:xfrm>
          <a:prstGeom prst="ellipse">
            <a:avLst/>
          </a:prstGeom>
          <a:solidFill>
            <a:srgbClr val="92CCDC"/>
          </a:solidFill>
          <a:ln cap="flat" cmpd="sng" w="25400">
            <a:solidFill>
              <a:srgbClr val="92CC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35 kilogrammes </a:t>
            </a:r>
            <a:r>
              <a:rPr lang="fr-FR" sz="2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 consommation annuelle / personne</a:t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6" name="Google Shape;206;p8"/>
          <p:cNvSpPr/>
          <p:nvPr/>
        </p:nvSpPr>
        <p:spPr>
          <a:xfrm>
            <a:off x="5916837" y="3467100"/>
            <a:ext cx="4344746" cy="5105400"/>
          </a:xfrm>
          <a:prstGeom prst="ellipse">
            <a:avLst/>
          </a:prstGeom>
          <a:solidFill>
            <a:srgbClr val="92CCDC"/>
          </a:solidFill>
          <a:ln cap="flat" cmpd="sng" w="25400">
            <a:solidFill>
              <a:srgbClr val="92CC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25 000 tonnes</a:t>
            </a:r>
            <a:r>
              <a:rPr lang="fr-FR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fr-FR" sz="2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d’importations annuelles de poisson</a:t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07" name="Google Shape;20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13726" y="5267808"/>
            <a:ext cx="7081242" cy="4770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69506" y="-159885"/>
            <a:ext cx="2633734" cy="1310209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9"/>
          <p:cNvSpPr/>
          <p:nvPr/>
        </p:nvSpPr>
        <p:spPr>
          <a:xfrm>
            <a:off x="28074" y="12050"/>
            <a:ext cx="352926" cy="10287000"/>
          </a:xfrm>
          <a:prstGeom prst="rect">
            <a:avLst/>
          </a:prstGeom>
          <a:solidFill>
            <a:srgbClr val="C5D8F1"/>
          </a:solidFill>
          <a:ln cap="flat" cmpd="sng" w="25400">
            <a:solidFill>
              <a:srgbClr val="C5D8F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9"/>
          <p:cNvSpPr/>
          <p:nvPr/>
        </p:nvSpPr>
        <p:spPr>
          <a:xfrm rot="5400000">
            <a:off x="-381000" y="4622150"/>
            <a:ext cx="2590800" cy="1066800"/>
          </a:xfrm>
          <a:prstGeom prst="triangle">
            <a:avLst>
              <a:gd fmla="val 50000" name="adj"/>
            </a:avLst>
          </a:prstGeom>
          <a:solidFill>
            <a:srgbClr val="C5D8F1"/>
          </a:solidFill>
          <a:ln cap="flat" cmpd="sng" w="25400">
            <a:solidFill>
              <a:srgbClr val="C5D8F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9"/>
          <p:cNvSpPr txBox="1"/>
          <p:nvPr/>
        </p:nvSpPr>
        <p:spPr>
          <a:xfrm>
            <a:off x="5105400" y="1156340"/>
            <a:ext cx="10403995" cy="754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500">
                <a:solidFill>
                  <a:srgbClr val="538CD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LE MODELE ECONOMIQUE</a:t>
            </a:r>
            <a:endParaRPr/>
          </a:p>
        </p:txBody>
      </p:sp>
      <p:sp>
        <p:nvSpPr>
          <p:cNvPr id="217" name="Google Shape;217;p9"/>
          <p:cNvSpPr txBox="1"/>
          <p:nvPr/>
        </p:nvSpPr>
        <p:spPr>
          <a:xfrm>
            <a:off x="7696200" y="5039922"/>
            <a:ext cx="10403995" cy="2554545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5715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b="1" lang="fr-FR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Vente directe  à 4000 Fcfa le kilo de poisson écaillé</a:t>
            </a:r>
            <a:endParaRPr/>
          </a:p>
          <a:p>
            <a:pPr indent="-368300" lvl="0" marL="5715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571500" lvl="0" marL="5715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b="1" lang="fr-FR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livraison de poisson à partir de 2000 Fcfa</a:t>
            </a:r>
            <a:endParaRPr/>
          </a:p>
          <a:p>
            <a:pPr indent="-368300" lvl="0" marL="5715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571500" lvl="0" marL="5715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b="1" lang="fr-FR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vente directe au vendeuse de poisson à la braise </a:t>
            </a:r>
            <a:endParaRPr/>
          </a:p>
        </p:txBody>
      </p:sp>
      <p:sp>
        <p:nvSpPr>
          <p:cNvPr id="218" name="Google Shape;218;p9"/>
          <p:cNvSpPr/>
          <p:nvPr/>
        </p:nvSpPr>
        <p:spPr>
          <a:xfrm rot="2810231">
            <a:off x="9830652" y="2863788"/>
            <a:ext cx="2133600" cy="92645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E5F1"/>
          </a:solidFill>
          <a:ln cap="flat" cmpd="sng" w="254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9760" y="2552700"/>
            <a:ext cx="6019800" cy="4010692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hp</dc:creator>
</cp:coreProperties>
</file>