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10287000" cx="18288000"/>
  <p:notesSz cx="6858000" cy="9144000"/>
  <p:embeddedFontLst>
    <p:embeddedFont>
      <p:font typeface="Poppins"/>
      <p:regular r:id="rId23"/>
      <p:bold r:id="rId24"/>
      <p:italic r:id="rId25"/>
      <p:boldItalic r:id="rId26"/>
    </p:embeddedFont>
    <p:embeddedFont>
      <p:font typeface="Open Sans ExtraBold"/>
      <p:bold r:id="rId27"/>
      <p:boldItalic r:id="rId28"/>
    </p:embeddedFont>
    <p:embeddedFont>
      <p:font typeface="Gill Sans"/>
      <p:regular r:id="rId29"/>
      <p:bold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31" roundtripDataSignature="AMtx7mgSguaaxAJ3XZF0m5k5ada4D+Nk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1B9440A-D6F1-47DE-A051-D27D90316091}">
  <a:tblStyle styleId="{41B9440A-D6F1-47DE-A051-D27D90316091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Poppins-bold.fntdata"/><Relationship Id="rId23" Type="http://schemas.openxmlformats.org/officeDocument/2006/relationships/font" Target="fonts/Poppins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Poppins-boldItalic.fntdata"/><Relationship Id="rId25" Type="http://schemas.openxmlformats.org/officeDocument/2006/relationships/font" Target="fonts/Poppins-italic.fntdata"/><Relationship Id="rId28" Type="http://schemas.openxmlformats.org/officeDocument/2006/relationships/font" Target="fonts/OpenSansExtraBold-boldItalic.fntdata"/><Relationship Id="rId27" Type="http://schemas.openxmlformats.org/officeDocument/2006/relationships/font" Target="fonts/OpenSansExtraBold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GillSans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customschemas.google.com/relationships/presentationmetadata" Target="metadata"/><Relationship Id="rId30" Type="http://schemas.openxmlformats.org/officeDocument/2006/relationships/font" Target="fonts/GillSans-bold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8"/>
          <p:cNvSpPr/>
          <p:nvPr/>
        </p:nvSpPr>
        <p:spPr>
          <a:xfrm rot="5400000">
            <a:off x="3238878" y="-48809"/>
            <a:ext cx="8541900" cy="8666340"/>
          </a:xfrm>
          <a:custGeom>
            <a:rect b="b" l="l" r="r" t="t"/>
            <a:pathLst>
              <a:path extrusionOk="0" h="8666340" w="8541900">
                <a:moveTo>
                  <a:pt x="0" y="0"/>
                </a:moveTo>
                <a:lnTo>
                  <a:pt x="8541900" y="0"/>
                </a:lnTo>
                <a:lnTo>
                  <a:pt x="8541900" y="8666340"/>
                </a:lnTo>
                <a:lnTo>
                  <a:pt x="0" y="86663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 amt="1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" name="Google Shape;13;p18"/>
          <p:cNvSpPr/>
          <p:nvPr/>
        </p:nvSpPr>
        <p:spPr>
          <a:xfrm>
            <a:off x="-20782" y="16875"/>
            <a:ext cx="18288000" cy="10400021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8FF83"/>
              </a:gs>
              <a:gs pos="50000">
                <a:srgbClr val="BEFFB3"/>
              </a:gs>
              <a:gs pos="100000">
                <a:srgbClr val="DFFFDA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</p:sp>
      <p:sp>
        <p:nvSpPr>
          <p:cNvPr id="14" name="Google Shape;14;p18"/>
          <p:cNvSpPr/>
          <p:nvPr/>
        </p:nvSpPr>
        <p:spPr>
          <a:xfrm rot="5400000">
            <a:off x="2298249" y="792900"/>
            <a:ext cx="8541900" cy="8666340"/>
          </a:xfrm>
          <a:custGeom>
            <a:rect b="b" l="l" r="r" t="t"/>
            <a:pathLst>
              <a:path extrusionOk="0" h="8666340" w="8541900">
                <a:moveTo>
                  <a:pt x="0" y="0"/>
                </a:moveTo>
                <a:lnTo>
                  <a:pt x="8541901" y="0"/>
                </a:lnTo>
                <a:lnTo>
                  <a:pt x="8541901" y="8666340"/>
                </a:lnTo>
                <a:lnTo>
                  <a:pt x="0" y="86663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 amt="1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" name="Google Shape;15;p18"/>
          <p:cNvSpPr/>
          <p:nvPr/>
        </p:nvSpPr>
        <p:spPr>
          <a:xfrm rot="5400000">
            <a:off x="9649243" y="2044189"/>
            <a:ext cx="8541900" cy="8666340"/>
          </a:xfrm>
          <a:custGeom>
            <a:rect b="b" l="l" r="r" t="t"/>
            <a:pathLst>
              <a:path extrusionOk="0" h="8666340" w="8541900">
                <a:moveTo>
                  <a:pt x="0" y="0"/>
                </a:moveTo>
                <a:lnTo>
                  <a:pt x="8541900" y="0"/>
                </a:lnTo>
                <a:lnTo>
                  <a:pt x="8541900" y="8666340"/>
                </a:lnTo>
                <a:lnTo>
                  <a:pt x="0" y="86663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 amt="14000"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16" name="Google Shape;16;p18"/>
          <p:cNvPicPr preferRelativeResize="0"/>
          <p:nvPr/>
        </p:nvPicPr>
        <p:blipFill rotWithShape="1">
          <a:blip r:embed="rId3">
            <a:alphaModFix/>
          </a:blip>
          <a:srcRect b="25396" l="9363" r="7437" t="17003"/>
          <a:stretch/>
        </p:blipFill>
        <p:spPr>
          <a:xfrm>
            <a:off x="16067050" y="266820"/>
            <a:ext cx="1540933" cy="10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7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8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8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9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9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3" name="Google Shape;23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1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5" name="Google Shape;35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2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22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2" name="Google Shape;42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3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23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9" name="Google Shape;49;p23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23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1" name="Google Shape;51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5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5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2" name="Google Shape;62;p25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3" name="Google Shape;63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6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6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26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0" name="Google Shape;70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6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3.png"/><Relationship Id="rId4" Type="http://schemas.openxmlformats.org/officeDocument/2006/relationships/image" Target="../media/image32.png"/><Relationship Id="rId5" Type="http://schemas.openxmlformats.org/officeDocument/2006/relationships/image" Target="../media/image28.png"/><Relationship Id="rId6" Type="http://schemas.openxmlformats.org/officeDocument/2006/relationships/image" Target="../media/image3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20.png"/><Relationship Id="rId5" Type="http://schemas.openxmlformats.org/officeDocument/2006/relationships/image" Target="../media/image3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2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6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11.jpg"/><Relationship Id="rId5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30.jpg"/><Relationship Id="rId5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8.png"/><Relationship Id="rId4" Type="http://schemas.openxmlformats.org/officeDocument/2006/relationships/image" Target="../media/image12.png"/><Relationship Id="rId5" Type="http://schemas.openxmlformats.org/officeDocument/2006/relationships/image" Target="../media/image3.png"/><Relationship Id="rId6" Type="http://schemas.openxmlformats.org/officeDocument/2006/relationships/image" Target="../media/image26.png"/><Relationship Id="rId7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2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8.png"/><Relationship Id="rId4" Type="http://schemas.openxmlformats.org/officeDocument/2006/relationships/image" Target="../media/image12.png"/><Relationship Id="rId9" Type="http://schemas.openxmlformats.org/officeDocument/2006/relationships/image" Target="../media/image2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5.png"/><Relationship Id="rId8" Type="http://schemas.openxmlformats.org/officeDocument/2006/relationships/image" Target="../media/image2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20.png"/><Relationship Id="rId6" Type="http://schemas.openxmlformats.org/officeDocument/2006/relationships/image" Target="../media/image2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DFD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1218847" y="1399562"/>
            <a:ext cx="15697200" cy="6629400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2209800" y="3162300"/>
            <a:ext cx="14097000" cy="1548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35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96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241 SPORTS &amp; LOISIRS</a:t>
            </a:r>
            <a:endParaRPr b="1" i="0" sz="9600" u="none" cap="none" strike="noStrike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3859968" y="5327090"/>
            <a:ext cx="10720463" cy="466218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-FR" sz="2753" u="none" cap="none" strike="noStrik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PROMOTION DES ACTIVITES POUR LA SANTE ET LE BIEN-ÊTRE </a:t>
            </a:r>
            <a:endParaRPr b="1" i="1" sz="2753" u="none" cap="none" strike="noStrike">
              <a:solidFill>
                <a:schemeClr val="dk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176936" y="9752122"/>
            <a:ext cx="7366063" cy="4739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2753" u="none" cap="none" strike="noStrike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2024 / Mai</a:t>
            </a:r>
            <a:endParaRPr b="0" i="0" sz="2753" u="none" cap="none" strike="noStrike">
              <a:solidFill>
                <a:srgbClr val="051D4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93" name="Google Shape;93;p1"/>
          <p:cNvGrpSpPr/>
          <p:nvPr/>
        </p:nvGrpSpPr>
        <p:grpSpPr>
          <a:xfrm>
            <a:off x="6043857" y="5377482"/>
            <a:ext cx="6047181" cy="4561236"/>
            <a:chOff x="6715338" y="739307"/>
            <a:chExt cx="11887200" cy="9383500"/>
          </a:xfrm>
        </p:grpSpPr>
        <p:pic>
          <p:nvPicPr>
            <p:cNvPr id="94" name="Google Shape;94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715338" y="739307"/>
              <a:ext cx="11887200" cy="9383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Google Shape;95;p1"/>
            <p:cNvPicPr preferRelativeResize="0"/>
            <p:nvPr/>
          </p:nvPicPr>
          <p:blipFill rotWithShape="1">
            <a:blip r:embed="rId4">
              <a:alphaModFix/>
            </a:blip>
            <a:srcRect b="26508" l="166" r="-165" t="21843"/>
            <a:stretch/>
          </p:blipFill>
          <p:spPr>
            <a:xfrm rot="-5400000">
              <a:off x="7453489" y="4695384"/>
              <a:ext cx="3567994" cy="18734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Google Shape;96;p1"/>
            <p:cNvPicPr preferRelativeResize="0"/>
            <p:nvPr/>
          </p:nvPicPr>
          <p:blipFill rotWithShape="1">
            <a:blip r:embed="rId4">
              <a:alphaModFix/>
            </a:blip>
            <a:srcRect b="21127" l="0" r="0" t="15283"/>
            <a:stretch/>
          </p:blipFill>
          <p:spPr>
            <a:xfrm>
              <a:off x="11906950" y="3085155"/>
              <a:ext cx="4576747" cy="31088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Google Shape;97;p1"/>
            <p:cNvPicPr preferRelativeResize="0"/>
            <p:nvPr/>
          </p:nvPicPr>
          <p:blipFill rotWithShape="1">
            <a:blip r:embed="rId5">
              <a:alphaModFix/>
            </a:blip>
            <a:srcRect b="21127" l="0" r="0" t="15283"/>
            <a:stretch/>
          </p:blipFill>
          <p:spPr>
            <a:xfrm rot="5400000">
              <a:off x="9791473" y="6553937"/>
              <a:ext cx="2668892" cy="134371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98FF83"/>
            </a:gs>
            <a:gs pos="50000">
              <a:srgbClr val="BEFFB3"/>
            </a:gs>
            <a:gs pos="100000">
              <a:srgbClr val="DFFFDA"/>
            </a:gs>
          </a:gsLst>
          <a:path path="circle">
            <a:fillToRect b="100%" r="100%"/>
          </a:path>
          <a:tileRect l="-100%" t="-100%"/>
        </a:gradFill>
      </p:bgPr>
    </p:bg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0"/>
          <p:cNvSpPr/>
          <p:nvPr/>
        </p:nvSpPr>
        <p:spPr>
          <a:xfrm>
            <a:off x="1904533" y="3039186"/>
            <a:ext cx="5490625" cy="420507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10"/>
          <p:cNvSpPr txBox="1"/>
          <p:nvPr/>
        </p:nvSpPr>
        <p:spPr>
          <a:xfrm>
            <a:off x="7823789" y="7333651"/>
            <a:ext cx="2641447" cy="2835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87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CEO &amp; Founder</a:t>
            </a:r>
            <a:endParaRPr/>
          </a:p>
        </p:txBody>
      </p:sp>
      <p:grpSp>
        <p:nvGrpSpPr>
          <p:cNvPr id="347" name="Google Shape;347;p10"/>
          <p:cNvGrpSpPr/>
          <p:nvPr/>
        </p:nvGrpSpPr>
        <p:grpSpPr>
          <a:xfrm>
            <a:off x="1891010" y="7069560"/>
            <a:ext cx="5091104" cy="1232906"/>
            <a:chOff x="2718124" y="7203160"/>
            <a:chExt cx="4239137" cy="1082886"/>
          </a:xfrm>
        </p:grpSpPr>
        <p:grpSp>
          <p:nvGrpSpPr>
            <p:cNvPr id="348" name="Google Shape;348;p10"/>
            <p:cNvGrpSpPr/>
            <p:nvPr/>
          </p:nvGrpSpPr>
          <p:grpSpPr>
            <a:xfrm>
              <a:off x="2718124" y="7203160"/>
              <a:ext cx="4239137" cy="1082886"/>
              <a:chOff x="0" y="-38100"/>
              <a:chExt cx="922973" cy="303232"/>
            </a:xfrm>
          </p:grpSpPr>
          <p:sp>
            <p:nvSpPr>
              <p:cNvPr id="349" name="Google Shape;349;p10"/>
              <p:cNvSpPr/>
              <p:nvPr/>
            </p:nvSpPr>
            <p:spPr>
              <a:xfrm>
                <a:off x="0" y="0"/>
                <a:ext cx="922973" cy="265132"/>
              </a:xfrm>
              <a:custGeom>
                <a:rect b="b" l="l" r="r" t="t"/>
                <a:pathLst>
                  <a:path extrusionOk="0" h="265132" w="922973">
                    <a:moveTo>
                      <a:pt x="0" y="0"/>
                    </a:moveTo>
                    <a:lnTo>
                      <a:pt x="922973" y="0"/>
                    </a:lnTo>
                    <a:lnTo>
                      <a:pt x="922973" y="265132"/>
                    </a:lnTo>
                    <a:lnTo>
                      <a:pt x="0" y="26513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  <p:sp>
            <p:nvSpPr>
              <p:cNvPr id="350" name="Google Shape;350;p10"/>
              <p:cNvSpPr txBox="1"/>
              <p:nvPr/>
            </p:nvSpPr>
            <p:spPr>
              <a:xfrm>
                <a:off x="0" y="-38100"/>
                <a:ext cx="922973" cy="30323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51" name="Google Shape;351;p10"/>
            <p:cNvSpPr txBox="1"/>
            <p:nvPr/>
          </p:nvSpPr>
          <p:spPr>
            <a:xfrm>
              <a:off x="2942723" y="7373247"/>
              <a:ext cx="3886201" cy="3538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5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-FR" sz="2087">
                  <a:solidFill>
                    <a:srgbClr val="FDFDFD"/>
                  </a:solidFill>
                  <a:latin typeface="Poppins"/>
                  <a:ea typeface="Poppins"/>
                  <a:cs typeface="Poppins"/>
                  <a:sym typeface="Poppins"/>
                </a:rPr>
                <a:t>PAMBO Gabriel</a:t>
              </a:r>
              <a:endParaRPr b="1" sz="2087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52" name="Google Shape;352;p10"/>
            <p:cNvSpPr txBox="1"/>
            <p:nvPr/>
          </p:nvSpPr>
          <p:spPr>
            <a:xfrm>
              <a:off x="2731404" y="7753408"/>
              <a:ext cx="4215074" cy="26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7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587">
                  <a:solidFill>
                    <a:srgbClr val="FDFDFD"/>
                  </a:solidFill>
                  <a:latin typeface="Poppins"/>
                  <a:ea typeface="Poppins"/>
                  <a:cs typeface="Poppins"/>
                  <a:sym typeface="Poppins"/>
                </a:rPr>
                <a:t>FONDATEUR</a:t>
              </a:r>
              <a:endParaRPr sz="1587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353" name="Google Shape;353;p10"/>
          <p:cNvGrpSpPr/>
          <p:nvPr/>
        </p:nvGrpSpPr>
        <p:grpSpPr>
          <a:xfrm>
            <a:off x="11444780" y="3039186"/>
            <a:ext cx="4938685" cy="5263280"/>
            <a:chOff x="11444781" y="3739468"/>
            <a:chExt cx="4240387" cy="4538321"/>
          </a:xfrm>
        </p:grpSpPr>
        <p:sp>
          <p:nvSpPr>
            <p:cNvPr id="354" name="Google Shape;354;p10"/>
            <p:cNvSpPr/>
            <p:nvPr/>
          </p:nvSpPr>
          <p:spPr>
            <a:xfrm>
              <a:off x="11444781" y="3739468"/>
              <a:ext cx="4239136" cy="3461432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5" name="Google Shape;355;p10"/>
            <p:cNvGrpSpPr/>
            <p:nvPr/>
          </p:nvGrpSpPr>
          <p:grpSpPr>
            <a:xfrm>
              <a:off x="11446031" y="7194903"/>
              <a:ext cx="4239137" cy="1082886"/>
              <a:chOff x="11446031" y="7194903"/>
              <a:chExt cx="4239137" cy="1082886"/>
            </a:xfrm>
          </p:grpSpPr>
          <p:grpSp>
            <p:nvGrpSpPr>
              <p:cNvPr id="356" name="Google Shape;356;p10"/>
              <p:cNvGrpSpPr/>
              <p:nvPr/>
            </p:nvGrpSpPr>
            <p:grpSpPr>
              <a:xfrm>
                <a:off x="11446031" y="7194903"/>
                <a:ext cx="4239137" cy="1082886"/>
                <a:chOff x="0" y="-38100"/>
                <a:chExt cx="922973" cy="303232"/>
              </a:xfrm>
            </p:grpSpPr>
            <p:sp>
              <p:nvSpPr>
                <p:cNvPr id="357" name="Google Shape;357;p10"/>
                <p:cNvSpPr/>
                <p:nvPr/>
              </p:nvSpPr>
              <p:spPr>
                <a:xfrm>
                  <a:off x="0" y="0"/>
                  <a:ext cx="922973" cy="265132"/>
                </a:xfrm>
                <a:custGeom>
                  <a:rect b="b" l="l" r="r" t="t"/>
                  <a:pathLst>
                    <a:path extrusionOk="0" h="265132" w="922973">
                      <a:moveTo>
                        <a:pt x="0" y="0"/>
                      </a:moveTo>
                      <a:lnTo>
                        <a:pt x="922973" y="0"/>
                      </a:lnTo>
                      <a:lnTo>
                        <a:pt x="922973" y="265132"/>
                      </a:lnTo>
                      <a:lnTo>
                        <a:pt x="0" y="265132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</p:sp>
            <p:sp>
              <p:nvSpPr>
                <p:cNvPr id="358" name="Google Shape;358;p10"/>
                <p:cNvSpPr txBox="1"/>
                <p:nvPr/>
              </p:nvSpPr>
              <p:spPr>
                <a:xfrm>
                  <a:off x="0" y="-38100"/>
                  <a:ext cx="922973" cy="303232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477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59" name="Google Shape;359;p10"/>
              <p:cNvSpPr txBox="1"/>
              <p:nvPr/>
            </p:nvSpPr>
            <p:spPr>
              <a:xfrm>
                <a:off x="11458064" y="7364990"/>
                <a:ext cx="4227104" cy="3718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lnSpc>
                    <a:spcPct val="14005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fr-FR" sz="2087">
                    <a:solidFill>
                      <a:srgbClr val="FDFDFD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MESSONE Samson-Michel</a:t>
                </a:r>
                <a:endParaRPr b="1" sz="2087">
                  <a:solidFill>
                    <a:srgbClr val="FDFDFD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360" name="Google Shape;360;p10"/>
              <p:cNvSpPr txBox="1"/>
              <p:nvPr/>
            </p:nvSpPr>
            <p:spPr>
              <a:xfrm>
                <a:off x="11458063" y="7745151"/>
                <a:ext cx="4227105" cy="2821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lnSpc>
                    <a:spcPct val="14007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-FR" sz="1587">
                    <a:solidFill>
                      <a:srgbClr val="FDFDFD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DEVELOPPEUR</a:t>
                </a:r>
                <a:endParaRPr sz="1587">
                  <a:solidFill>
                    <a:srgbClr val="FDFDFD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sp>
          <p:nvSpPr>
            <p:cNvPr id="361" name="Google Shape;361;p10"/>
            <p:cNvSpPr/>
            <p:nvPr/>
          </p:nvSpPr>
          <p:spPr>
            <a:xfrm>
              <a:off x="12048436" y="3932563"/>
              <a:ext cx="3031968" cy="326233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2" name="Google Shape;362;p10"/>
          <p:cNvSpPr/>
          <p:nvPr/>
        </p:nvSpPr>
        <p:spPr>
          <a:xfrm>
            <a:off x="3053024" y="3260616"/>
            <a:ext cx="3213370" cy="368171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3" name="Google Shape;363;p10"/>
          <p:cNvGrpSpPr/>
          <p:nvPr/>
        </p:nvGrpSpPr>
        <p:grpSpPr>
          <a:xfrm>
            <a:off x="6969292" y="3039186"/>
            <a:ext cx="4765508" cy="5263280"/>
            <a:chOff x="7038391" y="3613925"/>
            <a:chExt cx="4239761" cy="4536060"/>
          </a:xfrm>
        </p:grpSpPr>
        <p:grpSp>
          <p:nvGrpSpPr>
            <p:cNvPr id="364" name="Google Shape;364;p10"/>
            <p:cNvGrpSpPr/>
            <p:nvPr/>
          </p:nvGrpSpPr>
          <p:grpSpPr>
            <a:xfrm>
              <a:off x="7039015" y="7067099"/>
              <a:ext cx="4239137" cy="1082886"/>
              <a:chOff x="7024430" y="7194902"/>
              <a:chExt cx="4239137" cy="1082886"/>
            </a:xfrm>
          </p:grpSpPr>
          <p:grpSp>
            <p:nvGrpSpPr>
              <p:cNvPr id="365" name="Google Shape;365;p10"/>
              <p:cNvGrpSpPr/>
              <p:nvPr/>
            </p:nvGrpSpPr>
            <p:grpSpPr>
              <a:xfrm>
                <a:off x="7024430" y="7194902"/>
                <a:ext cx="4239137" cy="1082886"/>
                <a:chOff x="0" y="-38100"/>
                <a:chExt cx="922973" cy="303232"/>
              </a:xfrm>
            </p:grpSpPr>
            <p:sp>
              <p:nvSpPr>
                <p:cNvPr id="366" name="Google Shape;366;p10"/>
                <p:cNvSpPr/>
                <p:nvPr/>
              </p:nvSpPr>
              <p:spPr>
                <a:xfrm>
                  <a:off x="0" y="0"/>
                  <a:ext cx="922973" cy="265132"/>
                </a:xfrm>
                <a:custGeom>
                  <a:rect b="b" l="l" r="r" t="t"/>
                  <a:pathLst>
                    <a:path extrusionOk="0" h="265132" w="922973">
                      <a:moveTo>
                        <a:pt x="0" y="0"/>
                      </a:moveTo>
                      <a:lnTo>
                        <a:pt x="922973" y="0"/>
                      </a:lnTo>
                      <a:lnTo>
                        <a:pt x="922973" y="265132"/>
                      </a:lnTo>
                      <a:lnTo>
                        <a:pt x="0" y="265132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</p:sp>
            <p:sp>
              <p:nvSpPr>
                <p:cNvPr id="367" name="Google Shape;367;p10"/>
                <p:cNvSpPr txBox="1"/>
                <p:nvPr/>
              </p:nvSpPr>
              <p:spPr>
                <a:xfrm>
                  <a:off x="0" y="-38100"/>
                  <a:ext cx="922973" cy="303232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477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68" name="Google Shape;368;p10"/>
              <p:cNvSpPr txBox="1"/>
              <p:nvPr/>
            </p:nvSpPr>
            <p:spPr>
              <a:xfrm>
                <a:off x="7035214" y="7364989"/>
                <a:ext cx="4216321" cy="3718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lnSpc>
                    <a:spcPct val="14005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fr-FR" sz="2087">
                    <a:solidFill>
                      <a:srgbClr val="FDFDFD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BENGA Princesse</a:t>
                </a:r>
                <a:endParaRPr b="1" sz="2087">
                  <a:solidFill>
                    <a:srgbClr val="FDFDFD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369" name="Google Shape;369;p10"/>
              <p:cNvSpPr txBox="1"/>
              <p:nvPr/>
            </p:nvSpPr>
            <p:spPr>
              <a:xfrm>
                <a:off x="7035214" y="7745150"/>
                <a:ext cx="4216321" cy="26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lnSpc>
                    <a:spcPct val="14007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-FR" sz="1587">
                    <a:solidFill>
                      <a:srgbClr val="FDFDFD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RESPONSABLE COMMERCIALE</a:t>
                </a:r>
                <a:endParaRPr sz="1587">
                  <a:solidFill>
                    <a:srgbClr val="FDFDFD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370" name="Google Shape;370;p10"/>
            <p:cNvGrpSpPr/>
            <p:nvPr/>
          </p:nvGrpSpPr>
          <p:grpSpPr>
            <a:xfrm>
              <a:off x="7038391" y="3613925"/>
              <a:ext cx="4239136" cy="3502531"/>
              <a:chOff x="7081453" y="3741728"/>
              <a:chExt cx="4239136" cy="3502531"/>
            </a:xfrm>
          </p:grpSpPr>
          <p:sp>
            <p:nvSpPr>
              <p:cNvPr id="371" name="Google Shape;371;p10"/>
              <p:cNvSpPr/>
              <p:nvPr/>
            </p:nvSpPr>
            <p:spPr>
              <a:xfrm>
                <a:off x="7081453" y="3741728"/>
                <a:ext cx="4239136" cy="346143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" name="Google Shape;372;p10"/>
              <p:cNvSpPr/>
              <p:nvPr/>
            </p:nvSpPr>
            <p:spPr>
              <a:xfrm>
                <a:off x="8009836" y="3932563"/>
                <a:ext cx="2429564" cy="3262339"/>
              </a:xfrm>
              <a:prstGeom prst="rect">
                <a:avLst/>
              </a:prstGeom>
              <a:blipFill rotWithShape="1">
                <a:blip r:embed="rId5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3" name="Google Shape;373;p10"/>
              <p:cNvSpPr/>
              <p:nvPr/>
            </p:nvSpPr>
            <p:spPr>
              <a:xfrm>
                <a:off x="10144997" y="3782827"/>
                <a:ext cx="904003" cy="346143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74" name="Google Shape;374;p10"/>
          <p:cNvSpPr txBox="1"/>
          <p:nvPr/>
        </p:nvSpPr>
        <p:spPr>
          <a:xfrm>
            <a:off x="323807" y="100026"/>
            <a:ext cx="14478000" cy="8615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5108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L’ÉQUIPE</a:t>
            </a:r>
            <a:endParaRPr b="1" sz="5108">
              <a:solidFill>
                <a:schemeClr val="dk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cxnSp>
        <p:nvCxnSpPr>
          <p:cNvPr id="375" name="Google Shape;375;p10"/>
          <p:cNvCxnSpPr/>
          <p:nvPr/>
        </p:nvCxnSpPr>
        <p:spPr>
          <a:xfrm rot="10800000">
            <a:off x="323806" y="1033356"/>
            <a:ext cx="4629193" cy="5044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76" name="Google Shape;376;p10"/>
          <p:cNvSpPr/>
          <p:nvPr/>
        </p:nvSpPr>
        <p:spPr>
          <a:xfrm>
            <a:off x="3695919" y="115359"/>
            <a:ext cx="1257080" cy="899046"/>
          </a:xfrm>
          <a:custGeom>
            <a:rect b="b" l="l" r="r" t="t"/>
            <a:pathLst>
              <a:path extrusionOk="0" h="1726346" w="2911247">
                <a:moveTo>
                  <a:pt x="0" y="0"/>
                </a:moveTo>
                <a:lnTo>
                  <a:pt x="2911247" y="0"/>
                </a:lnTo>
                <a:lnTo>
                  <a:pt x="2911247" y="1726346"/>
                </a:lnTo>
                <a:lnTo>
                  <a:pt x="0" y="17263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11"/>
          <p:cNvPicPr preferRelativeResize="0"/>
          <p:nvPr/>
        </p:nvPicPr>
        <p:blipFill rotWithShape="1">
          <a:blip r:embed="rId3">
            <a:alphaModFix/>
          </a:blip>
          <a:srcRect b="25396" l="9363" r="7437" t="17003"/>
          <a:stretch/>
        </p:blipFill>
        <p:spPr>
          <a:xfrm>
            <a:off x="16067050" y="266820"/>
            <a:ext cx="1540933" cy="10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11"/>
          <p:cNvSpPr txBox="1"/>
          <p:nvPr/>
        </p:nvSpPr>
        <p:spPr>
          <a:xfrm>
            <a:off x="457200" y="351978"/>
            <a:ext cx="8048558" cy="11798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80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511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COUT DU PROJET</a:t>
            </a:r>
            <a:endParaRPr/>
          </a:p>
        </p:txBody>
      </p:sp>
      <p:sp>
        <p:nvSpPr>
          <p:cNvPr id="383" name="Google Shape;383;p11"/>
          <p:cNvSpPr/>
          <p:nvPr/>
        </p:nvSpPr>
        <p:spPr>
          <a:xfrm>
            <a:off x="6774245" y="465850"/>
            <a:ext cx="1142999" cy="952066"/>
          </a:xfrm>
          <a:custGeom>
            <a:rect b="b" l="l" r="r" t="t"/>
            <a:pathLst>
              <a:path extrusionOk="0" h="767216" w="787256">
                <a:moveTo>
                  <a:pt x="0" y="0"/>
                </a:moveTo>
                <a:lnTo>
                  <a:pt x="787255" y="0"/>
                </a:lnTo>
                <a:lnTo>
                  <a:pt x="787255" y="767216"/>
                </a:lnTo>
                <a:lnTo>
                  <a:pt x="0" y="7672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384" name="Google Shape;384;p11"/>
          <p:cNvCxnSpPr/>
          <p:nvPr/>
        </p:nvCxnSpPr>
        <p:spPr>
          <a:xfrm rot="10800000">
            <a:off x="468513" y="1638300"/>
            <a:ext cx="9477573" cy="39794"/>
          </a:xfrm>
          <a:prstGeom prst="straightConnector1">
            <a:avLst/>
          </a:prstGeom>
          <a:noFill/>
          <a:ln cap="flat" cmpd="sng" w="38100">
            <a:solidFill>
              <a:srgbClr val="66FF33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85" name="Google Shape;385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8150" y="2202300"/>
            <a:ext cx="17171676" cy="7353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p12"/>
          <p:cNvPicPr preferRelativeResize="0"/>
          <p:nvPr/>
        </p:nvPicPr>
        <p:blipFill rotWithShape="1">
          <a:blip r:embed="rId3">
            <a:alphaModFix/>
          </a:blip>
          <a:srcRect b="25396" l="9363" r="7437" t="17003"/>
          <a:stretch/>
        </p:blipFill>
        <p:spPr>
          <a:xfrm>
            <a:off x="16067050" y="266820"/>
            <a:ext cx="1540933" cy="10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12"/>
          <p:cNvSpPr txBox="1"/>
          <p:nvPr/>
        </p:nvSpPr>
        <p:spPr>
          <a:xfrm>
            <a:off x="457200" y="351978"/>
            <a:ext cx="8048558" cy="11798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80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511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COUT DU PROJET</a:t>
            </a:r>
            <a:endParaRPr/>
          </a:p>
        </p:txBody>
      </p:sp>
      <p:sp>
        <p:nvSpPr>
          <p:cNvPr id="392" name="Google Shape;392;p12"/>
          <p:cNvSpPr/>
          <p:nvPr/>
        </p:nvSpPr>
        <p:spPr>
          <a:xfrm>
            <a:off x="6774245" y="465850"/>
            <a:ext cx="1142999" cy="952066"/>
          </a:xfrm>
          <a:custGeom>
            <a:rect b="b" l="l" r="r" t="t"/>
            <a:pathLst>
              <a:path extrusionOk="0" h="767216" w="787256">
                <a:moveTo>
                  <a:pt x="0" y="0"/>
                </a:moveTo>
                <a:lnTo>
                  <a:pt x="787255" y="0"/>
                </a:lnTo>
                <a:lnTo>
                  <a:pt x="787255" y="767216"/>
                </a:lnTo>
                <a:lnTo>
                  <a:pt x="0" y="7672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393" name="Google Shape;393;p12"/>
          <p:cNvCxnSpPr/>
          <p:nvPr/>
        </p:nvCxnSpPr>
        <p:spPr>
          <a:xfrm rot="10800000">
            <a:off x="468513" y="1638300"/>
            <a:ext cx="9477573" cy="39794"/>
          </a:xfrm>
          <a:prstGeom prst="straightConnector1">
            <a:avLst/>
          </a:prstGeom>
          <a:noFill/>
          <a:ln cap="flat" cmpd="sng" w="38100">
            <a:solidFill>
              <a:srgbClr val="66FF33"/>
            </a:solidFill>
            <a:prstDash val="solid"/>
            <a:round/>
            <a:headEnd len="sm" w="sm" type="none"/>
            <a:tailEnd len="sm" w="sm" type="none"/>
          </a:ln>
        </p:spPr>
      </p:cxnSp>
      <p:graphicFrame>
        <p:nvGraphicFramePr>
          <p:cNvPr id="394" name="Google Shape;394;p12"/>
          <p:cNvGraphicFramePr/>
          <p:nvPr/>
        </p:nvGraphicFramePr>
        <p:xfrm>
          <a:off x="228600" y="221488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{41B9440A-D6F1-47DE-A051-D27D90316091}</a:tableStyleId>
              </a:tblPr>
              <a:tblGrid>
                <a:gridCol w="4813300"/>
                <a:gridCol w="5317675"/>
                <a:gridCol w="3028850"/>
                <a:gridCol w="4312200"/>
              </a:tblGrid>
              <a:tr h="180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32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Libellé 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32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Nature 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32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Montant 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</a:tr>
              <a:tr h="350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500" u="none" cap="none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Impression documents</a:t>
                      </a:r>
                      <a:endParaRPr/>
                    </a:p>
                  </a:txBody>
                  <a:tcPr marT="9525" marB="0" marR="9525" marL="95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500" u="none" cap="none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Courriers divers</a:t>
                      </a:r>
                      <a:endParaRPr/>
                    </a:p>
                  </a:txBody>
                  <a:tcPr marT="9525" marB="0" marR="9525" marL="95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500" u="none" cap="none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             10 000 </a:t>
                      </a:r>
                      <a:endParaRPr/>
                    </a:p>
                  </a:txBody>
                  <a:tcPr marT="9525" marB="0" marR="9525" marL="95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2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500" u="none" cap="none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Charges salariales</a:t>
                      </a:r>
                      <a:endParaRPr/>
                    </a:p>
                  </a:txBody>
                  <a:tcPr marT="9525" marB="0" marR="9525" marL="95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500" u="none" cap="none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3 employés</a:t>
                      </a:r>
                      <a:endParaRPr/>
                    </a:p>
                  </a:txBody>
                  <a:tcPr marT="9525" marB="0" marR="9525" marL="95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500" u="none" cap="none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</a:t>
                      </a:r>
                      <a:endParaRPr/>
                    </a:p>
                  </a:txBody>
                  <a:tcPr marT="9525" marB="0" marR="9525" marL="95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500" u="none" cap="none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           150 000 </a:t>
                      </a:r>
                      <a:endParaRPr/>
                    </a:p>
                  </a:txBody>
                  <a:tcPr marT="9525" marB="0" marR="9525" marL="95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500" u="none" cap="none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Espace de travail</a:t>
                      </a:r>
                      <a:endParaRPr/>
                    </a:p>
                  </a:txBody>
                  <a:tcPr marT="9525" marB="0" marR="9525" marL="95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500" u="none" cap="none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Co-Working</a:t>
                      </a:r>
                      <a:endParaRPr b="0" i="0" sz="25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525" marB="0" marR="9525" marL="95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500" u="none" cap="none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</a:t>
                      </a:r>
                      <a:endParaRPr/>
                    </a:p>
                  </a:txBody>
                  <a:tcPr marT="9525" marB="0" marR="9525" marL="95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500" u="none" cap="none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                      0 </a:t>
                      </a:r>
                      <a:endParaRPr b="0" i="0" sz="25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525" marB="0" marR="9525" marL="95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500" u="none" cap="none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Internet</a:t>
                      </a:r>
                      <a:endParaRPr/>
                    </a:p>
                  </a:txBody>
                  <a:tcPr marT="9525" marB="0" marR="9525" marL="95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500" u="none" cap="none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-</a:t>
                      </a:r>
                      <a:endParaRPr/>
                    </a:p>
                  </a:txBody>
                  <a:tcPr marT="9525" marB="0" marR="9525" marL="95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500" u="none" cap="none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             25 000 </a:t>
                      </a:r>
                      <a:endParaRPr/>
                    </a:p>
                  </a:txBody>
                  <a:tcPr marT="9525" marB="0" marR="9525" marL="95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500" u="none" cap="none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Communication </a:t>
                      </a:r>
                      <a:endParaRPr/>
                    </a:p>
                  </a:txBody>
                  <a:tcPr marT="9525" marB="0" marR="9525" marL="95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500" u="none" cap="none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Appels téléphoniques</a:t>
                      </a:r>
                      <a:endParaRPr/>
                    </a:p>
                  </a:txBody>
                  <a:tcPr marT="9525" marB="0" marR="9525" marL="95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500" u="none" cap="none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</a:t>
                      </a:r>
                      <a:endParaRPr/>
                    </a:p>
                  </a:txBody>
                  <a:tcPr marT="9525" marB="0" marR="9525" marL="95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500" u="none" cap="none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             10 000 </a:t>
                      </a:r>
                      <a:endParaRPr/>
                    </a:p>
                  </a:txBody>
                  <a:tcPr marT="9525" marB="0" marR="9525" marL="95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500" u="none" cap="none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Frais de transport </a:t>
                      </a:r>
                      <a:endParaRPr/>
                    </a:p>
                  </a:txBody>
                  <a:tcPr marT="9525" marB="0" marR="9525" marL="95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500" u="none" cap="none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Déplacement dans la ville</a:t>
                      </a:r>
                      <a:endParaRPr/>
                    </a:p>
                  </a:txBody>
                  <a:tcPr marT="9525" marB="0" marR="9525" marL="95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500" u="none" cap="none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             50 000 </a:t>
                      </a:r>
                      <a:endParaRPr/>
                    </a:p>
                  </a:txBody>
                  <a:tcPr marT="9525" marB="0" marR="9525" marL="95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5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500" u="none" cap="none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Hébergement web</a:t>
                      </a:r>
                      <a:endParaRPr b="0" i="0" sz="25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525" marB="0" marR="9525" marL="95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500" u="none" cap="none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-</a:t>
                      </a:r>
                      <a:endParaRPr/>
                    </a:p>
                  </a:txBody>
                  <a:tcPr marT="9525" marB="0" marR="9525" marL="95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500" u="none" cap="none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</a:t>
                      </a:r>
                      <a:endParaRPr/>
                    </a:p>
                  </a:txBody>
                  <a:tcPr marT="9525" marB="0" marR="9525" marL="95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500" u="none" cap="none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               5 000 </a:t>
                      </a:r>
                      <a:endParaRPr/>
                    </a:p>
                  </a:txBody>
                  <a:tcPr marT="9525" marB="0" marR="9525" marL="95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500" u="none" cap="none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Publicité </a:t>
                      </a:r>
                      <a:endParaRPr/>
                    </a:p>
                  </a:txBody>
                  <a:tcPr marT="9525" marB="0" marR="9525" marL="95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500" u="none" cap="none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-</a:t>
                      </a:r>
                      <a:endParaRPr/>
                    </a:p>
                  </a:txBody>
                  <a:tcPr marT="9525" marB="0" marR="9525" marL="95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500" u="none" cap="none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             50 000 </a:t>
                      </a:r>
                      <a:endParaRPr/>
                    </a:p>
                  </a:txBody>
                  <a:tcPr marT="9525" marB="0" marR="9525" marL="95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2500" u="none" cap="none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Total mensuel</a:t>
                      </a:r>
                      <a:endParaRPr/>
                    </a:p>
                  </a:txBody>
                  <a:tcPr marT="9525" marB="0" marR="9525" marL="95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2500" u="none" cap="none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                                                                          300 000 </a:t>
                      </a:r>
                      <a:endParaRPr/>
                    </a:p>
                  </a:txBody>
                  <a:tcPr marT="9525" marB="0" marR="9525" marL="95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 hMerge="1"/>
                <a:tc hMerge="1"/>
              </a:tr>
              <a:tr h="2571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2500" u="none" cap="none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Total annuel </a:t>
                      </a:r>
                      <a:endParaRPr/>
                    </a:p>
                  </a:txBody>
                  <a:tcPr marT="9525" marB="0" marR="9525" marL="95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2500" u="none" cap="none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                                                                       3 600 000 </a:t>
                      </a:r>
                      <a:endParaRPr/>
                    </a:p>
                  </a:txBody>
                  <a:tcPr marT="9525" marB="0" marR="9525" marL="95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 hMerge="1"/>
                <a:tc hMerge="1"/>
              </a:tr>
            </a:tbl>
          </a:graphicData>
        </a:graphic>
      </p:graphicFrame>
      <p:sp>
        <p:nvSpPr>
          <p:cNvPr id="395" name="Google Shape;395;p12"/>
          <p:cNvSpPr/>
          <p:nvPr/>
        </p:nvSpPr>
        <p:spPr>
          <a:xfrm>
            <a:off x="228600" y="1688264"/>
            <a:ext cx="2514600" cy="34447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2. Synthèse dépenses</a:t>
            </a:r>
            <a:endParaRPr b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96" name="Google Shape;396;p12"/>
          <p:cNvGraphicFramePr/>
          <p:nvPr/>
        </p:nvGraphicFramePr>
        <p:xfrm>
          <a:off x="228600" y="736160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{41B9440A-D6F1-47DE-A051-D27D90316091}</a:tableStyleId>
              </a:tblPr>
              <a:tblGrid>
                <a:gridCol w="6123775"/>
                <a:gridCol w="3867150"/>
                <a:gridCol w="3471850"/>
                <a:gridCol w="3218375"/>
              </a:tblGrid>
              <a:tr h="4353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32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Libellé 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32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Quantité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32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P.U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32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Montant 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</a:tr>
              <a:tr h="675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500" u="none" cap="none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Commission coach sportif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500" u="none" cap="none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                            20 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500" u="none" cap="none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                  72 000 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500" u="none" cap="none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           1 440 000 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1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500" u="none" cap="none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Commission évènements loisirs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500" u="none" cap="none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                             4 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500" u="none" cap="none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                  30 000 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500" u="none" cap="none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              120 000 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1975">
                <a:tc gridSpan="3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2500" u="none" cap="none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Total mensuel 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 hMerge="1"/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2500" u="none" cap="none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           1 560 000 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</a:tr>
              <a:tr h="536325">
                <a:tc gridSpan="3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2500" u="none" cap="none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Total annuel 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 hMerge="1"/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2500" u="none" cap="none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      18 720 000</a:t>
                      </a:r>
                      <a:endParaRPr b="1" i="0" sz="25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sp>
        <p:nvSpPr>
          <p:cNvPr id="397" name="Google Shape;397;p12"/>
          <p:cNvSpPr/>
          <p:nvPr/>
        </p:nvSpPr>
        <p:spPr>
          <a:xfrm>
            <a:off x="293911" y="6860033"/>
            <a:ext cx="2514600" cy="34447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3. Synthèse recettes</a:t>
            </a:r>
            <a:endParaRPr b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3"/>
          <p:cNvSpPr/>
          <p:nvPr/>
        </p:nvSpPr>
        <p:spPr>
          <a:xfrm rot="5400000">
            <a:off x="2690537" y="-1415493"/>
            <a:ext cx="8541900" cy="8666340"/>
          </a:xfrm>
          <a:custGeom>
            <a:rect b="b" l="l" r="r" t="t"/>
            <a:pathLst>
              <a:path extrusionOk="0" h="8666340" w="8541900">
                <a:moveTo>
                  <a:pt x="0" y="0"/>
                </a:moveTo>
                <a:lnTo>
                  <a:pt x="8541900" y="0"/>
                </a:lnTo>
                <a:lnTo>
                  <a:pt x="8541900" y="8666340"/>
                </a:lnTo>
                <a:lnTo>
                  <a:pt x="0" y="86663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4000"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403" name="Google Shape;403;p13"/>
          <p:cNvPicPr preferRelativeResize="0"/>
          <p:nvPr/>
        </p:nvPicPr>
        <p:blipFill rotWithShape="1">
          <a:blip r:embed="rId4">
            <a:alphaModFix/>
          </a:blip>
          <a:srcRect b="25396" l="9363" r="7437" t="17003"/>
          <a:stretch/>
        </p:blipFill>
        <p:spPr>
          <a:xfrm>
            <a:off x="16067050" y="266820"/>
            <a:ext cx="1540933" cy="10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13"/>
          <p:cNvSpPr txBox="1"/>
          <p:nvPr/>
        </p:nvSpPr>
        <p:spPr>
          <a:xfrm>
            <a:off x="457200" y="351978"/>
            <a:ext cx="8048558" cy="11798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80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511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COUT DU PROJET</a:t>
            </a:r>
            <a:endParaRPr/>
          </a:p>
        </p:txBody>
      </p:sp>
      <p:sp>
        <p:nvSpPr>
          <p:cNvPr id="405" name="Google Shape;405;p13"/>
          <p:cNvSpPr/>
          <p:nvPr/>
        </p:nvSpPr>
        <p:spPr>
          <a:xfrm>
            <a:off x="6774245" y="465850"/>
            <a:ext cx="1142999" cy="952066"/>
          </a:xfrm>
          <a:custGeom>
            <a:rect b="b" l="l" r="r" t="t"/>
            <a:pathLst>
              <a:path extrusionOk="0" h="767216" w="787256">
                <a:moveTo>
                  <a:pt x="0" y="0"/>
                </a:moveTo>
                <a:lnTo>
                  <a:pt x="787255" y="0"/>
                </a:lnTo>
                <a:lnTo>
                  <a:pt x="787255" y="767216"/>
                </a:lnTo>
                <a:lnTo>
                  <a:pt x="0" y="7672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406" name="Google Shape;406;p13"/>
          <p:cNvCxnSpPr/>
          <p:nvPr/>
        </p:nvCxnSpPr>
        <p:spPr>
          <a:xfrm rot="10800000">
            <a:off x="468513" y="1638300"/>
            <a:ext cx="9477573" cy="39794"/>
          </a:xfrm>
          <a:prstGeom prst="straightConnector1">
            <a:avLst/>
          </a:prstGeom>
          <a:noFill/>
          <a:ln cap="flat" cmpd="sng" w="38100">
            <a:solidFill>
              <a:srgbClr val="66FF3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7" name="Google Shape;407;p13"/>
          <p:cNvSpPr/>
          <p:nvPr/>
        </p:nvSpPr>
        <p:spPr>
          <a:xfrm>
            <a:off x="387888" y="2103377"/>
            <a:ext cx="4260312" cy="34447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4. Synthèse du compte de résultat</a:t>
            </a:r>
            <a:endParaRPr b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08" name="Google Shape;408;p13"/>
          <p:cNvGraphicFramePr/>
          <p:nvPr/>
        </p:nvGraphicFramePr>
        <p:xfrm>
          <a:off x="440267" y="275472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{41B9440A-D6F1-47DE-A051-D27D90316091}</a:tableStyleId>
              </a:tblPr>
              <a:tblGrid>
                <a:gridCol w="5059875"/>
                <a:gridCol w="3543275"/>
                <a:gridCol w="3543275"/>
                <a:gridCol w="3058950"/>
              </a:tblGrid>
              <a:tr h="625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32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Libellé 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32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Année 1 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32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Année 2 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32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Année 3 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</a:tr>
              <a:tr h="1049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3200" u="none" cap="none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Chiffre d'affaires 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3200" u="none" cap="none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  18 720 000 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3200" u="none" cap="none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  19 656 000 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3200" u="none" cap="none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20 638 800 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13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3200" u="none" cap="none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Charges d'exploitation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3200" u="none" cap="none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    3 600 000 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3200" u="none" cap="none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    3 708 000 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3200" u="none" cap="none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  3 819 240 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49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32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Bénefice 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32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  15 120 000 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32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  15 948 000 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32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 16 819 560 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14"/>
          <p:cNvSpPr/>
          <p:nvPr/>
        </p:nvSpPr>
        <p:spPr>
          <a:xfrm rot="5400000">
            <a:off x="3238878" y="-48809"/>
            <a:ext cx="8541900" cy="8666340"/>
          </a:xfrm>
          <a:custGeom>
            <a:rect b="b" l="l" r="r" t="t"/>
            <a:pathLst>
              <a:path extrusionOk="0" h="8666340" w="8541900">
                <a:moveTo>
                  <a:pt x="0" y="0"/>
                </a:moveTo>
                <a:lnTo>
                  <a:pt x="8541900" y="0"/>
                </a:lnTo>
                <a:lnTo>
                  <a:pt x="8541900" y="8666340"/>
                </a:lnTo>
                <a:lnTo>
                  <a:pt x="0" y="86663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4" name="Google Shape;414;p14"/>
          <p:cNvSpPr/>
          <p:nvPr/>
        </p:nvSpPr>
        <p:spPr>
          <a:xfrm rot="5400000">
            <a:off x="2298249" y="792900"/>
            <a:ext cx="8541900" cy="8666340"/>
          </a:xfrm>
          <a:custGeom>
            <a:rect b="b" l="l" r="r" t="t"/>
            <a:pathLst>
              <a:path extrusionOk="0" h="8666340" w="8541900">
                <a:moveTo>
                  <a:pt x="0" y="0"/>
                </a:moveTo>
                <a:lnTo>
                  <a:pt x="8541901" y="0"/>
                </a:lnTo>
                <a:lnTo>
                  <a:pt x="8541901" y="8666340"/>
                </a:lnTo>
                <a:lnTo>
                  <a:pt x="0" y="86663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5" name="Google Shape;415;p14"/>
          <p:cNvSpPr/>
          <p:nvPr/>
        </p:nvSpPr>
        <p:spPr>
          <a:xfrm rot="5400000">
            <a:off x="2690537" y="-1415493"/>
            <a:ext cx="8541900" cy="8666340"/>
          </a:xfrm>
          <a:custGeom>
            <a:rect b="b" l="l" r="r" t="t"/>
            <a:pathLst>
              <a:path extrusionOk="0" h="8666340" w="8541900">
                <a:moveTo>
                  <a:pt x="0" y="0"/>
                </a:moveTo>
                <a:lnTo>
                  <a:pt x="8541900" y="0"/>
                </a:lnTo>
                <a:lnTo>
                  <a:pt x="8541900" y="8666340"/>
                </a:lnTo>
                <a:lnTo>
                  <a:pt x="0" y="86663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6" name="Google Shape;416;p14"/>
          <p:cNvSpPr txBox="1"/>
          <p:nvPr/>
        </p:nvSpPr>
        <p:spPr>
          <a:xfrm>
            <a:off x="457200" y="351978"/>
            <a:ext cx="8048558" cy="10540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80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511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OKR</a:t>
            </a:r>
            <a:endParaRPr b="1" sz="5110">
              <a:solidFill>
                <a:schemeClr val="dk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cxnSp>
        <p:nvCxnSpPr>
          <p:cNvPr id="417" name="Google Shape;417;p14"/>
          <p:cNvCxnSpPr/>
          <p:nvPr/>
        </p:nvCxnSpPr>
        <p:spPr>
          <a:xfrm rot="10800000">
            <a:off x="468513" y="1638300"/>
            <a:ext cx="9477573" cy="39794"/>
          </a:xfrm>
          <a:prstGeom prst="straightConnector1">
            <a:avLst/>
          </a:prstGeom>
          <a:noFill/>
          <a:ln cap="flat" cmpd="sng" w="38100">
            <a:solidFill>
              <a:srgbClr val="66FF33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418" name="Google Shape;418;p14"/>
          <p:cNvGrpSpPr/>
          <p:nvPr/>
        </p:nvGrpSpPr>
        <p:grpSpPr>
          <a:xfrm>
            <a:off x="1525108" y="3503177"/>
            <a:ext cx="14704383" cy="5029942"/>
            <a:chOff x="534508" y="0"/>
            <a:chExt cx="14704383" cy="5029942"/>
          </a:xfrm>
        </p:grpSpPr>
        <p:sp>
          <p:nvSpPr>
            <p:cNvPr id="419" name="Google Shape;419;p14"/>
            <p:cNvSpPr/>
            <p:nvPr/>
          </p:nvSpPr>
          <p:spPr>
            <a:xfrm>
              <a:off x="1219204" y="0"/>
              <a:ext cx="13407390" cy="5029942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D7D1DF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14"/>
            <p:cNvSpPr/>
            <p:nvPr/>
          </p:nvSpPr>
          <p:spPr>
            <a:xfrm>
              <a:off x="534508" y="1508982"/>
              <a:ext cx="4732020" cy="2011976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5D427D"/>
                </a:gs>
                <a:gs pos="80000">
                  <a:srgbClr val="7A57A5"/>
                </a:gs>
                <a:gs pos="100000">
                  <a:srgbClr val="7A56A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14"/>
            <p:cNvSpPr txBox="1"/>
            <p:nvPr/>
          </p:nvSpPr>
          <p:spPr>
            <a:xfrm>
              <a:off x="632725" y="1607199"/>
              <a:ext cx="4535586" cy="18155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050" lIns="99050" spcFirstLastPara="1" rIns="99050" wrap="square" tIns="9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-FR" sz="2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Court terme </a:t>
              </a:r>
              <a:r>
                <a:rPr lang="fr-FR" sz="2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: C</a:t>
              </a:r>
              <a:r>
                <a:rPr b="0" lang="fr-FR" sz="26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réation et mise en ligne de la plateforme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910"/>
                </a:spcBef>
                <a:spcAft>
                  <a:spcPts val="0"/>
                </a:spcAft>
                <a:buNone/>
              </a:pPr>
              <a:r>
                <a:rPr b="0" lang="fr-FR" sz="26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Validation du marché LBV/POG</a:t>
              </a:r>
              <a:endParaRPr/>
            </a:p>
          </p:txBody>
        </p:sp>
        <p:sp>
          <p:nvSpPr>
            <p:cNvPr id="422" name="Google Shape;422;p14"/>
            <p:cNvSpPr/>
            <p:nvPr/>
          </p:nvSpPr>
          <p:spPr>
            <a:xfrm>
              <a:off x="5520689" y="1508982"/>
              <a:ext cx="4732020" cy="2011976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34438D"/>
                </a:gs>
                <a:gs pos="80000">
                  <a:srgbClr val="4557BA"/>
                </a:gs>
                <a:gs pos="100000">
                  <a:srgbClr val="4357BD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14"/>
            <p:cNvSpPr txBox="1"/>
            <p:nvPr/>
          </p:nvSpPr>
          <p:spPr>
            <a:xfrm>
              <a:off x="5618906" y="1607199"/>
              <a:ext cx="4535586" cy="18155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050" lIns="99050" spcFirstLastPara="1" rIns="99050" wrap="square" tIns="9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-FR" sz="2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Moyen terme :  Consolider et accroitre le portefeuille client Générer de l’audience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910"/>
                </a:spcBef>
                <a:spcAft>
                  <a:spcPts val="0"/>
                </a:spcAft>
                <a:buNone/>
              </a:pPr>
              <a:r>
                <a:rPr b="1" lang="fr-FR" sz="2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Etendre à 2 autres provinces</a:t>
              </a:r>
              <a:endParaRPr b="1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14"/>
            <p:cNvSpPr/>
            <p:nvPr/>
          </p:nvSpPr>
          <p:spPr>
            <a:xfrm>
              <a:off x="10506871" y="1508982"/>
              <a:ext cx="4732020" cy="2011976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28839E"/>
                </a:gs>
                <a:gs pos="80000">
                  <a:srgbClr val="35ACCF"/>
                </a:gs>
                <a:gs pos="100000">
                  <a:srgbClr val="31AFD4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14"/>
            <p:cNvSpPr txBox="1"/>
            <p:nvPr/>
          </p:nvSpPr>
          <p:spPr>
            <a:xfrm>
              <a:off x="10605088" y="1607199"/>
              <a:ext cx="4535586" cy="18155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050" lIns="99050" spcFirstLastPara="1" rIns="99050" wrap="square" tIns="9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-FR" sz="2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Long terme </a:t>
              </a:r>
              <a:r>
                <a:rPr lang="fr-FR" sz="2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: </a:t>
              </a:r>
              <a:r>
                <a:rPr b="1" lang="fr-FR" sz="2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Couvrir tout le territoire national et étendre à l’international  </a:t>
              </a:r>
              <a:endParaRPr b="1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15"/>
          <p:cNvSpPr txBox="1"/>
          <p:nvPr/>
        </p:nvSpPr>
        <p:spPr>
          <a:xfrm>
            <a:off x="457200" y="351978"/>
            <a:ext cx="8048558" cy="10540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80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511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IMPACT RECHERCHÉ</a:t>
            </a:r>
            <a:endParaRPr b="1" sz="5110">
              <a:solidFill>
                <a:schemeClr val="dk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cxnSp>
        <p:nvCxnSpPr>
          <p:cNvPr id="431" name="Google Shape;431;p15"/>
          <p:cNvCxnSpPr/>
          <p:nvPr/>
        </p:nvCxnSpPr>
        <p:spPr>
          <a:xfrm rot="10800000">
            <a:off x="468513" y="1638300"/>
            <a:ext cx="9477573" cy="39794"/>
          </a:xfrm>
          <a:prstGeom prst="straightConnector1">
            <a:avLst/>
          </a:prstGeom>
          <a:noFill/>
          <a:ln cap="flat" cmpd="sng" w="38100">
            <a:solidFill>
              <a:srgbClr val="66FF33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432" name="Google Shape;432;p15"/>
          <p:cNvGrpSpPr/>
          <p:nvPr/>
        </p:nvGrpSpPr>
        <p:grpSpPr>
          <a:xfrm>
            <a:off x="1752600" y="2628900"/>
            <a:ext cx="14173200" cy="6438899"/>
            <a:chOff x="0" y="0"/>
            <a:chExt cx="14173200" cy="6438899"/>
          </a:xfrm>
        </p:grpSpPr>
        <p:sp>
          <p:nvSpPr>
            <p:cNvPr id="433" name="Google Shape;433;p15"/>
            <p:cNvSpPr/>
            <p:nvPr/>
          </p:nvSpPr>
          <p:spPr>
            <a:xfrm>
              <a:off x="0" y="0"/>
              <a:ext cx="14173200" cy="2012156"/>
            </a:xfrm>
            <a:prstGeom prst="roundRect">
              <a:avLst>
                <a:gd fmla="val 10000" name="adj"/>
              </a:avLst>
            </a:prstGeom>
            <a:solidFill>
              <a:srgbClr val="1D1B1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15"/>
            <p:cNvSpPr txBox="1"/>
            <p:nvPr/>
          </p:nvSpPr>
          <p:spPr>
            <a:xfrm>
              <a:off x="3035855" y="0"/>
              <a:ext cx="11137344" cy="20121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48575" lIns="148575" spcFirstLastPara="1" rIns="148575" wrap="square" tIns="14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3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SANTE</a:t>
              </a:r>
              <a:endParaRPr sz="3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85750" lvl="1" marL="285750" marR="0" rtl="0" algn="l">
                <a:lnSpc>
                  <a:spcPct val="90000"/>
                </a:lnSpc>
                <a:spcBef>
                  <a:spcPts val="1365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Calibri"/>
                <a:buChar char="•"/>
              </a:pPr>
              <a:r>
                <a:rPr b="0" i="0" lang="fr-FR" sz="3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Population en meilleure santé physique grâce au sport</a:t>
              </a:r>
              <a:endParaRPr b="0" i="0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85750" lvl="1" marL="285750" marR="0" rtl="0" algn="l">
                <a:lnSpc>
                  <a:spcPct val="90000"/>
                </a:lnSpc>
                <a:spcBef>
                  <a:spcPts val="45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Calibri"/>
                <a:buChar char="•"/>
              </a:pPr>
              <a:r>
                <a:rPr b="0" i="0" lang="fr-FR" sz="3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Population plus épanouie grâce aux activités récréatives</a:t>
              </a:r>
              <a:endParaRPr b="0" i="0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15"/>
            <p:cNvSpPr/>
            <p:nvPr/>
          </p:nvSpPr>
          <p:spPr>
            <a:xfrm>
              <a:off x="201215" y="201215"/>
              <a:ext cx="2834640" cy="1609725"/>
            </a:xfrm>
            <a:prstGeom prst="roundRect">
              <a:avLst>
                <a:gd fmla="val 10000" name="adj"/>
              </a:avLst>
            </a:prstGeom>
            <a:solidFill>
              <a:srgbClr val="C0CCE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15"/>
            <p:cNvSpPr/>
            <p:nvPr/>
          </p:nvSpPr>
          <p:spPr>
            <a:xfrm>
              <a:off x="0" y="2213371"/>
              <a:ext cx="14173200" cy="2012156"/>
            </a:xfrm>
            <a:prstGeom prst="roundRect">
              <a:avLst>
                <a:gd fmla="val 10000" name="adj"/>
              </a:avLst>
            </a:prstGeom>
            <a:solidFill>
              <a:srgbClr val="3F3F3F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15"/>
            <p:cNvSpPr txBox="1"/>
            <p:nvPr/>
          </p:nvSpPr>
          <p:spPr>
            <a:xfrm>
              <a:off x="3035855" y="2213371"/>
              <a:ext cx="11137344" cy="20121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48575" lIns="148575" spcFirstLastPara="1" rIns="148575" wrap="square" tIns="14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3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ECONOMIE</a:t>
              </a:r>
              <a:endParaRPr sz="3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85750" lvl="1" marL="285750" marR="0" rtl="0" algn="l">
                <a:lnSpc>
                  <a:spcPct val="90000"/>
                </a:lnSpc>
                <a:spcBef>
                  <a:spcPts val="1365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Calibri"/>
                <a:buChar char="•"/>
              </a:pPr>
              <a:r>
                <a:rPr b="0" i="0" lang="fr-FR" sz="3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Augmenter les revenus des offreurs de sports et loisirs</a:t>
              </a:r>
              <a:endParaRPr b="0" i="0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85750" lvl="1" marL="285750" marR="0" rtl="0" algn="l">
                <a:lnSpc>
                  <a:spcPct val="90000"/>
                </a:lnSpc>
                <a:spcBef>
                  <a:spcPts val="45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Calibri"/>
                <a:buChar char="•"/>
              </a:pPr>
              <a:r>
                <a:rPr b="0" i="0" lang="fr-FR" sz="3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Booster l’autonomie des coachs sportifs indépendants</a:t>
              </a:r>
              <a:endParaRPr b="0" i="0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15"/>
            <p:cNvSpPr/>
            <p:nvPr/>
          </p:nvSpPr>
          <p:spPr>
            <a:xfrm>
              <a:off x="201215" y="2414587"/>
              <a:ext cx="2834640" cy="1609725"/>
            </a:xfrm>
            <a:prstGeom prst="roundRect">
              <a:avLst>
                <a:gd fmla="val 10000" name="adj"/>
              </a:avLst>
            </a:prstGeom>
            <a:solidFill>
              <a:srgbClr val="C0CCE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15"/>
            <p:cNvSpPr/>
            <p:nvPr/>
          </p:nvSpPr>
          <p:spPr>
            <a:xfrm>
              <a:off x="0" y="4426743"/>
              <a:ext cx="14173200" cy="2012156"/>
            </a:xfrm>
            <a:prstGeom prst="roundRect">
              <a:avLst>
                <a:gd fmla="val 10000" name="adj"/>
              </a:avLst>
            </a:prstGeom>
            <a:solidFill>
              <a:srgbClr val="7F7F7F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15"/>
            <p:cNvSpPr txBox="1"/>
            <p:nvPr/>
          </p:nvSpPr>
          <p:spPr>
            <a:xfrm>
              <a:off x="3035855" y="4426743"/>
              <a:ext cx="11137344" cy="20121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48575" lIns="148575" spcFirstLastPara="1" rIns="148575" wrap="square" tIns="14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3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SOCIAL</a:t>
              </a:r>
              <a:endParaRPr sz="3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85750" lvl="1" marL="285750" marR="0" rtl="0" algn="l">
                <a:lnSpc>
                  <a:spcPct val="90000"/>
                </a:lnSpc>
                <a:spcBef>
                  <a:spcPts val="1365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Calibri"/>
                <a:buChar char="•"/>
              </a:pPr>
              <a:r>
                <a:rPr b="0" i="0" lang="fr-FR" sz="3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Booster la cohésion sociale par la création d’une communauté</a:t>
              </a:r>
              <a:endParaRPr b="0" i="0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15"/>
            <p:cNvSpPr/>
            <p:nvPr/>
          </p:nvSpPr>
          <p:spPr>
            <a:xfrm>
              <a:off x="201215" y="4627959"/>
              <a:ext cx="2834640" cy="1609725"/>
            </a:xfrm>
            <a:prstGeom prst="roundRect">
              <a:avLst>
                <a:gd fmla="val 10000" name="adj"/>
              </a:avLst>
            </a:prstGeom>
            <a:solidFill>
              <a:srgbClr val="C0CCE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DFD"/>
        </a:solidFill>
      </p:bgPr>
    </p:bg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16"/>
          <p:cNvSpPr txBox="1"/>
          <p:nvPr/>
        </p:nvSpPr>
        <p:spPr>
          <a:xfrm>
            <a:off x="7391400" y="2628900"/>
            <a:ext cx="8819592" cy="18594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73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236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MERCI</a:t>
            </a:r>
            <a:endParaRPr b="1" sz="12360">
              <a:solidFill>
                <a:schemeClr val="dk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grpSp>
        <p:nvGrpSpPr>
          <p:cNvPr id="447" name="Google Shape;447;p16"/>
          <p:cNvGrpSpPr/>
          <p:nvPr/>
        </p:nvGrpSpPr>
        <p:grpSpPr>
          <a:xfrm>
            <a:off x="8382000" y="7048500"/>
            <a:ext cx="4324581" cy="2152445"/>
            <a:chOff x="5736916" y="5058513"/>
            <a:chExt cx="4324581" cy="2152445"/>
          </a:xfrm>
        </p:grpSpPr>
        <p:sp>
          <p:nvSpPr>
            <p:cNvPr id="448" name="Google Shape;448;p16"/>
            <p:cNvSpPr txBox="1"/>
            <p:nvPr/>
          </p:nvSpPr>
          <p:spPr>
            <a:xfrm>
              <a:off x="5736916" y="5058513"/>
              <a:ext cx="3747646" cy="5156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l">
                <a:lnSpc>
                  <a:spcPct val="13999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fr-FR" sz="2893" u="none" cap="none" strike="noStrike">
                  <a:solidFill>
                    <a:srgbClr val="66FF33"/>
                  </a:solidFill>
                  <a:latin typeface="Poppins"/>
                  <a:ea typeface="Poppins"/>
                  <a:cs typeface="Poppins"/>
                  <a:sym typeface="Poppins"/>
                </a:rPr>
                <a:t>CONTACTS</a:t>
              </a:r>
              <a:endParaRPr b="1" i="0" sz="2893" u="none" cap="none" strike="noStrike">
                <a:solidFill>
                  <a:srgbClr val="66FF33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49" name="Google Shape;449;p16"/>
            <p:cNvSpPr txBox="1"/>
            <p:nvPr/>
          </p:nvSpPr>
          <p:spPr>
            <a:xfrm>
              <a:off x="6259606" y="6375856"/>
              <a:ext cx="3788059" cy="3054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fr-FR" sz="1810" u="none" cap="none" strike="noStrike">
                  <a:solidFill>
                    <a:schemeClr val="dk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241sportsetloisirs@gmail.com</a:t>
              </a:r>
              <a:endParaRPr b="1" i="0" sz="1810" u="none" cap="none" strike="noStrik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endParaRPr>
            </a:p>
          </p:txBody>
        </p:sp>
        <p:sp>
          <p:nvSpPr>
            <p:cNvPr id="450" name="Google Shape;450;p16"/>
            <p:cNvSpPr txBox="1"/>
            <p:nvPr/>
          </p:nvSpPr>
          <p:spPr>
            <a:xfrm>
              <a:off x="6273438" y="6905490"/>
              <a:ext cx="3788059" cy="3054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fr-FR" sz="1810" u="none" cap="none" strike="noStrike">
                  <a:solidFill>
                    <a:schemeClr val="dk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Libreville / Gabon</a:t>
              </a:r>
              <a:endParaRPr b="1" i="0" sz="1810" u="none" cap="none" strike="noStrik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endParaRPr>
            </a:p>
          </p:txBody>
        </p:sp>
        <p:sp>
          <p:nvSpPr>
            <p:cNvPr id="451" name="Google Shape;451;p16"/>
            <p:cNvSpPr txBox="1"/>
            <p:nvPr/>
          </p:nvSpPr>
          <p:spPr>
            <a:xfrm>
              <a:off x="6273438" y="5761462"/>
              <a:ext cx="3559508" cy="3054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fr-FR" sz="1810" u="none" cap="none" strike="noStrike">
                  <a:solidFill>
                    <a:schemeClr val="dk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(+241) 077.91.35.06</a:t>
              </a:r>
              <a:endParaRPr b="1" i="0" sz="1810" u="none" cap="none" strike="noStrik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endParaRPr>
            </a:p>
          </p:txBody>
        </p:sp>
      </p:grpSp>
      <p:sp>
        <p:nvSpPr>
          <p:cNvPr id="452" name="Google Shape;452;p16"/>
          <p:cNvSpPr/>
          <p:nvPr/>
        </p:nvSpPr>
        <p:spPr>
          <a:xfrm>
            <a:off x="0" y="3109746"/>
            <a:ext cx="7177254" cy="7177254"/>
          </a:xfrm>
          <a:custGeom>
            <a:rect b="b" l="l" r="r" t="t"/>
            <a:pathLst>
              <a:path extrusionOk="0" h="3282950" w="3282950">
                <a:moveTo>
                  <a:pt x="0" y="0"/>
                </a:moveTo>
                <a:lnTo>
                  <a:pt x="2532380" y="0"/>
                </a:lnTo>
                <a:cubicBezTo>
                  <a:pt x="2946400" y="0"/>
                  <a:pt x="3282950" y="336550"/>
                  <a:pt x="3282950" y="750570"/>
                </a:cubicBezTo>
                <a:lnTo>
                  <a:pt x="3282950" y="3282950"/>
                </a:lnTo>
                <a:lnTo>
                  <a:pt x="0" y="32829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9739" r="-20347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53" name="Google Shape;453;p16"/>
          <p:cNvCxnSpPr/>
          <p:nvPr/>
        </p:nvCxnSpPr>
        <p:spPr>
          <a:xfrm>
            <a:off x="8485607" y="7564147"/>
            <a:ext cx="2212669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DFD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/>
          <p:cNvSpPr txBox="1"/>
          <p:nvPr/>
        </p:nvSpPr>
        <p:spPr>
          <a:xfrm>
            <a:off x="4693592" y="60134"/>
            <a:ext cx="6760246" cy="11501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005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5110" u="none" cap="none" strike="noStrik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SOMMAIRE</a:t>
            </a:r>
            <a:endParaRPr b="1" i="0" sz="5110" u="none" cap="none" strike="noStrike">
              <a:solidFill>
                <a:schemeClr val="dk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grpSp>
        <p:nvGrpSpPr>
          <p:cNvPr id="103" name="Google Shape;103;p2"/>
          <p:cNvGrpSpPr/>
          <p:nvPr/>
        </p:nvGrpSpPr>
        <p:grpSpPr>
          <a:xfrm>
            <a:off x="2291536" y="2036652"/>
            <a:ext cx="8164720" cy="6438189"/>
            <a:chOff x="3663160" y="3397227"/>
            <a:chExt cx="5480840" cy="5951924"/>
          </a:xfrm>
        </p:grpSpPr>
        <p:sp>
          <p:nvSpPr>
            <p:cNvPr id="104" name="Google Shape;104;p2"/>
            <p:cNvSpPr txBox="1"/>
            <p:nvPr/>
          </p:nvSpPr>
          <p:spPr>
            <a:xfrm>
              <a:off x="3663160" y="3397227"/>
              <a:ext cx="3773019" cy="4503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2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fr-FR" sz="2853" u="none" cap="none" strike="noStrik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LA VISION</a:t>
              </a:r>
              <a:endParaRPr b="1" i="0" sz="2853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05" name="Google Shape;105;p2"/>
            <p:cNvSpPr txBox="1"/>
            <p:nvPr/>
          </p:nvSpPr>
          <p:spPr>
            <a:xfrm>
              <a:off x="8483149" y="3397227"/>
              <a:ext cx="660851" cy="4742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2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fr-FR" sz="2853" u="none" cap="none" strike="noStrik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01</a:t>
              </a:r>
              <a:endParaRPr/>
            </a:p>
          </p:txBody>
        </p:sp>
        <p:sp>
          <p:nvSpPr>
            <p:cNvPr id="106" name="Google Shape;106;p2"/>
            <p:cNvSpPr txBox="1"/>
            <p:nvPr/>
          </p:nvSpPr>
          <p:spPr>
            <a:xfrm>
              <a:off x="3663160" y="4022734"/>
              <a:ext cx="4143021" cy="4503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2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fr-FR" sz="2853" u="none" cap="none" strike="noStrik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LE PROBLEME</a:t>
              </a:r>
              <a:endParaRPr b="1" i="0" sz="2853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07" name="Google Shape;107;p2"/>
            <p:cNvSpPr txBox="1"/>
            <p:nvPr/>
          </p:nvSpPr>
          <p:spPr>
            <a:xfrm>
              <a:off x="8483149" y="4022734"/>
              <a:ext cx="660851" cy="4742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2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fr-FR" sz="2853" u="none" cap="none" strike="noStrik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02</a:t>
              </a:r>
              <a:endParaRPr/>
            </a:p>
          </p:txBody>
        </p:sp>
        <p:sp>
          <p:nvSpPr>
            <p:cNvPr id="108" name="Google Shape;108;p2"/>
            <p:cNvSpPr txBox="1"/>
            <p:nvPr/>
          </p:nvSpPr>
          <p:spPr>
            <a:xfrm>
              <a:off x="3663160" y="4647971"/>
              <a:ext cx="5360062" cy="4503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2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fr-FR" sz="2853" u="none" cap="none" strike="noStrik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LES ALTERNATIVES / LES CONCURRENTS</a:t>
              </a:r>
              <a:endParaRPr/>
            </a:p>
          </p:txBody>
        </p:sp>
        <p:sp>
          <p:nvSpPr>
            <p:cNvPr id="109" name="Google Shape;109;p2"/>
            <p:cNvSpPr txBox="1"/>
            <p:nvPr/>
          </p:nvSpPr>
          <p:spPr>
            <a:xfrm>
              <a:off x="8483149" y="4647971"/>
              <a:ext cx="660851" cy="4742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2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fr-FR" sz="2853" u="none" cap="none" strike="noStrik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03</a:t>
              </a:r>
              <a:endParaRPr/>
            </a:p>
          </p:txBody>
        </p:sp>
        <p:sp>
          <p:nvSpPr>
            <p:cNvPr id="110" name="Google Shape;110;p2"/>
            <p:cNvSpPr txBox="1"/>
            <p:nvPr/>
          </p:nvSpPr>
          <p:spPr>
            <a:xfrm>
              <a:off x="3663160" y="5273478"/>
              <a:ext cx="4397771" cy="4871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2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fr-FR" sz="2853" u="none" cap="none" strike="noStrik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LA SOLUTION</a:t>
              </a:r>
              <a:endParaRPr/>
            </a:p>
          </p:txBody>
        </p:sp>
        <p:sp>
          <p:nvSpPr>
            <p:cNvPr id="111" name="Google Shape;111;p2"/>
            <p:cNvSpPr txBox="1"/>
            <p:nvPr/>
          </p:nvSpPr>
          <p:spPr>
            <a:xfrm>
              <a:off x="8483149" y="5273478"/>
              <a:ext cx="660851" cy="4742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2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fr-FR" sz="2853" u="none" cap="none" strike="noStrik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04</a:t>
              </a:r>
              <a:endParaRPr/>
            </a:p>
          </p:txBody>
        </p:sp>
        <p:sp>
          <p:nvSpPr>
            <p:cNvPr id="112" name="Google Shape;112;p2"/>
            <p:cNvSpPr txBox="1"/>
            <p:nvPr/>
          </p:nvSpPr>
          <p:spPr>
            <a:xfrm>
              <a:off x="3663160" y="5898715"/>
              <a:ext cx="4579735" cy="4871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2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fr-FR" sz="2853" u="none" cap="none" strike="noStrik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LE PRODUIT</a:t>
              </a:r>
              <a:endParaRPr/>
            </a:p>
          </p:txBody>
        </p:sp>
        <p:sp>
          <p:nvSpPr>
            <p:cNvPr id="113" name="Google Shape;113;p2"/>
            <p:cNvSpPr txBox="1"/>
            <p:nvPr/>
          </p:nvSpPr>
          <p:spPr>
            <a:xfrm>
              <a:off x="8483149" y="5898715"/>
              <a:ext cx="660851" cy="4742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2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fr-FR" sz="2853" u="none" cap="none" strike="noStrik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05</a:t>
              </a:r>
              <a:endParaRPr/>
            </a:p>
          </p:txBody>
        </p:sp>
        <p:sp>
          <p:nvSpPr>
            <p:cNvPr id="114" name="Google Shape;114;p2"/>
            <p:cNvSpPr txBox="1"/>
            <p:nvPr/>
          </p:nvSpPr>
          <p:spPr>
            <a:xfrm>
              <a:off x="3663160" y="6524221"/>
              <a:ext cx="4397771" cy="4871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2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fr-FR" sz="2853" u="none" cap="none" strike="noStrik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LA TAILLE DU MARCHE</a:t>
              </a:r>
              <a:endParaRPr/>
            </a:p>
          </p:txBody>
        </p:sp>
        <p:sp>
          <p:nvSpPr>
            <p:cNvPr id="115" name="Google Shape;115;p2"/>
            <p:cNvSpPr txBox="1"/>
            <p:nvPr/>
          </p:nvSpPr>
          <p:spPr>
            <a:xfrm>
              <a:off x="8483149" y="6524221"/>
              <a:ext cx="660851" cy="4742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2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fr-FR" sz="2853" u="none" cap="none" strike="noStrik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06</a:t>
              </a:r>
              <a:endParaRPr/>
            </a:p>
          </p:txBody>
        </p:sp>
        <p:sp>
          <p:nvSpPr>
            <p:cNvPr id="116" name="Google Shape;116;p2"/>
            <p:cNvSpPr txBox="1"/>
            <p:nvPr/>
          </p:nvSpPr>
          <p:spPr>
            <a:xfrm>
              <a:off x="3663160" y="7149458"/>
              <a:ext cx="4579735" cy="4871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2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fr-FR" sz="2853" u="none" cap="none" strike="noStrik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MODELE ECONOMIQUE</a:t>
              </a:r>
              <a:endParaRPr/>
            </a:p>
          </p:txBody>
        </p:sp>
        <p:sp>
          <p:nvSpPr>
            <p:cNvPr id="117" name="Google Shape;117;p2"/>
            <p:cNvSpPr txBox="1"/>
            <p:nvPr/>
          </p:nvSpPr>
          <p:spPr>
            <a:xfrm>
              <a:off x="8483149" y="7149458"/>
              <a:ext cx="660851" cy="4742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2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fr-FR" sz="2853" u="none" cap="none" strike="noStrik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07</a:t>
              </a:r>
              <a:endParaRPr/>
            </a:p>
          </p:txBody>
        </p:sp>
        <p:sp>
          <p:nvSpPr>
            <p:cNvPr id="118" name="Google Shape;118;p2"/>
            <p:cNvSpPr txBox="1"/>
            <p:nvPr/>
          </p:nvSpPr>
          <p:spPr>
            <a:xfrm>
              <a:off x="3663160" y="7774965"/>
              <a:ext cx="4397771" cy="4871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2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fr-FR" sz="2853" u="none" cap="none" strike="noStrik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L’EQUIPE</a:t>
              </a:r>
              <a:endParaRPr/>
            </a:p>
          </p:txBody>
        </p:sp>
        <p:sp>
          <p:nvSpPr>
            <p:cNvPr id="119" name="Google Shape;119;p2"/>
            <p:cNvSpPr txBox="1"/>
            <p:nvPr/>
          </p:nvSpPr>
          <p:spPr>
            <a:xfrm>
              <a:off x="8483149" y="7774965"/>
              <a:ext cx="660851" cy="4742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2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fr-FR" sz="2853" u="none" cap="none" strike="noStrik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08</a:t>
              </a:r>
              <a:endParaRPr/>
            </a:p>
          </p:txBody>
        </p:sp>
        <p:sp>
          <p:nvSpPr>
            <p:cNvPr id="120" name="Google Shape;120;p2"/>
            <p:cNvSpPr txBox="1"/>
            <p:nvPr/>
          </p:nvSpPr>
          <p:spPr>
            <a:xfrm>
              <a:off x="3663160" y="8343900"/>
              <a:ext cx="4397771" cy="4871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2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fr-FR" sz="2853" u="none" cap="none" strike="noStrik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COUT DU PROJET</a:t>
              </a:r>
              <a:endParaRPr/>
            </a:p>
          </p:txBody>
        </p:sp>
        <p:sp>
          <p:nvSpPr>
            <p:cNvPr id="121" name="Google Shape;121;p2"/>
            <p:cNvSpPr txBox="1"/>
            <p:nvPr/>
          </p:nvSpPr>
          <p:spPr>
            <a:xfrm>
              <a:off x="8483149" y="8343900"/>
              <a:ext cx="660851" cy="4871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2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fr-FR" sz="2853" u="none" cap="none" strike="noStrik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09</a:t>
              </a:r>
              <a:endParaRPr b="1" i="0" sz="2853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22" name="Google Shape;122;p2"/>
            <p:cNvSpPr txBox="1"/>
            <p:nvPr/>
          </p:nvSpPr>
          <p:spPr>
            <a:xfrm>
              <a:off x="3663160" y="8861966"/>
              <a:ext cx="4397771" cy="4871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2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fr-FR" sz="2853" u="none" cap="none" strike="noStrik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OKR (OBJECTIFS ET RESULTATS CLÉS)</a:t>
              </a:r>
              <a:endParaRPr/>
            </a:p>
          </p:txBody>
        </p:sp>
        <p:sp>
          <p:nvSpPr>
            <p:cNvPr id="123" name="Google Shape;123;p2"/>
            <p:cNvSpPr txBox="1"/>
            <p:nvPr/>
          </p:nvSpPr>
          <p:spPr>
            <a:xfrm>
              <a:off x="8483149" y="8861966"/>
              <a:ext cx="660851" cy="4871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2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fr-FR" sz="2853" u="none" cap="none" strike="noStrik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10</a:t>
              </a:r>
              <a:endParaRPr b="1" i="0" sz="2853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24" name="Google Shape;124;p2"/>
          <p:cNvSpPr txBox="1"/>
          <p:nvPr/>
        </p:nvSpPr>
        <p:spPr>
          <a:xfrm>
            <a:off x="-2360898" y="3246327"/>
            <a:ext cx="5083833" cy="42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048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5" name="Google Shape;125;p2"/>
          <p:cNvGrpSpPr/>
          <p:nvPr/>
        </p:nvGrpSpPr>
        <p:grpSpPr>
          <a:xfrm>
            <a:off x="10162777" y="1978347"/>
            <a:ext cx="8527239" cy="6088713"/>
            <a:chOff x="6715338" y="739307"/>
            <a:chExt cx="11887200" cy="9383500"/>
          </a:xfrm>
        </p:grpSpPr>
        <p:pic>
          <p:nvPicPr>
            <p:cNvPr id="126" name="Google Shape;126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715338" y="739307"/>
              <a:ext cx="11887200" cy="9383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7" name="Google Shape;127;p2"/>
            <p:cNvPicPr preferRelativeResize="0"/>
            <p:nvPr/>
          </p:nvPicPr>
          <p:blipFill rotWithShape="1">
            <a:blip r:embed="rId4">
              <a:alphaModFix/>
            </a:blip>
            <a:srcRect b="26508" l="166" r="-165" t="21843"/>
            <a:stretch/>
          </p:blipFill>
          <p:spPr>
            <a:xfrm rot="-5400000">
              <a:off x="7453489" y="4695384"/>
              <a:ext cx="3567994" cy="18734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 b="21127" l="0" r="0" t="15283"/>
            <a:stretch/>
          </p:blipFill>
          <p:spPr>
            <a:xfrm>
              <a:off x="11906950" y="3085155"/>
              <a:ext cx="4576747" cy="31088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2"/>
            <p:cNvPicPr preferRelativeResize="0"/>
            <p:nvPr/>
          </p:nvPicPr>
          <p:blipFill rotWithShape="1">
            <a:blip r:embed="rId5">
              <a:alphaModFix/>
            </a:blip>
            <a:srcRect b="21127" l="0" r="0" t="15283"/>
            <a:stretch/>
          </p:blipFill>
          <p:spPr>
            <a:xfrm rot="5400000">
              <a:off x="9791473" y="6553937"/>
              <a:ext cx="2668892" cy="13437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30" name="Google Shape;130;p2"/>
          <p:cNvCxnSpPr/>
          <p:nvPr/>
        </p:nvCxnSpPr>
        <p:spPr>
          <a:xfrm rot="10800000">
            <a:off x="1828800" y="1447800"/>
            <a:ext cx="9448800" cy="0"/>
          </a:xfrm>
          <a:prstGeom prst="straightConnector1">
            <a:avLst/>
          </a:prstGeom>
          <a:noFill/>
          <a:ln cap="flat" cmpd="sng" w="38100">
            <a:solidFill>
              <a:srgbClr val="66FF33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8FF83"/>
              </a:gs>
              <a:gs pos="50000">
                <a:srgbClr val="BEFFB3"/>
              </a:gs>
              <a:gs pos="100000">
                <a:srgbClr val="DFFFDA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</p:sp>
      <p:pic>
        <p:nvPicPr>
          <p:cNvPr id="136" name="Google Shape;136;p3"/>
          <p:cNvPicPr preferRelativeResize="0"/>
          <p:nvPr/>
        </p:nvPicPr>
        <p:blipFill rotWithShape="1">
          <a:blip r:embed="rId3">
            <a:alphaModFix/>
          </a:blip>
          <a:srcRect b="25396" l="9363" r="7437" t="17003"/>
          <a:stretch/>
        </p:blipFill>
        <p:spPr>
          <a:xfrm>
            <a:off x="16067050" y="266820"/>
            <a:ext cx="1540933" cy="1066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7" name="Google Shape;137;p3"/>
          <p:cNvCxnSpPr/>
          <p:nvPr/>
        </p:nvCxnSpPr>
        <p:spPr>
          <a:xfrm rot="10800000">
            <a:off x="336042" y="1443649"/>
            <a:ext cx="9448800" cy="0"/>
          </a:xfrm>
          <a:prstGeom prst="straightConnector1">
            <a:avLst/>
          </a:prstGeom>
          <a:noFill/>
          <a:ln cap="flat" cmpd="sng" w="38100">
            <a:solidFill>
              <a:srgbClr val="66FF3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8" name="Google Shape;138;p3"/>
          <p:cNvSpPr/>
          <p:nvPr/>
        </p:nvSpPr>
        <p:spPr>
          <a:xfrm>
            <a:off x="304799" y="5862085"/>
            <a:ext cx="5952005" cy="4137664"/>
          </a:xfrm>
          <a:custGeom>
            <a:rect b="b" l="l" r="r" t="t"/>
            <a:pathLst>
              <a:path extrusionOk="0" h="8229600" w="12352120">
                <a:moveTo>
                  <a:pt x="0" y="0"/>
                </a:moveTo>
                <a:lnTo>
                  <a:pt x="12352120" y="0"/>
                </a:lnTo>
                <a:lnTo>
                  <a:pt x="1235212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39" name="Google Shape;139;p3"/>
          <p:cNvGrpSpPr/>
          <p:nvPr/>
        </p:nvGrpSpPr>
        <p:grpSpPr>
          <a:xfrm>
            <a:off x="6358092" y="5862085"/>
            <a:ext cx="11277600" cy="4137664"/>
            <a:chOff x="3581400" y="2005410"/>
            <a:chExt cx="11552885" cy="5250548"/>
          </a:xfrm>
        </p:grpSpPr>
        <p:grpSp>
          <p:nvGrpSpPr>
            <p:cNvPr id="140" name="Google Shape;140;p3"/>
            <p:cNvGrpSpPr/>
            <p:nvPr/>
          </p:nvGrpSpPr>
          <p:grpSpPr>
            <a:xfrm>
              <a:off x="3581400" y="2005410"/>
              <a:ext cx="11552885" cy="5250548"/>
              <a:chOff x="0" y="-38100"/>
              <a:chExt cx="3042735" cy="1382860"/>
            </a:xfrm>
          </p:grpSpPr>
          <p:sp>
            <p:nvSpPr>
              <p:cNvPr id="141" name="Google Shape;141;p3"/>
              <p:cNvSpPr/>
              <p:nvPr/>
            </p:nvSpPr>
            <p:spPr>
              <a:xfrm>
                <a:off x="0" y="0"/>
                <a:ext cx="3042735" cy="1344760"/>
              </a:xfrm>
              <a:custGeom>
                <a:rect b="b" l="l" r="r" t="t"/>
                <a:pathLst>
                  <a:path extrusionOk="0" h="1344760" w="3042735">
                    <a:moveTo>
                      <a:pt x="0" y="0"/>
                    </a:moveTo>
                    <a:lnTo>
                      <a:pt x="3042735" y="0"/>
                    </a:lnTo>
                    <a:lnTo>
                      <a:pt x="3042735" y="1344760"/>
                    </a:lnTo>
                    <a:lnTo>
                      <a:pt x="0" y="134476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  <p:sp>
            <p:nvSpPr>
              <p:cNvPr id="142" name="Google Shape;142;p3"/>
              <p:cNvSpPr txBox="1"/>
              <p:nvPr/>
            </p:nvSpPr>
            <p:spPr>
              <a:xfrm>
                <a:off x="0" y="-38100"/>
                <a:ext cx="3042735" cy="138286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3" name="Google Shape;143;p3"/>
            <p:cNvSpPr txBox="1"/>
            <p:nvPr/>
          </p:nvSpPr>
          <p:spPr>
            <a:xfrm>
              <a:off x="4127819" y="2599874"/>
              <a:ext cx="10381984" cy="40032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862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fr-FR" sz="4400" u="none" cap="none" strike="noStrike">
                  <a:solidFill>
                    <a:srgbClr val="FDFDFD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DEVENIR LE LEADER DE LA DECOUVERTE DES ACTIVITES SAINES AU GABON D’ICI 2030 </a:t>
              </a:r>
              <a:endParaRPr b="1" i="0" sz="4400" u="none" cap="none" strike="noStrike">
                <a:solidFill>
                  <a:srgbClr val="FDFDFD"/>
                </a:solidFill>
                <a:latin typeface="Open Sans ExtraBold"/>
                <a:ea typeface="Open Sans ExtraBold"/>
                <a:cs typeface="Open Sans ExtraBold"/>
                <a:sym typeface="Open Sans ExtraBold"/>
              </a:endParaRPr>
            </a:p>
          </p:txBody>
        </p:sp>
      </p:grpSp>
      <p:sp>
        <p:nvSpPr>
          <p:cNvPr id="144" name="Google Shape;144;p3"/>
          <p:cNvSpPr txBox="1"/>
          <p:nvPr/>
        </p:nvSpPr>
        <p:spPr>
          <a:xfrm>
            <a:off x="457200" y="351978"/>
            <a:ext cx="5775957" cy="11265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6605" u="none" cap="none" strike="noStrik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LA VISION</a:t>
            </a:r>
            <a:endParaRPr b="1" i="0" sz="6605" u="none" cap="none" strike="noStrike">
              <a:solidFill>
                <a:schemeClr val="dk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grpSp>
        <p:nvGrpSpPr>
          <p:cNvPr id="145" name="Google Shape;145;p3"/>
          <p:cNvGrpSpPr/>
          <p:nvPr/>
        </p:nvGrpSpPr>
        <p:grpSpPr>
          <a:xfrm>
            <a:off x="9102575" y="1980619"/>
            <a:ext cx="4054016" cy="2834166"/>
            <a:chOff x="10988485" y="2017769"/>
            <a:chExt cx="4054016" cy="2834166"/>
          </a:xfrm>
        </p:grpSpPr>
        <p:sp>
          <p:nvSpPr>
            <p:cNvPr id="146" name="Google Shape;146;p3"/>
            <p:cNvSpPr/>
            <p:nvPr/>
          </p:nvSpPr>
          <p:spPr>
            <a:xfrm>
              <a:off x="10988485" y="2017769"/>
              <a:ext cx="4054016" cy="2834166"/>
            </a:xfrm>
            <a:custGeom>
              <a:rect b="b" l="l" r="r" t="t"/>
              <a:pathLst>
                <a:path extrusionOk="0" h="1369365" w="1554321">
                  <a:moveTo>
                    <a:pt x="58312" y="0"/>
                  </a:moveTo>
                  <a:lnTo>
                    <a:pt x="1496009" y="0"/>
                  </a:lnTo>
                  <a:cubicBezTo>
                    <a:pt x="1511474" y="0"/>
                    <a:pt x="1526306" y="6144"/>
                    <a:pt x="1537241" y="17079"/>
                  </a:cubicBezTo>
                  <a:cubicBezTo>
                    <a:pt x="1548177" y="28015"/>
                    <a:pt x="1554321" y="42846"/>
                    <a:pt x="1554321" y="58312"/>
                  </a:cubicBezTo>
                  <a:lnTo>
                    <a:pt x="1554321" y="1311054"/>
                  </a:lnTo>
                  <a:cubicBezTo>
                    <a:pt x="1554321" y="1326519"/>
                    <a:pt x="1548177" y="1341351"/>
                    <a:pt x="1537241" y="1352286"/>
                  </a:cubicBezTo>
                  <a:cubicBezTo>
                    <a:pt x="1526306" y="1363222"/>
                    <a:pt x="1511474" y="1369365"/>
                    <a:pt x="1496009" y="1369365"/>
                  </a:cubicBezTo>
                  <a:lnTo>
                    <a:pt x="58312" y="1369365"/>
                  </a:lnTo>
                  <a:cubicBezTo>
                    <a:pt x="42846" y="1369365"/>
                    <a:pt x="28015" y="1363222"/>
                    <a:pt x="17079" y="1352286"/>
                  </a:cubicBezTo>
                  <a:cubicBezTo>
                    <a:pt x="6144" y="1341351"/>
                    <a:pt x="0" y="1326519"/>
                    <a:pt x="0" y="1311054"/>
                  </a:cubicBezTo>
                  <a:lnTo>
                    <a:pt x="0" y="58312"/>
                  </a:lnTo>
                  <a:cubicBezTo>
                    <a:pt x="0" y="42846"/>
                    <a:pt x="6144" y="28015"/>
                    <a:pt x="17079" y="17079"/>
                  </a:cubicBezTo>
                  <a:cubicBezTo>
                    <a:pt x="28015" y="6144"/>
                    <a:pt x="42846" y="0"/>
                    <a:pt x="58312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3"/>
            <p:cNvSpPr txBox="1"/>
            <p:nvPr/>
          </p:nvSpPr>
          <p:spPr>
            <a:xfrm>
              <a:off x="11202822" y="2424113"/>
              <a:ext cx="3625342" cy="20518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5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fr-FR" sz="2290" u="none" cap="none" strike="noStrike">
                  <a:solidFill>
                    <a:srgbClr val="051D40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«</a:t>
              </a:r>
              <a:r>
                <a:rPr b="1" i="0" lang="fr-FR" sz="6000" u="none" cap="none" strike="noStrike">
                  <a:solidFill>
                    <a:srgbClr val="051D40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 </a:t>
              </a:r>
              <a:r>
                <a:rPr b="1" i="0" lang="fr-FR" sz="4000" u="none" cap="none" strike="noStrike">
                  <a:solidFill>
                    <a:srgbClr val="051D40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1</a:t>
              </a:r>
              <a:r>
                <a:rPr b="1" i="0" lang="fr-FR" sz="2290" u="none" cap="none" strike="noStrike">
                  <a:solidFill>
                    <a:srgbClr val="051D40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 adulte sur </a:t>
              </a:r>
              <a:r>
                <a:rPr b="1" i="0" lang="fr-FR" sz="4000" u="none" cap="none" strike="noStrike">
                  <a:solidFill>
                    <a:srgbClr val="051D40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4 </a:t>
              </a:r>
              <a:r>
                <a:rPr b="1" i="0" lang="fr-FR" sz="2290" u="none" cap="none" strike="noStrike">
                  <a:solidFill>
                    <a:srgbClr val="051D40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dans le monde ne pratique pas une activité physique aux niveaux recommandés »</a:t>
              </a:r>
              <a:endParaRPr b="1" i="0" sz="2290" u="none" cap="none" strike="noStrike">
                <a:solidFill>
                  <a:srgbClr val="051D40"/>
                </a:solidFill>
                <a:latin typeface="Open Sans ExtraBold"/>
                <a:ea typeface="Open Sans ExtraBold"/>
                <a:cs typeface="Open Sans ExtraBold"/>
                <a:sym typeface="Open Sans ExtraBold"/>
              </a:endParaRPr>
            </a:p>
          </p:txBody>
        </p:sp>
      </p:grpSp>
      <p:grpSp>
        <p:nvGrpSpPr>
          <p:cNvPr id="148" name="Google Shape;148;p3"/>
          <p:cNvGrpSpPr/>
          <p:nvPr/>
        </p:nvGrpSpPr>
        <p:grpSpPr>
          <a:xfrm>
            <a:off x="4709171" y="1940688"/>
            <a:ext cx="4054016" cy="2834166"/>
            <a:chOff x="5472064" y="1833034"/>
            <a:chExt cx="4054016" cy="2834166"/>
          </a:xfrm>
        </p:grpSpPr>
        <p:sp>
          <p:nvSpPr>
            <p:cNvPr id="149" name="Google Shape;149;p3"/>
            <p:cNvSpPr/>
            <p:nvPr/>
          </p:nvSpPr>
          <p:spPr>
            <a:xfrm>
              <a:off x="5472064" y="1833034"/>
              <a:ext cx="4054016" cy="2834166"/>
            </a:xfrm>
            <a:custGeom>
              <a:rect b="b" l="l" r="r" t="t"/>
              <a:pathLst>
                <a:path extrusionOk="0" h="1369365" w="1554321">
                  <a:moveTo>
                    <a:pt x="58312" y="0"/>
                  </a:moveTo>
                  <a:lnTo>
                    <a:pt x="1496009" y="0"/>
                  </a:lnTo>
                  <a:cubicBezTo>
                    <a:pt x="1511474" y="0"/>
                    <a:pt x="1526306" y="6144"/>
                    <a:pt x="1537241" y="17079"/>
                  </a:cubicBezTo>
                  <a:cubicBezTo>
                    <a:pt x="1548177" y="28015"/>
                    <a:pt x="1554321" y="42846"/>
                    <a:pt x="1554321" y="58312"/>
                  </a:cubicBezTo>
                  <a:lnTo>
                    <a:pt x="1554321" y="1311054"/>
                  </a:lnTo>
                  <a:cubicBezTo>
                    <a:pt x="1554321" y="1326519"/>
                    <a:pt x="1548177" y="1341351"/>
                    <a:pt x="1537241" y="1352286"/>
                  </a:cubicBezTo>
                  <a:cubicBezTo>
                    <a:pt x="1526306" y="1363222"/>
                    <a:pt x="1511474" y="1369365"/>
                    <a:pt x="1496009" y="1369365"/>
                  </a:cubicBezTo>
                  <a:lnTo>
                    <a:pt x="58312" y="1369365"/>
                  </a:lnTo>
                  <a:cubicBezTo>
                    <a:pt x="42846" y="1369365"/>
                    <a:pt x="28015" y="1363222"/>
                    <a:pt x="17079" y="1352286"/>
                  </a:cubicBezTo>
                  <a:cubicBezTo>
                    <a:pt x="6144" y="1341351"/>
                    <a:pt x="0" y="1326519"/>
                    <a:pt x="0" y="1311054"/>
                  </a:cubicBezTo>
                  <a:lnTo>
                    <a:pt x="0" y="58312"/>
                  </a:lnTo>
                  <a:cubicBezTo>
                    <a:pt x="0" y="42846"/>
                    <a:pt x="6144" y="28015"/>
                    <a:pt x="17079" y="17079"/>
                  </a:cubicBezTo>
                  <a:cubicBezTo>
                    <a:pt x="28015" y="6144"/>
                    <a:pt x="42846" y="0"/>
                    <a:pt x="58312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3"/>
            <p:cNvSpPr txBox="1"/>
            <p:nvPr/>
          </p:nvSpPr>
          <p:spPr>
            <a:xfrm>
              <a:off x="5592475" y="2297734"/>
              <a:ext cx="3625342" cy="20518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fr-FR" sz="2290" u="none" cap="none" strike="noStrike">
                  <a:solidFill>
                    <a:srgbClr val="051D40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«</a:t>
              </a:r>
              <a:r>
                <a:rPr b="1" i="0" lang="fr-FR" sz="4000" u="none" cap="none" strike="noStrike">
                  <a:solidFill>
                    <a:srgbClr val="051D40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 30% </a:t>
              </a:r>
              <a:r>
                <a:rPr b="1" i="0" lang="fr-FR" sz="2290" u="none" cap="none" strike="noStrike">
                  <a:solidFill>
                    <a:srgbClr val="051D40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de risque de décès en plus pour les personnes ayant une activité physique insuffisante »</a:t>
              </a:r>
              <a:endParaRPr b="1" i="0" sz="2290" u="none" cap="none" strike="noStrike">
                <a:solidFill>
                  <a:srgbClr val="051D40"/>
                </a:solidFill>
                <a:latin typeface="Open Sans ExtraBold"/>
                <a:ea typeface="Open Sans ExtraBold"/>
                <a:cs typeface="Open Sans ExtraBold"/>
                <a:sym typeface="Open Sans ExtraBold"/>
              </a:endParaRPr>
            </a:p>
          </p:txBody>
        </p:sp>
      </p:grpSp>
      <p:grpSp>
        <p:nvGrpSpPr>
          <p:cNvPr id="151" name="Google Shape;151;p3"/>
          <p:cNvGrpSpPr/>
          <p:nvPr/>
        </p:nvGrpSpPr>
        <p:grpSpPr>
          <a:xfrm>
            <a:off x="315767" y="1921106"/>
            <a:ext cx="4054016" cy="2834166"/>
            <a:chOff x="5472064" y="1833034"/>
            <a:chExt cx="4054016" cy="2834166"/>
          </a:xfrm>
        </p:grpSpPr>
        <p:sp>
          <p:nvSpPr>
            <p:cNvPr id="152" name="Google Shape;152;p3"/>
            <p:cNvSpPr/>
            <p:nvPr/>
          </p:nvSpPr>
          <p:spPr>
            <a:xfrm>
              <a:off x="5472064" y="1833034"/>
              <a:ext cx="4054016" cy="2834166"/>
            </a:xfrm>
            <a:custGeom>
              <a:rect b="b" l="l" r="r" t="t"/>
              <a:pathLst>
                <a:path extrusionOk="0" h="1369365" w="1554321">
                  <a:moveTo>
                    <a:pt x="58312" y="0"/>
                  </a:moveTo>
                  <a:lnTo>
                    <a:pt x="1496009" y="0"/>
                  </a:lnTo>
                  <a:cubicBezTo>
                    <a:pt x="1511474" y="0"/>
                    <a:pt x="1526306" y="6144"/>
                    <a:pt x="1537241" y="17079"/>
                  </a:cubicBezTo>
                  <a:cubicBezTo>
                    <a:pt x="1548177" y="28015"/>
                    <a:pt x="1554321" y="42846"/>
                    <a:pt x="1554321" y="58312"/>
                  </a:cubicBezTo>
                  <a:lnTo>
                    <a:pt x="1554321" y="1311054"/>
                  </a:lnTo>
                  <a:cubicBezTo>
                    <a:pt x="1554321" y="1326519"/>
                    <a:pt x="1548177" y="1341351"/>
                    <a:pt x="1537241" y="1352286"/>
                  </a:cubicBezTo>
                  <a:cubicBezTo>
                    <a:pt x="1526306" y="1363222"/>
                    <a:pt x="1511474" y="1369365"/>
                    <a:pt x="1496009" y="1369365"/>
                  </a:cubicBezTo>
                  <a:lnTo>
                    <a:pt x="58312" y="1369365"/>
                  </a:lnTo>
                  <a:cubicBezTo>
                    <a:pt x="42846" y="1369365"/>
                    <a:pt x="28015" y="1363222"/>
                    <a:pt x="17079" y="1352286"/>
                  </a:cubicBezTo>
                  <a:cubicBezTo>
                    <a:pt x="6144" y="1341351"/>
                    <a:pt x="0" y="1326519"/>
                    <a:pt x="0" y="1311054"/>
                  </a:cubicBezTo>
                  <a:lnTo>
                    <a:pt x="0" y="58312"/>
                  </a:lnTo>
                  <a:cubicBezTo>
                    <a:pt x="0" y="42846"/>
                    <a:pt x="6144" y="28015"/>
                    <a:pt x="17079" y="17079"/>
                  </a:cubicBezTo>
                  <a:cubicBezTo>
                    <a:pt x="28015" y="6144"/>
                    <a:pt x="42846" y="0"/>
                    <a:pt x="58312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3"/>
            <p:cNvSpPr txBox="1"/>
            <p:nvPr/>
          </p:nvSpPr>
          <p:spPr>
            <a:xfrm>
              <a:off x="5576654" y="2147974"/>
              <a:ext cx="3625342" cy="24622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fr-FR" sz="2290" u="none" cap="none" strike="noStrike">
                  <a:solidFill>
                    <a:srgbClr val="051D40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«</a:t>
              </a:r>
              <a:r>
                <a:rPr b="1" i="0" lang="fr-FR" sz="4000" u="none" cap="none" strike="noStrike">
                  <a:solidFill>
                    <a:srgbClr val="051D40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 150min</a:t>
              </a:r>
              <a:r>
                <a:rPr b="1" i="0" lang="fr-FR" sz="2290" u="none" cap="none" strike="noStrike">
                  <a:solidFill>
                    <a:srgbClr val="051D40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 d’activité d’endurance d’intensité soutenue par semaine » recommandation le l’OMS pour les adultes</a:t>
              </a:r>
              <a:endParaRPr b="1" i="0" sz="2290" u="none" cap="none" strike="noStrike">
                <a:solidFill>
                  <a:srgbClr val="051D40"/>
                </a:solidFill>
                <a:latin typeface="Open Sans ExtraBold"/>
                <a:ea typeface="Open Sans ExtraBold"/>
                <a:cs typeface="Open Sans ExtraBold"/>
                <a:sym typeface="Open Sans ExtraBold"/>
              </a:endParaRPr>
            </a:p>
          </p:txBody>
        </p:sp>
      </p:grpSp>
      <p:grpSp>
        <p:nvGrpSpPr>
          <p:cNvPr id="154" name="Google Shape;154;p3"/>
          <p:cNvGrpSpPr/>
          <p:nvPr/>
        </p:nvGrpSpPr>
        <p:grpSpPr>
          <a:xfrm>
            <a:off x="13495979" y="2014227"/>
            <a:ext cx="4054016" cy="2834166"/>
            <a:chOff x="5472064" y="1833034"/>
            <a:chExt cx="4054016" cy="2834166"/>
          </a:xfrm>
        </p:grpSpPr>
        <p:sp>
          <p:nvSpPr>
            <p:cNvPr id="155" name="Google Shape;155;p3"/>
            <p:cNvSpPr/>
            <p:nvPr/>
          </p:nvSpPr>
          <p:spPr>
            <a:xfrm>
              <a:off x="5472064" y="1833034"/>
              <a:ext cx="4054016" cy="2834166"/>
            </a:xfrm>
            <a:custGeom>
              <a:rect b="b" l="l" r="r" t="t"/>
              <a:pathLst>
                <a:path extrusionOk="0" h="1369365" w="1554321">
                  <a:moveTo>
                    <a:pt x="58312" y="0"/>
                  </a:moveTo>
                  <a:lnTo>
                    <a:pt x="1496009" y="0"/>
                  </a:lnTo>
                  <a:cubicBezTo>
                    <a:pt x="1511474" y="0"/>
                    <a:pt x="1526306" y="6144"/>
                    <a:pt x="1537241" y="17079"/>
                  </a:cubicBezTo>
                  <a:cubicBezTo>
                    <a:pt x="1548177" y="28015"/>
                    <a:pt x="1554321" y="42846"/>
                    <a:pt x="1554321" y="58312"/>
                  </a:cubicBezTo>
                  <a:lnTo>
                    <a:pt x="1554321" y="1311054"/>
                  </a:lnTo>
                  <a:cubicBezTo>
                    <a:pt x="1554321" y="1326519"/>
                    <a:pt x="1548177" y="1341351"/>
                    <a:pt x="1537241" y="1352286"/>
                  </a:cubicBezTo>
                  <a:cubicBezTo>
                    <a:pt x="1526306" y="1363222"/>
                    <a:pt x="1511474" y="1369365"/>
                    <a:pt x="1496009" y="1369365"/>
                  </a:cubicBezTo>
                  <a:lnTo>
                    <a:pt x="58312" y="1369365"/>
                  </a:lnTo>
                  <a:cubicBezTo>
                    <a:pt x="42846" y="1369365"/>
                    <a:pt x="28015" y="1363222"/>
                    <a:pt x="17079" y="1352286"/>
                  </a:cubicBezTo>
                  <a:cubicBezTo>
                    <a:pt x="6144" y="1341351"/>
                    <a:pt x="0" y="1326519"/>
                    <a:pt x="0" y="1311054"/>
                  </a:cubicBezTo>
                  <a:lnTo>
                    <a:pt x="0" y="58312"/>
                  </a:lnTo>
                  <a:cubicBezTo>
                    <a:pt x="0" y="42846"/>
                    <a:pt x="6144" y="28015"/>
                    <a:pt x="17079" y="17079"/>
                  </a:cubicBezTo>
                  <a:cubicBezTo>
                    <a:pt x="28015" y="6144"/>
                    <a:pt x="42846" y="0"/>
                    <a:pt x="58312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3"/>
            <p:cNvSpPr txBox="1"/>
            <p:nvPr/>
          </p:nvSpPr>
          <p:spPr>
            <a:xfrm>
              <a:off x="5472064" y="2274953"/>
              <a:ext cx="3625342" cy="20518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fr-FR" sz="2290" u="none" cap="none" strike="noStrike">
                  <a:solidFill>
                    <a:srgbClr val="051D40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« </a:t>
              </a:r>
              <a:r>
                <a:rPr b="1" i="0" lang="fr-FR" sz="4000" u="none" cap="none" strike="noStrike">
                  <a:solidFill>
                    <a:srgbClr val="051D40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80% </a:t>
              </a:r>
              <a:r>
                <a:rPr b="1" i="0" lang="fr-FR" sz="2290" u="none" cap="none" strike="noStrike">
                  <a:solidFill>
                    <a:srgbClr val="051D40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des adolescents dans le monde n’ont pas une activité physique suffisante »</a:t>
              </a:r>
              <a:endParaRPr b="1" i="0" sz="2290" u="none" cap="none" strike="noStrike">
                <a:solidFill>
                  <a:srgbClr val="051D40"/>
                </a:solidFill>
                <a:latin typeface="Open Sans ExtraBold"/>
                <a:ea typeface="Open Sans ExtraBold"/>
                <a:cs typeface="Open Sans ExtraBold"/>
                <a:sym typeface="Open Sans ExtraBold"/>
              </a:endParaRPr>
            </a:p>
          </p:txBody>
        </p:sp>
      </p:grpSp>
      <p:sp>
        <p:nvSpPr>
          <p:cNvPr id="157" name="Google Shape;157;p3"/>
          <p:cNvSpPr/>
          <p:nvPr/>
        </p:nvSpPr>
        <p:spPr>
          <a:xfrm>
            <a:off x="5240249" y="295024"/>
            <a:ext cx="1244752" cy="998525"/>
          </a:xfrm>
          <a:custGeom>
            <a:rect b="b" l="l" r="r" t="t"/>
            <a:pathLst>
              <a:path extrusionOk="0" h="1819536" w="2075853">
                <a:moveTo>
                  <a:pt x="0" y="0"/>
                </a:moveTo>
                <a:lnTo>
                  <a:pt x="2075853" y="0"/>
                </a:lnTo>
                <a:lnTo>
                  <a:pt x="2075853" y="1819535"/>
                </a:lnTo>
                <a:lnTo>
                  <a:pt x="0" y="18195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8FF83"/>
              </a:gs>
              <a:gs pos="50000">
                <a:srgbClr val="BEFFB3"/>
              </a:gs>
              <a:gs pos="100000">
                <a:srgbClr val="DFFFDA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</p:sp>
      <p:pic>
        <p:nvPicPr>
          <p:cNvPr id="163" name="Google Shape;163;p4"/>
          <p:cNvPicPr preferRelativeResize="0"/>
          <p:nvPr/>
        </p:nvPicPr>
        <p:blipFill rotWithShape="1">
          <a:blip r:embed="rId3">
            <a:alphaModFix/>
          </a:blip>
          <a:srcRect b="25396" l="9363" r="7437" t="17003"/>
          <a:stretch/>
        </p:blipFill>
        <p:spPr>
          <a:xfrm>
            <a:off x="16067050" y="266820"/>
            <a:ext cx="1540933" cy="1066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4" name="Google Shape;164;p4"/>
          <p:cNvGrpSpPr/>
          <p:nvPr/>
        </p:nvGrpSpPr>
        <p:grpSpPr>
          <a:xfrm>
            <a:off x="154753" y="1762340"/>
            <a:ext cx="11297770" cy="7366414"/>
            <a:chOff x="-22038" y="-38100"/>
            <a:chExt cx="3904237" cy="1378388"/>
          </a:xfrm>
        </p:grpSpPr>
        <p:sp>
          <p:nvSpPr>
            <p:cNvPr id="165" name="Google Shape;165;p4"/>
            <p:cNvSpPr/>
            <p:nvPr/>
          </p:nvSpPr>
          <p:spPr>
            <a:xfrm>
              <a:off x="-22038" y="0"/>
              <a:ext cx="3904237" cy="1340288"/>
            </a:xfrm>
            <a:custGeom>
              <a:rect b="b" l="l" r="r" t="t"/>
              <a:pathLst>
                <a:path extrusionOk="0" h="1340288" w="3841588">
                  <a:moveTo>
                    <a:pt x="9023" y="0"/>
                  </a:moveTo>
                  <a:lnTo>
                    <a:pt x="3832565" y="0"/>
                  </a:lnTo>
                  <a:cubicBezTo>
                    <a:pt x="3837548" y="0"/>
                    <a:pt x="3841588" y="4040"/>
                    <a:pt x="3841588" y="9023"/>
                  </a:cubicBezTo>
                  <a:lnTo>
                    <a:pt x="3841588" y="1331265"/>
                  </a:lnTo>
                  <a:cubicBezTo>
                    <a:pt x="3841588" y="1336248"/>
                    <a:pt x="3837548" y="1340288"/>
                    <a:pt x="3832565" y="1340288"/>
                  </a:cubicBezTo>
                  <a:lnTo>
                    <a:pt x="9023" y="1340288"/>
                  </a:lnTo>
                  <a:cubicBezTo>
                    <a:pt x="4040" y="1340288"/>
                    <a:pt x="0" y="1336248"/>
                    <a:pt x="0" y="1331265"/>
                  </a:cubicBezTo>
                  <a:lnTo>
                    <a:pt x="0" y="9023"/>
                  </a:lnTo>
                  <a:cubicBezTo>
                    <a:pt x="0" y="4040"/>
                    <a:pt x="4040" y="0"/>
                    <a:pt x="9023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4"/>
            <p:cNvSpPr txBox="1"/>
            <p:nvPr/>
          </p:nvSpPr>
          <p:spPr>
            <a:xfrm>
              <a:off x="0" y="-38100"/>
              <a:ext cx="3841588" cy="13783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7" name="Google Shape;167;p4"/>
          <p:cNvSpPr txBox="1"/>
          <p:nvPr/>
        </p:nvSpPr>
        <p:spPr>
          <a:xfrm>
            <a:off x="457200" y="351978"/>
            <a:ext cx="5775957" cy="11265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6605" u="none" cap="none" strike="noStrik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PROBLEME</a:t>
            </a:r>
            <a:endParaRPr b="1" i="0" sz="6605" u="none" cap="none" strike="noStrike">
              <a:solidFill>
                <a:schemeClr val="dk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pic>
        <p:nvPicPr>
          <p:cNvPr id="168" name="Google Shape;168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62929" y="5547355"/>
            <a:ext cx="7764160" cy="4495478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4"/>
          <p:cNvSpPr txBox="1"/>
          <p:nvPr/>
        </p:nvSpPr>
        <p:spPr>
          <a:xfrm>
            <a:off x="76200" y="2476500"/>
            <a:ext cx="10927456" cy="53604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170497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85"/>
              <a:buFont typeface="Arial"/>
              <a:buNone/>
            </a:pPr>
            <a:r>
              <a:t/>
            </a:r>
            <a:endParaRPr b="1" i="0" sz="2685" u="none" cap="none" strike="noStrike">
              <a:solidFill>
                <a:schemeClr val="dk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marR="0" rtl="0" algn="ctr">
              <a:lnSpc>
                <a:spcPct val="1342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85"/>
              <a:buFont typeface="Arial"/>
              <a:buChar char="•"/>
            </a:pPr>
            <a:r>
              <a:rPr b="1" i="0" lang="fr-FR" sz="2685" u="none" cap="none" strike="noStrik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DIFFICILE ACCÈS À L’INFORMATION </a:t>
            </a:r>
            <a:r>
              <a:rPr b="0" i="0" lang="fr-FR" sz="2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SUR LES LIEUX, ET ÉVÉNEMENTS DE PRATIQUE DES SPORTS ET LOISIRS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685" u="none" cap="none" strike="noStrike">
              <a:solidFill>
                <a:schemeClr val="dk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-457200" lvl="0" marL="45720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85"/>
              <a:buFont typeface="Arial"/>
              <a:buChar char="•"/>
            </a:pPr>
            <a:r>
              <a:rPr b="1" i="0" lang="fr-FR" sz="2685" u="none" cap="none" strike="noStrik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RECHERCHES COMPLEXES ET DÉMOTIVANTES</a:t>
            </a:r>
            <a:endParaRPr/>
          </a:p>
          <a:p>
            <a:pPr indent="0" lvl="0" marL="0" marR="0" rtl="0" algn="ctr">
              <a:lnSpc>
                <a:spcPct val="134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2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(MANQUE D'EXHAUSTIVITÉ ET FIABILITÉ, DIFFICULTÉ DE COMPARER)</a:t>
            </a:r>
            <a:endParaRPr b="1" i="0" sz="2685" u="none" cap="none" strike="noStrike">
              <a:solidFill>
                <a:schemeClr val="dk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-286702" lvl="0" marL="45720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85"/>
              <a:buFont typeface="Arial"/>
              <a:buNone/>
            </a:pPr>
            <a:r>
              <a:t/>
            </a:r>
            <a:endParaRPr b="1" i="0" sz="2685" u="none" cap="none" strike="noStrike">
              <a:solidFill>
                <a:schemeClr val="dk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-457200" lvl="0" marL="45720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85"/>
              <a:buFont typeface="Arial"/>
              <a:buChar char="•"/>
            </a:pPr>
            <a:r>
              <a:rPr b="1" i="0" lang="fr-FR" sz="2685" u="none" cap="none" strike="noStrik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MANQUE DE VISIBILITÉ DES OFFREURS D'ACTIVITÉS SPORTIVES ET RÉCRÉATIVES</a:t>
            </a:r>
            <a:endParaRPr/>
          </a:p>
          <a:p>
            <a:pPr indent="0" lvl="0" marL="0" marR="0" rtl="0" algn="ctr">
              <a:lnSpc>
                <a:spcPct val="134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2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(INSTALLATIONS SPORTIVES  SOUS-EXPLOITÉES)</a:t>
            </a:r>
            <a:endParaRPr b="1" i="0" sz="2685" u="none" cap="none" strike="noStrike">
              <a:solidFill>
                <a:schemeClr val="dk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685" u="none" cap="none" strike="noStrike">
              <a:solidFill>
                <a:schemeClr val="dk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cxnSp>
        <p:nvCxnSpPr>
          <p:cNvPr id="170" name="Google Shape;170;p4"/>
          <p:cNvCxnSpPr/>
          <p:nvPr/>
        </p:nvCxnSpPr>
        <p:spPr>
          <a:xfrm rot="10800000">
            <a:off x="336042" y="1443649"/>
            <a:ext cx="9448800" cy="0"/>
          </a:xfrm>
          <a:prstGeom prst="straightConnector1">
            <a:avLst/>
          </a:prstGeom>
          <a:noFill/>
          <a:ln cap="flat" cmpd="sng" w="38100">
            <a:solidFill>
              <a:srgbClr val="66FF3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1" name="Google Shape;171;p4"/>
          <p:cNvSpPr/>
          <p:nvPr/>
        </p:nvSpPr>
        <p:spPr>
          <a:xfrm>
            <a:off x="5835649" y="351978"/>
            <a:ext cx="1039366" cy="895886"/>
          </a:xfrm>
          <a:custGeom>
            <a:rect b="b" l="l" r="r" t="t"/>
            <a:pathLst>
              <a:path extrusionOk="0" h="895886" w="825844">
                <a:moveTo>
                  <a:pt x="0" y="0"/>
                </a:moveTo>
                <a:lnTo>
                  <a:pt x="825844" y="0"/>
                </a:lnTo>
                <a:lnTo>
                  <a:pt x="825844" y="895886"/>
                </a:lnTo>
                <a:lnTo>
                  <a:pt x="0" y="8958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"/>
          <p:cNvSpPr/>
          <p:nvPr/>
        </p:nvSpPr>
        <p:spPr>
          <a:xfrm>
            <a:off x="232204" y="7686324"/>
            <a:ext cx="5841799" cy="1153755"/>
          </a:xfrm>
          <a:custGeom>
            <a:rect b="b" l="l" r="r" t="t"/>
            <a:pathLst>
              <a:path extrusionOk="0" h="1153755" w="5841799">
                <a:moveTo>
                  <a:pt x="0" y="0"/>
                </a:moveTo>
                <a:lnTo>
                  <a:pt x="5841799" y="0"/>
                </a:lnTo>
                <a:lnTo>
                  <a:pt x="5841799" y="1153755"/>
                </a:lnTo>
                <a:lnTo>
                  <a:pt x="0" y="11537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7" name="Google Shape;177;p5"/>
          <p:cNvSpPr/>
          <p:nvPr/>
        </p:nvSpPr>
        <p:spPr>
          <a:xfrm>
            <a:off x="6224860" y="7686324"/>
            <a:ext cx="5841799" cy="1153755"/>
          </a:xfrm>
          <a:custGeom>
            <a:rect b="b" l="l" r="r" t="t"/>
            <a:pathLst>
              <a:path extrusionOk="0" h="1153755" w="5841799">
                <a:moveTo>
                  <a:pt x="0" y="0"/>
                </a:moveTo>
                <a:lnTo>
                  <a:pt x="5841799" y="0"/>
                </a:lnTo>
                <a:lnTo>
                  <a:pt x="5841799" y="1153755"/>
                </a:lnTo>
                <a:lnTo>
                  <a:pt x="0" y="11537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8" name="Google Shape;178;p5"/>
          <p:cNvSpPr/>
          <p:nvPr/>
        </p:nvSpPr>
        <p:spPr>
          <a:xfrm>
            <a:off x="12213997" y="7686324"/>
            <a:ext cx="5841799" cy="1153755"/>
          </a:xfrm>
          <a:custGeom>
            <a:rect b="b" l="l" r="r" t="t"/>
            <a:pathLst>
              <a:path extrusionOk="0" h="1153755" w="5841799">
                <a:moveTo>
                  <a:pt x="0" y="0"/>
                </a:moveTo>
                <a:lnTo>
                  <a:pt x="5841799" y="0"/>
                </a:lnTo>
                <a:lnTo>
                  <a:pt x="5841799" y="1153755"/>
                </a:lnTo>
                <a:lnTo>
                  <a:pt x="0" y="11537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9" name="Google Shape;179;p5"/>
          <p:cNvSpPr txBox="1"/>
          <p:nvPr/>
        </p:nvSpPr>
        <p:spPr>
          <a:xfrm>
            <a:off x="11642597" y="4891471"/>
            <a:ext cx="4931003" cy="3871922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477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477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0" name="Google Shape;180;p5"/>
          <p:cNvGrpSpPr/>
          <p:nvPr/>
        </p:nvGrpSpPr>
        <p:grpSpPr>
          <a:xfrm>
            <a:off x="-838200" y="-4255913"/>
            <a:ext cx="4693046" cy="4693046"/>
            <a:chOff x="0" y="0"/>
            <a:chExt cx="812800" cy="812800"/>
          </a:xfrm>
        </p:grpSpPr>
        <p:sp>
          <p:nvSpPr>
            <p:cNvPr id="181" name="Google Shape;181;p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FFFFFF">
                  <a:alpha val="15294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3" name="Google Shape;183;p5"/>
          <p:cNvGrpSpPr/>
          <p:nvPr/>
        </p:nvGrpSpPr>
        <p:grpSpPr>
          <a:xfrm>
            <a:off x="15573718" y="7940477"/>
            <a:ext cx="4693046" cy="4693046"/>
            <a:chOff x="0" y="0"/>
            <a:chExt cx="812800" cy="812800"/>
          </a:xfrm>
        </p:grpSpPr>
        <p:sp>
          <p:nvSpPr>
            <p:cNvPr id="184" name="Google Shape;184;p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FFFFFF">
                  <a:alpha val="15294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6" name="Google Shape;186;p5"/>
          <p:cNvSpPr txBox="1"/>
          <p:nvPr/>
        </p:nvSpPr>
        <p:spPr>
          <a:xfrm>
            <a:off x="-326234" y="183253"/>
            <a:ext cx="14478000" cy="8615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5108" u="none" cap="none" strike="noStrik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LES ALTERNATIVES/LES CONCURRENTS</a:t>
            </a:r>
            <a:endParaRPr b="1" i="0" sz="5108" u="none" cap="none" strike="noStrike">
              <a:solidFill>
                <a:schemeClr val="dk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grpSp>
        <p:nvGrpSpPr>
          <p:cNvPr id="187" name="Google Shape;187;p5"/>
          <p:cNvGrpSpPr/>
          <p:nvPr/>
        </p:nvGrpSpPr>
        <p:grpSpPr>
          <a:xfrm>
            <a:off x="152400" y="1295378"/>
            <a:ext cx="4072253" cy="2913021"/>
            <a:chOff x="402159" y="1253297"/>
            <a:chExt cx="4471676" cy="3598757"/>
          </a:xfrm>
        </p:grpSpPr>
        <p:grpSp>
          <p:nvGrpSpPr>
            <p:cNvPr id="188" name="Google Shape;188;p5"/>
            <p:cNvGrpSpPr/>
            <p:nvPr/>
          </p:nvGrpSpPr>
          <p:grpSpPr>
            <a:xfrm>
              <a:off x="402159" y="1253297"/>
              <a:ext cx="4471676" cy="3598757"/>
              <a:chOff x="0" y="-38100"/>
              <a:chExt cx="1561313" cy="1407465"/>
            </a:xfrm>
          </p:grpSpPr>
          <p:sp>
            <p:nvSpPr>
              <p:cNvPr id="189" name="Google Shape;189;p5"/>
              <p:cNvSpPr/>
              <p:nvPr/>
            </p:nvSpPr>
            <p:spPr>
              <a:xfrm>
                <a:off x="6992" y="-11255"/>
                <a:ext cx="1554321" cy="1369365"/>
              </a:xfrm>
              <a:custGeom>
                <a:rect b="b" l="l" r="r" t="t"/>
                <a:pathLst>
                  <a:path extrusionOk="0" h="1369365" w="1554321">
                    <a:moveTo>
                      <a:pt x="58312" y="0"/>
                    </a:moveTo>
                    <a:lnTo>
                      <a:pt x="1496009" y="0"/>
                    </a:lnTo>
                    <a:cubicBezTo>
                      <a:pt x="1511474" y="0"/>
                      <a:pt x="1526306" y="6144"/>
                      <a:pt x="1537241" y="17079"/>
                    </a:cubicBezTo>
                    <a:cubicBezTo>
                      <a:pt x="1548177" y="28015"/>
                      <a:pt x="1554321" y="42846"/>
                      <a:pt x="1554321" y="58312"/>
                    </a:cubicBezTo>
                    <a:lnTo>
                      <a:pt x="1554321" y="1311054"/>
                    </a:lnTo>
                    <a:cubicBezTo>
                      <a:pt x="1554321" y="1326519"/>
                      <a:pt x="1548177" y="1341351"/>
                      <a:pt x="1537241" y="1352286"/>
                    </a:cubicBezTo>
                    <a:cubicBezTo>
                      <a:pt x="1526306" y="1363222"/>
                      <a:pt x="1511474" y="1369365"/>
                      <a:pt x="1496009" y="1369365"/>
                    </a:cubicBezTo>
                    <a:lnTo>
                      <a:pt x="58312" y="1369365"/>
                    </a:lnTo>
                    <a:cubicBezTo>
                      <a:pt x="42846" y="1369365"/>
                      <a:pt x="28015" y="1363222"/>
                      <a:pt x="17079" y="1352286"/>
                    </a:cubicBezTo>
                    <a:cubicBezTo>
                      <a:pt x="6144" y="1341351"/>
                      <a:pt x="0" y="1326519"/>
                      <a:pt x="0" y="1311054"/>
                    </a:cubicBezTo>
                    <a:lnTo>
                      <a:pt x="0" y="58312"/>
                    </a:lnTo>
                    <a:cubicBezTo>
                      <a:pt x="0" y="42846"/>
                      <a:pt x="6144" y="28015"/>
                      <a:pt x="17079" y="17079"/>
                    </a:cubicBezTo>
                    <a:cubicBezTo>
                      <a:pt x="28015" y="6144"/>
                      <a:pt x="42846" y="0"/>
                      <a:pt x="58312" y="0"/>
                    </a:cubicBez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" name="Google Shape;190;p5"/>
              <p:cNvSpPr txBox="1"/>
              <p:nvPr/>
            </p:nvSpPr>
            <p:spPr>
              <a:xfrm>
                <a:off x="0" y="-38100"/>
                <a:ext cx="1554321" cy="14074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1" name="Google Shape;191;p5"/>
            <p:cNvSpPr txBox="1"/>
            <p:nvPr/>
          </p:nvSpPr>
          <p:spPr>
            <a:xfrm>
              <a:off x="601372" y="2640233"/>
              <a:ext cx="4093277" cy="79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73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fr-FR" sz="2290" u="none" cap="none" strike="noStrike">
                  <a:solidFill>
                    <a:srgbClr val="051D40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Bouche à oreille </a:t>
              </a:r>
              <a:endParaRPr b="1" i="0" sz="2290" u="none" cap="none" strike="noStrike">
                <a:solidFill>
                  <a:srgbClr val="051D40"/>
                </a:solidFill>
                <a:latin typeface="Open Sans ExtraBold"/>
                <a:ea typeface="Open Sans ExtraBold"/>
                <a:cs typeface="Open Sans ExtraBold"/>
                <a:sym typeface="Open Sans ExtraBold"/>
              </a:endParaRPr>
            </a:p>
            <a:p>
              <a:pPr indent="0" lvl="0" marL="0" marR="0" rtl="0" algn="ctr">
                <a:lnSpc>
                  <a:spcPct val="13973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fr-FR" sz="2290" u="none" cap="none" strike="noStrike">
                  <a:solidFill>
                    <a:srgbClr val="051D40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Recherche sur le terrain</a:t>
              </a:r>
              <a:endParaRPr b="1" i="0" sz="2290" u="none" cap="none" strike="noStrike">
                <a:solidFill>
                  <a:srgbClr val="051D40"/>
                </a:solidFill>
                <a:latin typeface="Open Sans ExtraBold"/>
                <a:ea typeface="Open Sans ExtraBold"/>
                <a:cs typeface="Open Sans ExtraBold"/>
                <a:sym typeface="Open Sans ExtraBold"/>
              </a:endParaRPr>
            </a:p>
          </p:txBody>
        </p:sp>
      </p:grpSp>
      <p:grpSp>
        <p:nvGrpSpPr>
          <p:cNvPr id="192" name="Google Shape;192;p5"/>
          <p:cNvGrpSpPr/>
          <p:nvPr/>
        </p:nvGrpSpPr>
        <p:grpSpPr>
          <a:xfrm>
            <a:off x="7562807" y="-4280158"/>
            <a:ext cx="4693046" cy="4693046"/>
            <a:chOff x="0" y="0"/>
            <a:chExt cx="812800" cy="812800"/>
          </a:xfrm>
        </p:grpSpPr>
        <p:sp>
          <p:nvSpPr>
            <p:cNvPr id="193" name="Google Shape;193;p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FFFFFF">
                  <a:alpha val="15294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5" name="Google Shape;195;p5"/>
          <p:cNvGrpSpPr/>
          <p:nvPr/>
        </p:nvGrpSpPr>
        <p:grpSpPr>
          <a:xfrm>
            <a:off x="13594954" y="-4294206"/>
            <a:ext cx="4693046" cy="4693046"/>
            <a:chOff x="0" y="0"/>
            <a:chExt cx="812800" cy="812800"/>
          </a:xfrm>
        </p:grpSpPr>
        <p:sp>
          <p:nvSpPr>
            <p:cNvPr id="196" name="Google Shape;196;p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FFFFFF">
                  <a:alpha val="15294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8" name="Google Shape;198;p5"/>
          <p:cNvGrpSpPr/>
          <p:nvPr/>
        </p:nvGrpSpPr>
        <p:grpSpPr>
          <a:xfrm>
            <a:off x="4485820" y="1264530"/>
            <a:ext cx="3903886" cy="2959449"/>
            <a:chOff x="0" y="-38100"/>
            <a:chExt cx="1554321" cy="1407465"/>
          </a:xfrm>
        </p:grpSpPr>
        <p:sp>
          <p:nvSpPr>
            <p:cNvPr id="199" name="Google Shape;199;p5"/>
            <p:cNvSpPr/>
            <p:nvPr/>
          </p:nvSpPr>
          <p:spPr>
            <a:xfrm>
              <a:off x="0" y="0"/>
              <a:ext cx="1554321" cy="1369365"/>
            </a:xfrm>
            <a:custGeom>
              <a:rect b="b" l="l" r="r" t="t"/>
              <a:pathLst>
                <a:path extrusionOk="0" h="1369365" w="1554321">
                  <a:moveTo>
                    <a:pt x="58312" y="0"/>
                  </a:moveTo>
                  <a:lnTo>
                    <a:pt x="1496009" y="0"/>
                  </a:lnTo>
                  <a:cubicBezTo>
                    <a:pt x="1511474" y="0"/>
                    <a:pt x="1526306" y="6144"/>
                    <a:pt x="1537241" y="17079"/>
                  </a:cubicBezTo>
                  <a:cubicBezTo>
                    <a:pt x="1548177" y="28015"/>
                    <a:pt x="1554321" y="42846"/>
                    <a:pt x="1554321" y="58312"/>
                  </a:cubicBezTo>
                  <a:lnTo>
                    <a:pt x="1554321" y="1311054"/>
                  </a:lnTo>
                  <a:cubicBezTo>
                    <a:pt x="1554321" y="1326519"/>
                    <a:pt x="1548177" y="1341351"/>
                    <a:pt x="1537241" y="1352286"/>
                  </a:cubicBezTo>
                  <a:cubicBezTo>
                    <a:pt x="1526306" y="1363222"/>
                    <a:pt x="1511474" y="1369365"/>
                    <a:pt x="1496009" y="1369365"/>
                  </a:cubicBezTo>
                  <a:lnTo>
                    <a:pt x="58312" y="1369365"/>
                  </a:lnTo>
                  <a:cubicBezTo>
                    <a:pt x="42846" y="1369365"/>
                    <a:pt x="28015" y="1363222"/>
                    <a:pt x="17079" y="1352286"/>
                  </a:cubicBezTo>
                  <a:cubicBezTo>
                    <a:pt x="6144" y="1341351"/>
                    <a:pt x="0" y="1326519"/>
                    <a:pt x="0" y="1311054"/>
                  </a:cubicBezTo>
                  <a:lnTo>
                    <a:pt x="0" y="58312"/>
                  </a:lnTo>
                  <a:cubicBezTo>
                    <a:pt x="0" y="42846"/>
                    <a:pt x="6144" y="28015"/>
                    <a:pt x="17079" y="17079"/>
                  </a:cubicBezTo>
                  <a:cubicBezTo>
                    <a:pt x="28015" y="6144"/>
                    <a:pt x="42846" y="0"/>
                    <a:pt x="58312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5"/>
            <p:cNvSpPr txBox="1"/>
            <p:nvPr/>
          </p:nvSpPr>
          <p:spPr>
            <a:xfrm>
              <a:off x="0" y="-38100"/>
              <a:ext cx="1554321" cy="14074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1" name="Google Shape;201;p5"/>
          <p:cNvGrpSpPr/>
          <p:nvPr/>
        </p:nvGrpSpPr>
        <p:grpSpPr>
          <a:xfrm>
            <a:off x="166014" y="4358667"/>
            <a:ext cx="4045297" cy="2625919"/>
            <a:chOff x="0" y="-38100"/>
            <a:chExt cx="1554321" cy="1407465"/>
          </a:xfrm>
        </p:grpSpPr>
        <p:sp>
          <p:nvSpPr>
            <p:cNvPr id="202" name="Google Shape;202;p5"/>
            <p:cNvSpPr/>
            <p:nvPr/>
          </p:nvSpPr>
          <p:spPr>
            <a:xfrm>
              <a:off x="0" y="0"/>
              <a:ext cx="1554321" cy="1369365"/>
            </a:xfrm>
            <a:custGeom>
              <a:rect b="b" l="l" r="r" t="t"/>
              <a:pathLst>
                <a:path extrusionOk="0" h="1369365" w="1554321">
                  <a:moveTo>
                    <a:pt x="58312" y="0"/>
                  </a:moveTo>
                  <a:lnTo>
                    <a:pt x="1496009" y="0"/>
                  </a:lnTo>
                  <a:cubicBezTo>
                    <a:pt x="1511474" y="0"/>
                    <a:pt x="1526306" y="6144"/>
                    <a:pt x="1537241" y="17079"/>
                  </a:cubicBezTo>
                  <a:cubicBezTo>
                    <a:pt x="1548177" y="28015"/>
                    <a:pt x="1554321" y="42846"/>
                    <a:pt x="1554321" y="58312"/>
                  </a:cubicBezTo>
                  <a:lnTo>
                    <a:pt x="1554321" y="1311054"/>
                  </a:lnTo>
                  <a:cubicBezTo>
                    <a:pt x="1554321" y="1326519"/>
                    <a:pt x="1548177" y="1341351"/>
                    <a:pt x="1537241" y="1352286"/>
                  </a:cubicBezTo>
                  <a:cubicBezTo>
                    <a:pt x="1526306" y="1363222"/>
                    <a:pt x="1511474" y="1369365"/>
                    <a:pt x="1496009" y="1369365"/>
                  </a:cubicBezTo>
                  <a:lnTo>
                    <a:pt x="58312" y="1369365"/>
                  </a:lnTo>
                  <a:cubicBezTo>
                    <a:pt x="42846" y="1369365"/>
                    <a:pt x="28015" y="1363222"/>
                    <a:pt x="17079" y="1352286"/>
                  </a:cubicBezTo>
                  <a:cubicBezTo>
                    <a:pt x="6144" y="1341351"/>
                    <a:pt x="0" y="1326519"/>
                    <a:pt x="0" y="1311054"/>
                  </a:cubicBezTo>
                  <a:lnTo>
                    <a:pt x="0" y="58312"/>
                  </a:lnTo>
                  <a:cubicBezTo>
                    <a:pt x="0" y="42846"/>
                    <a:pt x="6144" y="28015"/>
                    <a:pt x="17079" y="17079"/>
                  </a:cubicBezTo>
                  <a:cubicBezTo>
                    <a:pt x="28015" y="6144"/>
                    <a:pt x="42846" y="0"/>
                    <a:pt x="58312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5"/>
            <p:cNvSpPr txBox="1"/>
            <p:nvPr/>
          </p:nvSpPr>
          <p:spPr>
            <a:xfrm>
              <a:off x="0" y="-38100"/>
              <a:ext cx="1554321" cy="14074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4" name="Google Shape;204;p5"/>
          <p:cNvSpPr/>
          <p:nvPr/>
        </p:nvSpPr>
        <p:spPr>
          <a:xfrm>
            <a:off x="4485820" y="4395504"/>
            <a:ext cx="3903886" cy="2623328"/>
          </a:xfrm>
          <a:custGeom>
            <a:rect b="b" l="l" r="r" t="t"/>
            <a:pathLst>
              <a:path extrusionOk="0" h="1369365" w="1554321">
                <a:moveTo>
                  <a:pt x="58312" y="0"/>
                </a:moveTo>
                <a:lnTo>
                  <a:pt x="1496009" y="0"/>
                </a:lnTo>
                <a:cubicBezTo>
                  <a:pt x="1511474" y="0"/>
                  <a:pt x="1526306" y="6144"/>
                  <a:pt x="1537241" y="17079"/>
                </a:cubicBezTo>
                <a:cubicBezTo>
                  <a:pt x="1548177" y="28015"/>
                  <a:pt x="1554321" y="42846"/>
                  <a:pt x="1554321" y="58312"/>
                </a:cubicBezTo>
                <a:lnTo>
                  <a:pt x="1554321" y="1311054"/>
                </a:lnTo>
                <a:cubicBezTo>
                  <a:pt x="1554321" y="1326519"/>
                  <a:pt x="1548177" y="1341351"/>
                  <a:pt x="1537241" y="1352286"/>
                </a:cubicBezTo>
                <a:cubicBezTo>
                  <a:pt x="1526306" y="1363222"/>
                  <a:pt x="1511474" y="1369365"/>
                  <a:pt x="1496009" y="1369365"/>
                </a:cubicBezTo>
                <a:lnTo>
                  <a:pt x="58312" y="1369365"/>
                </a:lnTo>
                <a:cubicBezTo>
                  <a:pt x="42846" y="1369365"/>
                  <a:pt x="28015" y="1363222"/>
                  <a:pt x="17079" y="1352286"/>
                </a:cubicBezTo>
                <a:cubicBezTo>
                  <a:pt x="6144" y="1341351"/>
                  <a:pt x="0" y="1326519"/>
                  <a:pt x="0" y="1311054"/>
                </a:cubicBezTo>
                <a:lnTo>
                  <a:pt x="0" y="58312"/>
                </a:lnTo>
                <a:cubicBezTo>
                  <a:pt x="0" y="42846"/>
                  <a:pt x="6144" y="28015"/>
                  <a:pt x="17079" y="17079"/>
                </a:cubicBezTo>
                <a:cubicBezTo>
                  <a:pt x="28015" y="6144"/>
                  <a:pt x="42846" y="0"/>
                  <a:pt x="58312" y="0"/>
                </a:cubicBezTo>
                <a:close/>
              </a:path>
            </a:pathLst>
          </a:custGeom>
          <a:solidFill>
            <a:srgbClr val="FDFD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5"/>
          <p:cNvSpPr txBox="1"/>
          <p:nvPr/>
        </p:nvSpPr>
        <p:spPr>
          <a:xfrm>
            <a:off x="4223473" y="2451268"/>
            <a:ext cx="4093277" cy="8207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7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2290" u="none" cap="none" strike="noStrike">
                <a:solidFill>
                  <a:srgbClr val="051D4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Moteurs de recherches</a:t>
            </a:r>
            <a:endParaRPr/>
          </a:p>
          <a:p>
            <a:pPr indent="0" lvl="0" marL="0" marR="0" rtl="0" algn="ctr">
              <a:lnSpc>
                <a:spcPct val="1397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2290" u="none" cap="none" strike="noStrike">
                <a:solidFill>
                  <a:srgbClr val="051D4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Réseaux sociaux</a:t>
            </a:r>
            <a:endParaRPr b="1" i="0" sz="2290" u="none" cap="none" strike="noStrike">
              <a:solidFill>
                <a:srgbClr val="051D40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06" name="Google Shape;206;p5"/>
          <p:cNvSpPr txBox="1"/>
          <p:nvPr/>
        </p:nvSpPr>
        <p:spPr>
          <a:xfrm>
            <a:off x="89814" y="5535245"/>
            <a:ext cx="4093277" cy="3834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2286" u="none" cap="none" strike="noStrike">
                <a:solidFill>
                  <a:srgbClr val="051D4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Médias en ligne </a:t>
            </a:r>
            <a:endParaRPr b="1" i="0" sz="2286" u="none" cap="none" strike="noStrike">
              <a:solidFill>
                <a:srgbClr val="051D40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07" name="Google Shape;207;p5"/>
          <p:cNvSpPr txBox="1"/>
          <p:nvPr/>
        </p:nvSpPr>
        <p:spPr>
          <a:xfrm>
            <a:off x="4343925" y="5490211"/>
            <a:ext cx="4093277" cy="3834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2286" u="none" cap="none" strike="noStrike">
                <a:solidFill>
                  <a:srgbClr val="051D4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Annuaires d’entreprises</a:t>
            </a:r>
            <a:endParaRPr b="1" i="0" sz="2286" u="none" cap="none" strike="noStrike">
              <a:solidFill>
                <a:srgbClr val="051D40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pic>
        <p:nvPicPr>
          <p:cNvPr id="208" name="Google Shape;208;p5"/>
          <p:cNvPicPr preferRelativeResize="0"/>
          <p:nvPr/>
        </p:nvPicPr>
        <p:blipFill rotWithShape="1">
          <a:blip r:embed="rId5">
            <a:alphaModFix/>
          </a:blip>
          <a:srcRect b="25396" l="9363" r="7437" t="17003"/>
          <a:stretch/>
        </p:blipFill>
        <p:spPr>
          <a:xfrm>
            <a:off x="16067050" y="266820"/>
            <a:ext cx="1540933" cy="1066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9" name="Google Shape;209;p5"/>
          <p:cNvGrpSpPr/>
          <p:nvPr/>
        </p:nvGrpSpPr>
        <p:grpSpPr>
          <a:xfrm>
            <a:off x="7510720" y="3774328"/>
            <a:ext cx="11400283" cy="6547617"/>
            <a:chOff x="7837854" y="3465212"/>
            <a:chExt cx="11893186" cy="6821788"/>
          </a:xfrm>
        </p:grpSpPr>
        <p:pic>
          <p:nvPicPr>
            <p:cNvPr id="210" name="Google Shape;210;p5"/>
            <p:cNvPicPr preferRelativeResize="0"/>
            <p:nvPr/>
          </p:nvPicPr>
          <p:blipFill rotWithShape="1">
            <a:blip r:embed="rId6">
              <a:alphaModFix/>
            </a:blip>
            <a:srcRect b="15597" l="0" r="2297" t="2534"/>
            <a:stretch/>
          </p:blipFill>
          <p:spPr>
            <a:xfrm>
              <a:off x="9117240" y="3802370"/>
              <a:ext cx="9171059" cy="616878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11" name="Google Shape;211;p5"/>
            <p:cNvGrpSpPr/>
            <p:nvPr/>
          </p:nvGrpSpPr>
          <p:grpSpPr>
            <a:xfrm>
              <a:off x="7837854" y="3465212"/>
              <a:ext cx="11893186" cy="6821788"/>
              <a:chOff x="0" y="0"/>
              <a:chExt cx="7981950" cy="4578350"/>
            </a:xfrm>
          </p:grpSpPr>
          <p:sp>
            <p:nvSpPr>
              <p:cNvPr id="212" name="Google Shape;212;p5"/>
              <p:cNvSpPr/>
              <p:nvPr/>
            </p:nvSpPr>
            <p:spPr>
              <a:xfrm>
                <a:off x="712441" y="22860"/>
                <a:ext cx="6451600" cy="4326890"/>
              </a:xfrm>
              <a:custGeom>
                <a:rect b="b" l="l" r="r" t="t"/>
                <a:pathLst>
                  <a:path extrusionOk="0" h="4326890" w="6451600">
                    <a:moveTo>
                      <a:pt x="6224270" y="0"/>
                    </a:moveTo>
                    <a:lnTo>
                      <a:pt x="226060" y="0"/>
                    </a:lnTo>
                    <a:cubicBezTo>
                      <a:pt x="101600" y="0"/>
                      <a:pt x="0" y="101600"/>
                      <a:pt x="0" y="226060"/>
                    </a:cubicBezTo>
                    <a:lnTo>
                      <a:pt x="0" y="4326890"/>
                    </a:lnTo>
                    <a:lnTo>
                      <a:pt x="6451601" y="4326890"/>
                    </a:lnTo>
                    <a:lnTo>
                      <a:pt x="6451601" y="226060"/>
                    </a:lnTo>
                    <a:cubicBezTo>
                      <a:pt x="6450331" y="101600"/>
                      <a:pt x="6348731" y="0"/>
                      <a:pt x="6224270" y="0"/>
                    </a:cubicBezTo>
                    <a:close/>
                    <a:moveTo>
                      <a:pt x="6252210" y="4043680"/>
                    </a:moveTo>
                    <a:lnTo>
                      <a:pt x="196851" y="4043680"/>
                    </a:lnTo>
                    <a:lnTo>
                      <a:pt x="196851" y="255270"/>
                    </a:lnTo>
                    <a:lnTo>
                      <a:pt x="6252210" y="255270"/>
                    </a:lnTo>
                    <a:lnTo>
                      <a:pt x="6252210" y="4043680"/>
                    </a:ln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5"/>
              <p:cNvSpPr/>
              <p:nvPr/>
            </p:nvSpPr>
            <p:spPr>
              <a:xfrm>
                <a:off x="0" y="0"/>
                <a:ext cx="7981950" cy="4542790"/>
              </a:xfrm>
              <a:custGeom>
                <a:rect b="b" l="l" r="r" t="t"/>
                <a:pathLst>
                  <a:path extrusionOk="0" h="4542790" w="7981950">
                    <a:moveTo>
                      <a:pt x="7239000" y="4348480"/>
                    </a:moveTo>
                    <a:lnTo>
                      <a:pt x="7239000" y="243840"/>
                    </a:lnTo>
                    <a:cubicBezTo>
                      <a:pt x="7239000" y="109220"/>
                      <a:pt x="7129780" y="0"/>
                      <a:pt x="6995160" y="0"/>
                    </a:cubicBezTo>
                    <a:lnTo>
                      <a:pt x="985520" y="0"/>
                    </a:lnTo>
                    <a:cubicBezTo>
                      <a:pt x="852170" y="0"/>
                      <a:pt x="742950" y="109220"/>
                      <a:pt x="742950" y="243840"/>
                    </a:cubicBezTo>
                    <a:lnTo>
                      <a:pt x="742950" y="4349750"/>
                    </a:lnTo>
                    <a:lnTo>
                      <a:pt x="0" y="4349750"/>
                    </a:lnTo>
                    <a:lnTo>
                      <a:pt x="0" y="4447540"/>
                    </a:lnTo>
                    <a:cubicBezTo>
                      <a:pt x="0" y="4500880"/>
                      <a:pt x="43180" y="4542790"/>
                      <a:pt x="95250" y="4542790"/>
                    </a:cubicBezTo>
                    <a:lnTo>
                      <a:pt x="7886700" y="4542790"/>
                    </a:lnTo>
                    <a:cubicBezTo>
                      <a:pt x="7940040" y="4542790"/>
                      <a:pt x="7981950" y="4499610"/>
                      <a:pt x="7981950" y="4447540"/>
                    </a:cubicBezTo>
                    <a:lnTo>
                      <a:pt x="7981950" y="4349750"/>
                    </a:lnTo>
                    <a:lnTo>
                      <a:pt x="7239000" y="4349750"/>
                    </a:lnTo>
                    <a:close/>
                    <a:moveTo>
                      <a:pt x="4519930" y="4348480"/>
                    </a:moveTo>
                    <a:lnTo>
                      <a:pt x="4519930" y="4349750"/>
                    </a:lnTo>
                    <a:cubicBezTo>
                      <a:pt x="4519930" y="4403090"/>
                      <a:pt x="4476750" y="4445000"/>
                      <a:pt x="4424680" y="4445000"/>
                    </a:cubicBezTo>
                    <a:lnTo>
                      <a:pt x="3557270" y="4445000"/>
                    </a:lnTo>
                    <a:cubicBezTo>
                      <a:pt x="3503930" y="4445000"/>
                      <a:pt x="3462020" y="4401820"/>
                      <a:pt x="3462020" y="4349750"/>
                    </a:cubicBezTo>
                    <a:lnTo>
                      <a:pt x="3462020" y="4348480"/>
                    </a:lnTo>
                    <a:lnTo>
                      <a:pt x="765810" y="4348480"/>
                    </a:lnTo>
                    <a:lnTo>
                      <a:pt x="765810" y="247650"/>
                    </a:lnTo>
                    <a:cubicBezTo>
                      <a:pt x="765810" y="123190"/>
                      <a:pt x="867410" y="21590"/>
                      <a:pt x="991870" y="21590"/>
                    </a:cubicBezTo>
                    <a:lnTo>
                      <a:pt x="6990080" y="21590"/>
                    </a:lnTo>
                    <a:cubicBezTo>
                      <a:pt x="7114539" y="21590"/>
                      <a:pt x="7216139" y="123190"/>
                      <a:pt x="7216139" y="247650"/>
                    </a:cubicBezTo>
                    <a:lnTo>
                      <a:pt x="7216139" y="4348480"/>
                    </a:lnTo>
                    <a:lnTo>
                      <a:pt x="4519930" y="4348480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" name="Google Shape;214;p5"/>
              <p:cNvSpPr/>
              <p:nvPr/>
            </p:nvSpPr>
            <p:spPr>
              <a:xfrm>
                <a:off x="3460750" y="4349750"/>
                <a:ext cx="1059180" cy="96520"/>
              </a:xfrm>
              <a:custGeom>
                <a:rect b="b" l="l" r="r" t="t"/>
                <a:pathLst>
                  <a:path extrusionOk="0" h="96520" w="1059180">
                    <a:moveTo>
                      <a:pt x="96520" y="96520"/>
                    </a:moveTo>
                    <a:lnTo>
                      <a:pt x="963930" y="96520"/>
                    </a:lnTo>
                    <a:cubicBezTo>
                      <a:pt x="1017270" y="96520"/>
                      <a:pt x="1059180" y="53340"/>
                      <a:pt x="1059180" y="1270"/>
                    </a:cubicBezTo>
                    <a:lnTo>
                      <a:pt x="1059180" y="0"/>
                    </a:lnTo>
                    <a:lnTo>
                      <a:pt x="0" y="0"/>
                    </a:lnTo>
                    <a:lnTo>
                      <a:pt x="0" y="1270"/>
                    </a:lnTo>
                    <a:cubicBezTo>
                      <a:pt x="0" y="53340"/>
                      <a:pt x="43180" y="96520"/>
                      <a:pt x="96520" y="9652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" name="Google Shape;215;p5"/>
              <p:cNvSpPr/>
              <p:nvPr/>
            </p:nvSpPr>
            <p:spPr>
              <a:xfrm>
                <a:off x="163830" y="4542790"/>
                <a:ext cx="7654290" cy="35560"/>
              </a:xfrm>
              <a:custGeom>
                <a:rect b="b" l="l" r="r" t="t"/>
                <a:pathLst>
                  <a:path extrusionOk="0" h="35560" w="7654290">
                    <a:moveTo>
                      <a:pt x="0" y="0"/>
                    </a:moveTo>
                    <a:cubicBezTo>
                      <a:pt x="0" y="20320"/>
                      <a:pt x="16510" y="35560"/>
                      <a:pt x="35560" y="35560"/>
                    </a:cubicBezTo>
                    <a:lnTo>
                      <a:pt x="7618730" y="35560"/>
                    </a:lnTo>
                    <a:cubicBezTo>
                      <a:pt x="7639050" y="35560"/>
                      <a:pt x="7654290" y="19050"/>
                      <a:pt x="765429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cxnSp>
        <p:nvCxnSpPr>
          <p:cNvPr id="216" name="Google Shape;216;p5"/>
          <p:cNvCxnSpPr/>
          <p:nvPr/>
        </p:nvCxnSpPr>
        <p:spPr>
          <a:xfrm flipH="1">
            <a:off x="685800" y="1064257"/>
            <a:ext cx="12909154" cy="52628"/>
          </a:xfrm>
          <a:prstGeom prst="straightConnector1">
            <a:avLst/>
          </a:prstGeom>
          <a:noFill/>
          <a:ln cap="flat" cmpd="sng" w="38100">
            <a:solidFill>
              <a:srgbClr val="66FF3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7" name="Google Shape;217;p5"/>
          <p:cNvSpPr/>
          <p:nvPr/>
        </p:nvSpPr>
        <p:spPr>
          <a:xfrm>
            <a:off x="13265540" y="96903"/>
            <a:ext cx="1538773" cy="1140739"/>
          </a:xfrm>
          <a:custGeom>
            <a:rect b="b" l="l" r="r" t="t"/>
            <a:pathLst>
              <a:path extrusionOk="0" h="1716221" w="2269042">
                <a:moveTo>
                  <a:pt x="0" y="0"/>
                </a:moveTo>
                <a:lnTo>
                  <a:pt x="2269042" y="0"/>
                </a:lnTo>
                <a:lnTo>
                  <a:pt x="2269042" y="1716221"/>
                </a:lnTo>
                <a:lnTo>
                  <a:pt x="0" y="17162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6"/>
          <p:cNvSpPr/>
          <p:nvPr/>
        </p:nvSpPr>
        <p:spPr>
          <a:xfrm>
            <a:off x="-6928" y="848"/>
            <a:ext cx="18288000" cy="10400021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8FF83"/>
              </a:gs>
              <a:gs pos="50000">
                <a:srgbClr val="BEFFB3"/>
              </a:gs>
              <a:gs pos="100000">
                <a:srgbClr val="DFFFDA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</p:sp>
      <p:sp>
        <p:nvSpPr>
          <p:cNvPr id="223" name="Google Shape;223;p6"/>
          <p:cNvSpPr/>
          <p:nvPr/>
        </p:nvSpPr>
        <p:spPr>
          <a:xfrm rot="5400000">
            <a:off x="2298249" y="792900"/>
            <a:ext cx="8541900" cy="8666340"/>
          </a:xfrm>
          <a:custGeom>
            <a:rect b="b" l="l" r="r" t="t"/>
            <a:pathLst>
              <a:path extrusionOk="0" h="8666340" w="8541900">
                <a:moveTo>
                  <a:pt x="0" y="0"/>
                </a:moveTo>
                <a:lnTo>
                  <a:pt x="8541901" y="0"/>
                </a:lnTo>
                <a:lnTo>
                  <a:pt x="8541901" y="8666340"/>
                </a:lnTo>
                <a:lnTo>
                  <a:pt x="0" y="86663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4" name="Google Shape;224;p6"/>
          <p:cNvSpPr/>
          <p:nvPr/>
        </p:nvSpPr>
        <p:spPr>
          <a:xfrm rot="5400000">
            <a:off x="588449" y="-198855"/>
            <a:ext cx="8541900" cy="8666340"/>
          </a:xfrm>
          <a:custGeom>
            <a:rect b="b" l="l" r="r" t="t"/>
            <a:pathLst>
              <a:path extrusionOk="0" h="8666340" w="8541900">
                <a:moveTo>
                  <a:pt x="0" y="0"/>
                </a:moveTo>
                <a:lnTo>
                  <a:pt x="8541900" y="0"/>
                </a:lnTo>
                <a:lnTo>
                  <a:pt x="8541900" y="8666340"/>
                </a:lnTo>
                <a:lnTo>
                  <a:pt x="0" y="86663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4000"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225" name="Google Shape;225;p6"/>
          <p:cNvPicPr preferRelativeResize="0"/>
          <p:nvPr/>
        </p:nvPicPr>
        <p:blipFill rotWithShape="1">
          <a:blip r:embed="rId4">
            <a:alphaModFix/>
          </a:blip>
          <a:srcRect b="25396" l="9363" r="7437" t="17003"/>
          <a:stretch/>
        </p:blipFill>
        <p:spPr>
          <a:xfrm>
            <a:off x="16067050" y="266820"/>
            <a:ext cx="1540933" cy="10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6"/>
          <p:cNvSpPr txBox="1"/>
          <p:nvPr/>
        </p:nvSpPr>
        <p:spPr>
          <a:xfrm>
            <a:off x="457200" y="351978"/>
            <a:ext cx="5775957" cy="11265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6605" u="none" cap="none" strike="noStrik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LA SOLUTION</a:t>
            </a:r>
            <a:endParaRPr b="1" i="0" sz="6605" u="none" cap="none" strike="noStrike">
              <a:solidFill>
                <a:schemeClr val="dk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grpSp>
        <p:nvGrpSpPr>
          <p:cNvPr id="227" name="Google Shape;227;p6"/>
          <p:cNvGrpSpPr/>
          <p:nvPr/>
        </p:nvGrpSpPr>
        <p:grpSpPr>
          <a:xfrm>
            <a:off x="-1" y="1644513"/>
            <a:ext cx="12143191" cy="2981805"/>
            <a:chOff x="218525" y="1864022"/>
            <a:chExt cx="11233998" cy="7366414"/>
          </a:xfrm>
        </p:grpSpPr>
        <p:grpSp>
          <p:nvGrpSpPr>
            <p:cNvPr id="228" name="Google Shape;228;p6"/>
            <p:cNvGrpSpPr/>
            <p:nvPr/>
          </p:nvGrpSpPr>
          <p:grpSpPr>
            <a:xfrm>
              <a:off x="218525" y="1864022"/>
              <a:ext cx="11233998" cy="7366414"/>
              <a:chOff x="0" y="-38100"/>
              <a:chExt cx="3882199" cy="1378388"/>
            </a:xfrm>
          </p:grpSpPr>
          <p:sp>
            <p:nvSpPr>
              <p:cNvPr id="229" name="Google Shape;229;p6"/>
              <p:cNvSpPr/>
              <p:nvPr/>
            </p:nvSpPr>
            <p:spPr>
              <a:xfrm>
                <a:off x="40611" y="0"/>
                <a:ext cx="3841588" cy="1340288"/>
              </a:xfrm>
              <a:custGeom>
                <a:rect b="b" l="l" r="r" t="t"/>
                <a:pathLst>
                  <a:path extrusionOk="0" h="1340288" w="3841588">
                    <a:moveTo>
                      <a:pt x="9023" y="0"/>
                    </a:moveTo>
                    <a:lnTo>
                      <a:pt x="3832565" y="0"/>
                    </a:lnTo>
                    <a:cubicBezTo>
                      <a:pt x="3837548" y="0"/>
                      <a:pt x="3841588" y="4040"/>
                      <a:pt x="3841588" y="9023"/>
                    </a:cubicBezTo>
                    <a:lnTo>
                      <a:pt x="3841588" y="1331265"/>
                    </a:lnTo>
                    <a:cubicBezTo>
                      <a:pt x="3841588" y="1336248"/>
                      <a:pt x="3837548" y="1340288"/>
                      <a:pt x="3832565" y="1340288"/>
                    </a:cubicBezTo>
                    <a:lnTo>
                      <a:pt x="9023" y="1340288"/>
                    </a:lnTo>
                    <a:cubicBezTo>
                      <a:pt x="4040" y="1340288"/>
                      <a:pt x="0" y="1336248"/>
                      <a:pt x="0" y="1331265"/>
                    </a:cubicBezTo>
                    <a:lnTo>
                      <a:pt x="0" y="9023"/>
                    </a:lnTo>
                    <a:cubicBezTo>
                      <a:pt x="0" y="4040"/>
                      <a:pt x="4040" y="0"/>
                      <a:pt x="9023" y="0"/>
                    </a:cubicBez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6"/>
              <p:cNvSpPr txBox="1"/>
              <p:nvPr/>
            </p:nvSpPr>
            <p:spPr>
              <a:xfrm>
                <a:off x="0" y="-38100"/>
                <a:ext cx="3841588" cy="13783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1" name="Google Shape;231;p6"/>
            <p:cNvSpPr txBox="1"/>
            <p:nvPr/>
          </p:nvSpPr>
          <p:spPr>
            <a:xfrm>
              <a:off x="589838" y="3592791"/>
              <a:ext cx="10047668" cy="55929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fr-FR" sz="2685" u="none" cap="none" strike="noStrike">
                  <a:solidFill>
                    <a:schemeClr val="dk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UNE PLATEFORME CENTRALISÉE DES INFORMATIONS, REGROUPANT LES OFFREURS ET DEMANDEURS DE SPORTS ET LOISIRS, ET PERMETTANT LA PROMOTION EFFICACE DES ACTIVITÉS AUPRÈS DU PUBLIC CIBLE.</a:t>
              </a:r>
              <a:endParaRPr/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685" u="none" cap="none" strike="noStrik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endParaRPr>
            </a:p>
          </p:txBody>
        </p:sp>
      </p:grpSp>
      <p:grpSp>
        <p:nvGrpSpPr>
          <p:cNvPr id="232" name="Google Shape;232;p6"/>
          <p:cNvGrpSpPr/>
          <p:nvPr/>
        </p:nvGrpSpPr>
        <p:grpSpPr>
          <a:xfrm>
            <a:off x="2057400" y="5126070"/>
            <a:ext cx="12418290" cy="4969066"/>
            <a:chOff x="1679354" y="4914901"/>
            <a:chExt cx="14779846" cy="5092916"/>
          </a:xfrm>
        </p:grpSpPr>
        <p:sp>
          <p:nvSpPr>
            <p:cNvPr id="233" name="Google Shape;233;p6"/>
            <p:cNvSpPr/>
            <p:nvPr/>
          </p:nvSpPr>
          <p:spPr>
            <a:xfrm>
              <a:off x="12515612" y="7658100"/>
              <a:ext cx="3943588" cy="1078257"/>
            </a:xfrm>
            <a:prstGeom prst="flowChartTerminator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fr-FR" sz="1800" u="none" cap="none" strike="noStrike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COACHS SPORTIFS / ORGANISATEURS D’EVENEMENTS</a:t>
              </a:r>
              <a:endParaRPr b="1" i="0" sz="18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endParaRPr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12457852" y="4914901"/>
              <a:ext cx="4001347" cy="1078257"/>
            </a:xfrm>
            <a:prstGeom prst="flowChartTerminator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fr-FR" sz="1800" u="none" cap="none" strike="noStrike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INSTITUTIONS SPORTIVES</a:t>
              </a:r>
              <a:endParaRPr b="1" i="0" sz="18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endParaRPr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12446146" y="6375226"/>
              <a:ext cx="3970195" cy="1078257"/>
            </a:xfrm>
            <a:prstGeom prst="flowChartTerminator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fr-FR" sz="1800" u="none" cap="none" strike="noStrike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PROPRIETAIRES DE STRUCTURES</a:t>
              </a:r>
              <a:endParaRPr b="1" i="0" sz="18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endParaRPr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12446146" y="8942043"/>
              <a:ext cx="4013052" cy="1065774"/>
            </a:xfrm>
            <a:prstGeom prst="flowChartTerminator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fr-FR" sz="1800" u="none" cap="none" strike="noStrike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VENDEURS DE PRODUITS POUR LE SPORT</a:t>
              </a:r>
              <a:endParaRPr b="1" i="0" sz="18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endParaRPr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1679354" y="7288811"/>
              <a:ext cx="3970195" cy="1078257"/>
            </a:xfrm>
            <a:prstGeom prst="flowChartTerminator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fr-FR" sz="1800" u="none" cap="none" strike="noStrike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PRATIQUANTS DE SPORTS ET LOISIRS</a:t>
              </a:r>
              <a:endParaRPr b="1" i="0" sz="18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endParaRPr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6497983" y="6096331"/>
              <a:ext cx="4724400" cy="3156825"/>
            </a:xfrm>
            <a:prstGeom prst="ellipse">
              <a:avLst/>
            </a:prstGeom>
            <a:solidFill>
              <a:srgbClr val="66FF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fr-FR" sz="2000" u="none" cap="none" strike="noStrike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241 SPORTS &amp; LOISIRS</a:t>
              </a:r>
              <a:endParaRPr b="1" i="0" sz="20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endParaRPr>
            </a:p>
          </p:txBody>
        </p:sp>
        <p:cxnSp>
          <p:nvCxnSpPr>
            <p:cNvPr id="239" name="Google Shape;239;p6"/>
            <p:cNvCxnSpPr/>
            <p:nvPr/>
          </p:nvCxnSpPr>
          <p:spPr>
            <a:xfrm>
              <a:off x="5649549" y="7719783"/>
              <a:ext cx="848434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dash"/>
              <a:round/>
              <a:headEnd len="sm" w="sm" type="none"/>
              <a:tailEnd len="sm" w="sm" type="none"/>
            </a:ln>
          </p:spPr>
        </p:cxnSp>
        <p:cxnSp>
          <p:nvCxnSpPr>
            <p:cNvPr id="240" name="Google Shape;240;p6"/>
            <p:cNvCxnSpPr>
              <a:stCxn id="238" idx="7"/>
              <a:endCxn id="234" idx="1"/>
            </p:cNvCxnSpPr>
            <p:nvPr/>
          </p:nvCxnSpPr>
          <p:spPr>
            <a:xfrm flipH="1" rot="10800000">
              <a:off x="10530511" y="5454037"/>
              <a:ext cx="1927200" cy="110460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dash"/>
              <a:round/>
              <a:headEnd len="sm" w="sm" type="none"/>
              <a:tailEnd len="sm" w="sm" type="none"/>
            </a:ln>
          </p:spPr>
        </p:cxnSp>
        <p:cxnSp>
          <p:nvCxnSpPr>
            <p:cNvPr id="241" name="Google Shape;241;p6"/>
            <p:cNvCxnSpPr>
              <a:stCxn id="238" idx="5"/>
              <a:endCxn id="236" idx="1"/>
            </p:cNvCxnSpPr>
            <p:nvPr/>
          </p:nvCxnSpPr>
          <p:spPr>
            <a:xfrm>
              <a:off x="10530511" y="8790850"/>
              <a:ext cx="1915500" cy="68400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dash"/>
              <a:round/>
              <a:headEnd len="sm" w="sm" type="none"/>
              <a:tailEnd len="sm" w="sm" type="none"/>
            </a:ln>
          </p:spPr>
        </p:cxnSp>
        <p:cxnSp>
          <p:nvCxnSpPr>
            <p:cNvPr id="242" name="Google Shape;242;p6"/>
            <p:cNvCxnSpPr/>
            <p:nvPr/>
          </p:nvCxnSpPr>
          <p:spPr>
            <a:xfrm flipH="1" rot="10800000">
              <a:off x="11216471" y="6599138"/>
              <a:ext cx="1846537" cy="854345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dash"/>
              <a:round/>
              <a:headEnd len="sm" w="sm" type="none"/>
              <a:tailEnd len="sm" w="sm" type="none"/>
            </a:ln>
          </p:spPr>
        </p:cxnSp>
        <p:cxnSp>
          <p:nvCxnSpPr>
            <p:cNvPr id="243" name="Google Shape;243;p6"/>
            <p:cNvCxnSpPr>
              <a:stCxn id="238" idx="6"/>
              <a:endCxn id="233" idx="1"/>
            </p:cNvCxnSpPr>
            <p:nvPr/>
          </p:nvCxnSpPr>
          <p:spPr>
            <a:xfrm>
              <a:off x="11222383" y="7674744"/>
              <a:ext cx="1293300" cy="52260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dash"/>
              <a:round/>
              <a:headEnd len="sm" w="sm" type="none"/>
              <a:tailEnd len="sm" w="sm" type="none"/>
            </a:ln>
          </p:spPr>
        </p:cxnSp>
      </p:grpSp>
      <p:sp>
        <p:nvSpPr>
          <p:cNvPr id="244" name="Google Shape;244;p6"/>
          <p:cNvSpPr/>
          <p:nvPr/>
        </p:nvSpPr>
        <p:spPr>
          <a:xfrm>
            <a:off x="6327011" y="299067"/>
            <a:ext cx="725116" cy="923181"/>
          </a:xfrm>
          <a:custGeom>
            <a:rect b="b" l="l" r="r" t="t"/>
            <a:pathLst>
              <a:path extrusionOk="0" h="923181" w="725116">
                <a:moveTo>
                  <a:pt x="0" y="0"/>
                </a:moveTo>
                <a:lnTo>
                  <a:pt x="725116" y="0"/>
                </a:lnTo>
                <a:lnTo>
                  <a:pt x="725116" y="923181"/>
                </a:lnTo>
                <a:lnTo>
                  <a:pt x="0" y="9231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45" name="Google Shape;245;p6"/>
          <p:cNvGrpSpPr/>
          <p:nvPr/>
        </p:nvGrpSpPr>
        <p:grpSpPr>
          <a:xfrm>
            <a:off x="11027514" y="1644513"/>
            <a:ext cx="6574572" cy="3133896"/>
            <a:chOff x="209669" y="0"/>
            <a:chExt cx="6574572" cy="3133896"/>
          </a:xfrm>
        </p:grpSpPr>
        <p:sp>
          <p:nvSpPr>
            <p:cNvPr id="246" name="Google Shape;246;p6"/>
            <p:cNvSpPr/>
            <p:nvPr/>
          </p:nvSpPr>
          <p:spPr>
            <a:xfrm>
              <a:off x="524240" y="0"/>
              <a:ext cx="5941393" cy="3133896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66FF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6"/>
            <p:cNvSpPr/>
            <p:nvPr/>
          </p:nvSpPr>
          <p:spPr>
            <a:xfrm>
              <a:off x="209669" y="962958"/>
              <a:ext cx="3428710" cy="1253558"/>
            </a:xfrm>
            <a:prstGeom prst="roundRect">
              <a:avLst>
                <a:gd fmla="val 16667" name="adj"/>
              </a:avLst>
            </a:prstGeom>
            <a:solidFill>
              <a:schemeClr val="dk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6"/>
            <p:cNvSpPr txBox="1"/>
            <p:nvPr/>
          </p:nvSpPr>
          <p:spPr>
            <a:xfrm>
              <a:off x="270863" y="1024152"/>
              <a:ext cx="3306322" cy="11311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fr-FR" sz="2400" u="none" cap="none" strike="noStrike">
                  <a:solidFill>
                    <a:srgbClr val="66FF33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GAIN DE TEMPS                          </a:t>
              </a:r>
              <a:r>
                <a:rPr b="1" i="0" lang="fr-FR" sz="1600" u="none" cap="none" strike="noStrike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POUR LES DEMANDEURS </a:t>
              </a:r>
              <a:endPara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6"/>
            <p:cNvSpPr/>
            <p:nvPr/>
          </p:nvSpPr>
          <p:spPr>
            <a:xfrm>
              <a:off x="3983837" y="940168"/>
              <a:ext cx="2800404" cy="1253558"/>
            </a:xfrm>
            <a:prstGeom prst="roundRect">
              <a:avLst>
                <a:gd fmla="val 16667" name="adj"/>
              </a:avLst>
            </a:prstGeom>
            <a:solidFill>
              <a:schemeClr val="dk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6"/>
            <p:cNvSpPr txBox="1"/>
            <p:nvPr/>
          </p:nvSpPr>
          <p:spPr>
            <a:xfrm>
              <a:off x="4045031" y="1001362"/>
              <a:ext cx="2678016" cy="11311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fr-FR" sz="2400" u="none" cap="none" strike="noStrike">
                  <a:solidFill>
                    <a:srgbClr val="66FF33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GAIN D’ARGENT </a:t>
              </a:r>
              <a:r>
                <a:rPr b="1" i="0" lang="fr-FR" sz="1600" u="none" cap="none" strike="noStrike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POUR LES OFFREURS</a:t>
              </a:r>
              <a:endPara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51" name="Google Shape;251;p6"/>
          <p:cNvCxnSpPr/>
          <p:nvPr/>
        </p:nvCxnSpPr>
        <p:spPr>
          <a:xfrm rot="10800000">
            <a:off x="336042" y="1443649"/>
            <a:ext cx="9448800" cy="0"/>
          </a:xfrm>
          <a:prstGeom prst="straightConnector1">
            <a:avLst/>
          </a:prstGeom>
          <a:noFill/>
          <a:ln cap="flat" cmpd="sng" w="38100">
            <a:solidFill>
              <a:srgbClr val="66FF33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7"/>
          <p:cNvSpPr/>
          <p:nvPr/>
        </p:nvSpPr>
        <p:spPr>
          <a:xfrm>
            <a:off x="232204" y="7686324"/>
            <a:ext cx="5841799" cy="1153755"/>
          </a:xfrm>
          <a:custGeom>
            <a:rect b="b" l="l" r="r" t="t"/>
            <a:pathLst>
              <a:path extrusionOk="0" h="1153755" w="5841799">
                <a:moveTo>
                  <a:pt x="0" y="0"/>
                </a:moveTo>
                <a:lnTo>
                  <a:pt x="5841799" y="0"/>
                </a:lnTo>
                <a:lnTo>
                  <a:pt x="5841799" y="1153755"/>
                </a:lnTo>
                <a:lnTo>
                  <a:pt x="0" y="11537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7" name="Google Shape;257;p7"/>
          <p:cNvSpPr/>
          <p:nvPr/>
        </p:nvSpPr>
        <p:spPr>
          <a:xfrm>
            <a:off x="12213997" y="7686324"/>
            <a:ext cx="5841799" cy="1153755"/>
          </a:xfrm>
          <a:custGeom>
            <a:rect b="b" l="l" r="r" t="t"/>
            <a:pathLst>
              <a:path extrusionOk="0" h="1153755" w="5841799">
                <a:moveTo>
                  <a:pt x="0" y="0"/>
                </a:moveTo>
                <a:lnTo>
                  <a:pt x="5841799" y="0"/>
                </a:lnTo>
                <a:lnTo>
                  <a:pt x="5841799" y="1153755"/>
                </a:lnTo>
                <a:lnTo>
                  <a:pt x="0" y="11537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58" name="Google Shape;258;p7"/>
          <p:cNvGrpSpPr/>
          <p:nvPr/>
        </p:nvGrpSpPr>
        <p:grpSpPr>
          <a:xfrm>
            <a:off x="-838200" y="-4255913"/>
            <a:ext cx="4693046" cy="4693046"/>
            <a:chOff x="0" y="0"/>
            <a:chExt cx="812800" cy="812800"/>
          </a:xfrm>
        </p:grpSpPr>
        <p:sp>
          <p:nvSpPr>
            <p:cNvPr id="259" name="Google Shape;259;p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FFFFFF">
                  <a:alpha val="15294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1" name="Google Shape;261;p7"/>
          <p:cNvGrpSpPr/>
          <p:nvPr/>
        </p:nvGrpSpPr>
        <p:grpSpPr>
          <a:xfrm>
            <a:off x="15709273" y="8742580"/>
            <a:ext cx="4693046" cy="4693046"/>
            <a:chOff x="0" y="0"/>
            <a:chExt cx="812800" cy="812800"/>
          </a:xfrm>
        </p:grpSpPr>
        <p:sp>
          <p:nvSpPr>
            <p:cNvPr id="262" name="Google Shape;262;p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FFFFFF">
                  <a:alpha val="15294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4" name="Google Shape;264;p7"/>
          <p:cNvGrpSpPr/>
          <p:nvPr/>
        </p:nvGrpSpPr>
        <p:grpSpPr>
          <a:xfrm>
            <a:off x="115036" y="1082965"/>
            <a:ext cx="5841799" cy="5289854"/>
            <a:chOff x="232204" y="3155449"/>
            <a:chExt cx="5841799" cy="5289854"/>
          </a:xfrm>
        </p:grpSpPr>
        <p:grpSp>
          <p:nvGrpSpPr>
            <p:cNvPr id="265" name="Google Shape;265;p7"/>
            <p:cNvGrpSpPr/>
            <p:nvPr/>
          </p:nvGrpSpPr>
          <p:grpSpPr>
            <a:xfrm>
              <a:off x="232204" y="3155449"/>
              <a:ext cx="5841799" cy="5289854"/>
              <a:chOff x="0" y="-38100"/>
              <a:chExt cx="1554321" cy="1407465"/>
            </a:xfrm>
          </p:grpSpPr>
          <p:sp>
            <p:nvSpPr>
              <p:cNvPr id="266" name="Google Shape;266;p7"/>
              <p:cNvSpPr/>
              <p:nvPr/>
            </p:nvSpPr>
            <p:spPr>
              <a:xfrm>
                <a:off x="0" y="0"/>
                <a:ext cx="1554321" cy="1369365"/>
              </a:xfrm>
              <a:custGeom>
                <a:rect b="b" l="l" r="r" t="t"/>
                <a:pathLst>
                  <a:path extrusionOk="0" h="1369365" w="1554321">
                    <a:moveTo>
                      <a:pt x="58312" y="0"/>
                    </a:moveTo>
                    <a:lnTo>
                      <a:pt x="1496009" y="0"/>
                    </a:lnTo>
                    <a:cubicBezTo>
                      <a:pt x="1511474" y="0"/>
                      <a:pt x="1526306" y="6144"/>
                      <a:pt x="1537241" y="17079"/>
                    </a:cubicBezTo>
                    <a:cubicBezTo>
                      <a:pt x="1548177" y="28015"/>
                      <a:pt x="1554321" y="42846"/>
                      <a:pt x="1554321" y="58312"/>
                    </a:cubicBezTo>
                    <a:lnTo>
                      <a:pt x="1554321" y="1311054"/>
                    </a:lnTo>
                    <a:cubicBezTo>
                      <a:pt x="1554321" y="1326519"/>
                      <a:pt x="1548177" y="1341351"/>
                      <a:pt x="1537241" y="1352286"/>
                    </a:cubicBezTo>
                    <a:cubicBezTo>
                      <a:pt x="1526306" y="1363222"/>
                      <a:pt x="1511474" y="1369365"/>
                      <a:pt x="1496009" y="1369365"/>
                    </a:cubicBezTo>
                    <a:lnTo>
                      <a:pt x="58312" y="1369365"/>
                    </a:lnTo>
                    <a:cubicBezTo>
                      <a:pt x="42846" y="1369365"/>
                      <a:pt x="28015" y="1363222"/>
                      <a:pt x="17079" y="1352286"/>
                    </a:cubicBezTo>
                    <a:cubicBezTo>
                      <a:pt x="6144" y="1341351"/>
                      <a:pt x="0" y="1326519"/>
                      <a:pt x="0" y="1311054"/>
                    </a:cubicBezTo>
                    <a:lnTo>
                      <a:pt x="0" y="58312"/>
                    </a:lnTo>
                    <a:cubicBezTo>
                      <a:pt x="0" y="42846"/>
                      <a:pt x="6144" y="28015"/>
                      <a:pt x="17079" y="17079"/>
                    </a:cubicBezTo>
                    <a:cubicBezTo>
                      <a:pt x="28015" y="6144"/>
                      <a:pt x="42846" y="0"/>
                      <a:pt x="58312" y="0"/>
                    </a:cubicBez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7"/>
              <p:cNvSpPr txBox="1"/>
              <p:nvPr/>
            </p:nvSpPr>
            <p:spPr>
              <a:xfrm>
                <a:off x="0" y="-38100"/>
                <a:ext cx="1554321" cy="14074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68" name="Google Shape;268;p7"/>
            <p:cNvSpPr txBox="1"/>
            <p:nvPr/>
          </p:nvSpPr>
          <p:spPr>
            <a:xfrm>
              <a:off x="1714400" y="6659120"/>
              <a:ext cx="2877407" cy="3896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8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fr-FR" sz="2286" u="none" cap="none" strike="noStrike">
                  <a:solidFill>
                    <a:srgbClr val="051D40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ANNUAIRE</a:t>
              </a:r>
              <a:endParaRPr b="1" i="0" sz="2286" u="none" cap="none" strike="noStrike">
                <a:solidFill>
                  <a:srgbClr val="051D40"/>
                </a:solidFill>
                <a:latin typeface="Open Sans ExtraBold"/>
                <a:ea typeface="Open Sans ExtraBold"/>
                <a:cs typeface="Open Sans ExtraBold"/>
                <a:sym typeface="Open Sans ExtraBold"/>
              </a:endParaRPr>
            </a:p>
          </p:txBody>
        </p:sp>
        <p:sp>
          <p:nvSpPr>
            <p:cNvPr id="269" name="Google Shape;269;p7"/>
            <p:cNvSpPr txBox="1"/>
            <p:nvPr/>
          </p:nvSpPr>
          <p:spPr>
            <a:xfrm>
              <a:off x="521010" y="7135947"/>
              <a:ext cx="5297877" cy="5386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9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fr-FR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Base de données exhaustive des activités, installations, et structures sportives et de loisirs</a:t>
              </a:r>
              <a:endParaRPr/>
            </a:p>
          </p:txBody>
        </p:sp>
      </p:grpSp>
      <p:grpSp>
        <p:nvGrpSpPr>
          <p:cNvPr id="270" name="Google Shape;270;p7"/>
          <p:cNvGrpSpPr/>
          <p:nvPr/>
        </p:nvGrpSpPr>
        <p:grpSpPr>
          <a:xfrm>
            <a:off x="7562807" y="-4280158"/>
            <a:ext cx="4693046" cy="4693046"/>
            <a:chOff x="0" y="0"/>
            <a:chExt cx="812800" cy="812800"/>
          </a:xfrm>
        </p:grpSpPr>
        <p:sp>
          <p:nvSpPr>
            <p:cNvPr id="271" name="Google Shape;271;p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FFFFFF">
                  <a:alpha val="15294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3" name="Google Shape;273;p7"/>
          <p:cNvGrpSpPr/>
          <p:nvPr/>
        </p:nvGrpSpPr>
        <p:grpSpPr>
          <a:xfrm>
            <a:off x="13594954" y="-4294206"/>
            <a:ext cx="4693046" cy="4693046"/>
            <a:chOff x="0" y="0"/>
            <a:chExt cx="812800" cy="812800"/>
          </a:xfrm>
        </p:grpSpPr>
        <p:sp>
          <p:nvSpPr>
            <p:cNvPr id="274" name="Google Shape;274;p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FFFFFF">
                  <a:alpha val="15294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6" name="Google Shape;276;p7"/>
          <p:cNvSpPr txBox="1"/>
          <p:nvPr/>
        </p:nvSpPr>
        <p:spPr>
          <a:xfrm>
            <a:off x="323807" y="100026"/>
            <a:ext cx="14478000" cy="8615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5108" u="none" cap="none" strike="noStrik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LE PRODUIT</a:t>
            </a:r>
            <a:endParaRPr b="1" i="0" sz="5108" u="none" cap="none" strike="noStrike">
              <a:solidFill>
                <a:schemeClr val="dk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77" name="Google Shape;277;p7"/>
          <p:cNvSpPr/>
          <p:nvPr/>
        </p:nvSpPr>
        <p:spPr>
          <a:xfrm>
            <a:off x="8817374" y="7071349"/>
            <a:ext cx="9455577" cy="290249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▪"/>
            </a:pPr>
            <a:r>
              <a:rPr b="1" i="0" lang="fr-FR" sz="2600" u="none" cap="none" strike="noStrik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Recherches avancées (filtres)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▪"/>
            </a:pPr>
            <a:r>
              <a:rPr b="1" i="0" lang="fr-FR" sz="2600" u="none" cap="none" strike="noStrik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Descriptions détaillées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▪"/>
            </a:pPr>
            <a:r>
              <a:rPr b="1" i="0" lang="fr-FR" sz="2600" u="none" cap="none" strike="noStrik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Mise à jour régulières</a:t>
            </a:r>
            <a:endParaRPr b="1" i="0" sz="2600" u="none" cap="none" strike="noStrike">
              <a:solidFill>
                <a:schemeClr val="dk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▪"/>
            </a:pPr>
            <a:r>
              <a:rPr b="1" i="0" lang="fr-FR" sz="2600" u="none" cap="none" strike="noStrik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Avis et évaluations des utilisateurs </a:t>
            </a:r>
            <a:endParaRPr b="1" i="0" sz="2600" u="none" cap="none" strike="noStrike">
              <a:solidFill>
                <a:schemeClr val="dk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▪"/>
            </a:pPr>
            <a:r>
              <a:rPr b="1" i="0" lang="fr-FR" sz="2600" u="none" cap="none" strike="noStrik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Réservation et paiement sécurisé en ligne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▪"/>
            </a:pPr>
            <a:r>
              <a:rPr b="1" i="0" lang="fr-FR" sz="2600" u="none" cap="none" strike="noStrik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Recommandations personnalisée selon les intérêts</a:t>
            </a:r>
            <a:endParaRPr b="1" i="0" sz="2600" u="none" cap="none" strike="noStrike">
              <a:solidFill>
                <a:schemeClr val="dk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grpSp>
        <p:nvGrpSpPr>
          <p:cNvPr id="278" name="Google Shape;278;p7"/>
          <p:cNvGrpSpPr/>
          <p:nvPr/>
        </p:nvGrpSpPr>
        <p:grpSpPr>
          <a:xfrm>
            <a:off x="6134758" y="1091136"/>
            <a:ext cx="5841799" cy="5289854"/>
            <a:chOff x="232204" y="3155449"/>
            <a:chExt cx="5841799" cy="5289854"/>
          </a:xfrm>
        </p:grpSpPr>
        <p:grpSp>
          <p:nvGrpSpPr>
            <p:cNvPr id="279" name="Google Shape;279;p7"/>
            <p:cNvGrpSpPr/>
            <p:nvPr/>
          </p:nvGrpSpPr>
          <p:grpSpPr>
            <a:xfrm>
              <a:off x="232204" y="3155449"/>
              <a:ext cx="5841799" cy="5289854"/>
              <a:chOff x="0" y="-38100"/>
              <a:chExt cx="1554321" cy="1407465"/>
            </a:xfrm>
          </p:grpSpPr>
          <p:sp>
            <p:nvSpPr>
              <p:cNvPr id="280" name="Google Shape;280;p7"/>
              <p:cNvSpPr/>
              <p:nvPr/>
            </p:nvSpPr>
            <p:spPr>
              <a:xfrm>
                <a:off x="0" y="0"/>
                <a:ext cx="1554321" cy="1369365"/>
              </a:xfrm>
              <a:custGeom>
                <a:rect b="b" l="l" r="r" t="t"/>
                <a:pathLst>
                  <a:path extrusionOk="0" h="1369365" w="1554321">
                    <a:moveTo>
                      <a:pt x="58312" y="0"/>
                    </a:moveTo>
                    <a:lnTo>
                      <a:pt x="1496009" y="0"/>
                    </a:lnTo>
                    <a:cubicBezTo>
                      <a:pt x="1511474" y="0"/>
                      <a:pt x="1526306" y="6144"/>
                      <a:pt x="1537241" y="17079"/>
                    </a:cubicBezTo>
                    <a:cubicBezTo>
                      <a:pt x="1548177" y="28015"/>
                      <a:pt x="1554321" y="42846"/>
                      <a:pt x="1554321" y="58312"/>
                    </a:cubicBezTo>
                    <a:lnTo>
                      <a:pt x="1554321" y="1311054"/>
                    </a:lnTo>
                    <a:cubicBezTo>
                      <a:pt x="1554321" y="1326519"/>
                      <a:pt x="1548177" y="1341351"/>
                      <a:pt x="1537241" y="1352286"/>
                    </a:cubicBezTo>
                    <a:cubicBezTo>
                      <a:pt x="1526306" y="1363222"/>
                      <a:pt x="1511474" y="1369365"/>
                      <a:pt x="1496009" y="1369365"/>
                    </a:cubicBezTo>
                    <a:lnTo>
                      <a:pt x="58312" y="1369365"/>
                    </a:lnTo>
                    <a:cubicBezTo>
                      <a:pt x="42846" y="1369365"/>
                      <a:pt x="28015" y="1363222"/>
                      <a:pt x="17079" y="1352286"/>
                    </a:cubicBezTo>
                    <a:cubicBezTo>
                      <a:pt x="6144" y="1341351"/>
                      <a:pt x="0" y="1326519"/>
                      <a:pt x="0" y="1311054"/>
                    </a:cubicBezTo>
                    <a:lnTo>
                      <a:pt x="0" y="58312"/>
                    </a:lnTo>
                    <a:cubicBezTo>
                      <a:pt x="0" y="42846"/>
                      <a:pt x="6144" y="28015"/>
                      <a:pt x="17079" y="17079"/>
                    </a:cubicBezTo>
                    <a:cubicBezTo>
                      <a:pt x="28015" y="6144"/>
                      <a:pt x="42846" y="0"/>
                      <a:pt x="58312" y="0"/>
                    </a:cubicBez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1" name="Google Shape;281;p7"/>
              <p:cNvSpPr txBox="1"/>
              <p:nvPr/>
            </p:nvSpPr>
            <p:spPr>
              <a:xfrm>
                <a:off x="0" y="-38100"/>
                <a:ext cx="1554321" cy="14074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2" name="Google Shape;282;p7"/>
            <p:cNvSpPr txBox="1"/>
            <p:nvPr/>
          </p:nvSpPr>
          <p:spPr>
            <a:xfrm>
              <a:off x="1714400" y="6659120"/>
              <a:ext cx="2877407" cy="3896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8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fr-FR" sz="2286" u="none" cap="none" strike="noStrike">
                  <a:solidFill>
                    <a:srgbClr val="051D40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AGENDA</a:t>
              </a:r>
              <a:endParaRPr b="1" i="0" sz="2286" u="none" cap="none" strike="noStrike">
                <a:solidFill>
                  <a:srgbClr val="051D40"/>
                </a:solidFill>
                <a:latin typeface="Open Sans ExtraBold"/>
                <a:ea typeface="Open Sans ExtraBold"/>
                <a:cs typeface="Open Sans ExtraBold"/>
                <a:sym typeface="Open Sans ExtraBold"/>
              </a:endParaRPr>
            </a:p>
          </p:txBody>
        </p:sp>
        <p:sp>
          <p:nvSpPr>
            <p:cNvPr id="283" name="Google Shape;283;p7"/>
            <p:cNvSpPr txBox="1"/>
            <p:nvPr/>
          </p:nvSpPr>
          <p:spPr>
            <a:xfrm>
              <a:off x="521010" y="7135947"/>
              <a:ext cx="5297877" cy="5386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9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fr-FR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Listing des évènements de pratique d’activités physiques et récréatives </a:t>
              </a:r>
              <a:endParaRPr/>
            </a:p>
          </p:txBody>
        </p:sp>
      </p:grpSp>
      <p:grpSp>
        <p:nvGrpSpPr>
          <p:cNvPr id="284" name="Google Shape;284;p7"/>
          <p:cNvGrpSpPr/>
          <p:nvPr/>
        </p:nvGrpSpPr>
        <p:grpSpPr>
          <a:xfrm>
            <a:off x="12120960" y="1038400"/>
            <a:ext cx="5841799" cy="5289854"/>
            <a:chOff x="232204" y="3155449"/>
            <a:chExt cx="5841799" cy="5289854"/>
          </a:xfrm>
        </p:grpSpPr>
        <p:grpSp>
          <p:nvGrpSpPr>
            <p:cNvPr id="285" name="Google Shape;285;p7"/>
            <p:cNvGrpSpPr/>
            <p:nvPr/>
          </p:nvGrpSpPr>
          <p:grpSpPr>
            <a:xfrm>
              <a:off x="232204" y="3155449"/>
              <a:ext cx="5841799" cy="5289854"/>
              <a:chOff x="0" y="-38100"/>
              <a:chExt cx="1554321" cy="1407465"/>
            </a:xfrm>
          </p:grpSpPr>
          <p:sp>
            <p:nvSpPr>
              <p:cNvPr id="286" name="Google Shape;286;p7"/>
              <p:cNvSpPr/>
              <p:nvPr/>
            </p:nvSpPr>
            <p:spPr>
              <a:xfrm>
                <a:off x="0" y="0"/>
                <a:ext cx="1554321" cy="1369365"/>
              </a:xfrm>
              <a:custGeom>
                <a:rect b="b" l="l" r="r" t="t"/>
                <a:pathLst>
                  <a:path extrusionOk="0" h="1369365" w="1554321">
                    <a:moveTo>
                      <a:pt x="58312" y="0"/>
                    </a:moveTo>
                    <a:lnTo>
                      <a:pt x="1496009" y="0"/>
                    </a:lnTo>
                    <a:cubicBezTo>
                      <a:pt x="1511474" y="0"/>
                      <a:pt x="1526306" y="6144"/>
                      <a:pt x="1537241" y="17079"/>
                    </a:cubicBezTo>
                    <a:cubicBezTo>
                      <a:pt x="1548177" y="28015"/>
                      <a:pt x="1554321" y="42846"/>
                      <a:pt x="1554321" y="58312"/>
                    </a:cubicBezTo>
                    <a:lnTo>
                      <a:pt x="1554321" y="1311054"/>
                    </a:lnTo>
                    <a:cubicBezTo>
                      <a:pt x="1554321" y="1326519"/>
                      <a:pt x="1548177" y="1341351"/>
                      <a:pt x="1537241" y="1352286"/>
                    </a:cubicBezTo>
                    <a:cubicBezTo>
                      <a:pt x="1526306" y="1363222"/>
                      <a:pt x="1511474" y="1369365"/>
                      <a:pt x="1496009" y="1369365"/>
                    </a:cubicBezTo>
                    <a:lnTo>
                      <a:pt x="58312" y="1369365"/>
                    </a:lnTo>
                    <a:cubicBezTo>
                      <a:pt x="42846" y="1369365"/>
                      <a:pt x="28015" y="1363222"/>
                      <a:pt x="17079" y="1352286"/>
                    </a:cubicBezTo>
                    <a:cubicBezTo>
                      <a:pt x="6144" y="1341351"/>
                      <a:pt x="0" y="1326519"/>
                      <a:pt x="0" y="1311054"/>
                    </a:cubicBezTo>
                    <a:lnTo>
                      <a:pt x="0" y="58312"/>
                    </a:lnTo>
                    <a:cubicBezTo>
                      <a:pt x="0" y="42846"/>
                      <a:pt x="6144" y="28015"/>
                      <a:pt x="17079" y="17079"/>
                    </a:cubicBezTo>
                    <a:cubicBezTo>
                      <a:pt x="28015" y="6144"/>
                      <a:pt x="42846" y="0"/>
                      <a:pt x="58312" y="0"/>
                    </a:cubicBez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7" name="Google Shape;287;p7"/>
              <p:cNvSpPr txBox="1"/>
              <p:nvPr/>
            </p:nvSpPr>
            <p:spPr>
              <a:xfrm>
                <a:off x="0" y="-38100"/>
                <a:ext cx="1554321" cy="14074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8" name="Google Shape;288;p7"/>
            <p:cNvSpPr txBox="1"/>
            <p:nvPr/>
          </p:nvSpPr>
          <p:spPr>
            <a:xfrm>
              <a:off x="1714400" y="6659120"/>
              <a:ext cx="2877407" cy="3896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8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fr-FR" sz="2286" u="none" cap="none" strike="noStrike">
                  <a:solidFill>
                    <a:srgbClr val="051D40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BLOG</a:t>
              </a:r>
              <a:endParaRPr b="1" i="0" sz="2286" u="none" cap="none" strike="noStrike">
                <a:solidFill>
                  <a:srgbClr val="051D40"/>
                </a:solidFill>
                <a:latin typeface="Open Sans ExtraBold"/>
                <a:ea typeface="Open Sans ExtraBold"/>
                <a:cs typeface="Open Sans ExtraBold"/>
                <a:sym typeface="Open Sans ExtraBold"/>
              </a:endParaRPr>
            </a:p>
          </p:txBody>
        </p:sp>
        <p:sp>
          <p:nvSpPr>
            <p:cNvPr id="289" name="Google Shape;289;p7"/>
            <p:cNvSpPr txBox="1"/>
            <p:nvPr/>
          </p:nvSpPr>
          <p:spPr>
            <a:xfrm>
              <a:off x="521010" y="7135947"/>
              <a:ext cx="5297877" cy="5386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9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fr-FR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Articles inspirants, conseils, et promotion des initiatives dans le domaine des activités saines.</a:t>
              </a:r>
              <a:endParaRPr/>
            </a:p>
          </p:txBody>
        </p:sp>
      </p:grpSp>
      <p:sp>
        <p:nvSpPr>
          <p:cNvPr id="290" name="Google Shape;290;p7"/>
          <p:cNvSpPr/>
          <p:nvPr/>
        </p:nvSpPr>
        <p:spPr>
          <a:xfrm>
            <a:off x="4474639" y="133080"/>
            <a:ext cx="682965" cy="813054"/>
          </a:xfrm>
          <a:custGeom>
            <a:rect b="b" l="l" r="r" t="t"/>
            <a:pathLst>
              <a:path extrusionOk="0" h="813054" w="682965">
                <a:moveTo>
                  <a:pt x="0" y="0"/>
                </a:moveTo>
                <a:lnTo>
                  <a:pt x="682966" y="0"/>
                </a:lnTo>
                <a:lnTo>
                  <a:pt x="682966" y="813054"/>
                </a:lnTo>
                <a:lnTo>
                  <a:pt x="0" y="8130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91" name="Google Shape;291;p7"/>
          <p:cNvGrpSpPr/>
          <p:nvPr/>
        </p:nvGrpSpPr>
        <p:grpSpPr>
          <a:xfrm>
            <a:off x="1023241" y="5685220"/>
            <a:ext cx="6422447" cy="4910040"/>
            <a:chOff x="1710684" y="5911442"/>
            <a:chExt cx="6422447" cy="4910040"/>
          </a:xfrm>
        </p:grpSpPr>
        <p:sp>
          <p:nvSpPr>
            <p:cNvPr id="292" name="Google Shape;292;p7"/>
            <p:cNvSpPr/>
            <p:nvPr/>
          </p:nvSpPr>
          <p:spPr>
            <a:xfrm rot="-1754031">
              <a:off x="2609169" y="6217241"/>
              <a:ext cx="2373329" cy="4298441"/>
            </a:xfrm>
            <a:custGeom>
              <a:rect b="b" l="l" r="r" t="t"/>
              <a:pathLst>
                <a:path extrusionOk="0" h="10163632" w="5000993">
                  <a:moveTo>
                    <a:pt x="0" y="0"/>
                  </a:moveTo>
                  <a:lnTo>
                    <a:pt x="5000993" y="0"/>
                  </a:lnTo>
                  <a:lnTo>
                    <a:pt x="5000993" y="10163632"/>
                  </a:lnTo>
                  <a:lnTo>
                    <a:pt x="0" y="10163632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-43" r="-44" t="0"/>
              </a:stretch>
            </a:blipFill>
            <a:ln>
              <a:noFill/>
            </a:ln>
          </p:spPr>
        </p:sp>
        <p:grpSp>
          <p:nvGrpSpPr>
            <p:cNvPr id="293" name="Google Shape;293;p7"/>
            <p:cNvGrpSpPr/>
            <p:nvPr/>
          </p:nvGrpSpPr>
          <p:grpSpPr>
            <a:xfrm>
              <a:off x="2503368" y="7170243"/>
              <a:ext cx="5629763" cy="2819481"/>
              <a:chOff x="4915249" y="4887081"/>
              <a:chExt cx="5936172" cy="3488557"/>
            </a:xfrm>
          </p:grpSpPr>
          <p:sp>
            <p:nvSpPr>
              <p:cNvPr id="294" name="Google Shape;294;p7"/>
              <p:cNvSpPr/>
              <p:nvPr/>
            </p:nvSpPr>
            <p:spPr>
              <a:xfrm rot="-5400000">
                <a:off x="6139056" y="3663273"/>
                <a:ext cx="3488557" cy="5936172"/>
              </a:xfrm>
              <a:custGeom>
                <a:rect b="b" l="l" r="r" t="t"/>
                <a:pathLst>
                  <a:path extrusionOk="0" h="10163632" w="5000993">
                    <a:moveTo>
                      <a:pt x="0" y="0"/>
                    </a:moveTo>
                    <a:lnTo>
                      <a:pt x="5000993" y="0"/>
                    </a:lnTo>
                    <a:lnTo>
                      <a:pt x="5000993" y="10163632"/>
                    </a:lnTo>
                    <a:lnTo>
                      <a:pt x="0" y="10163632"/>
                    </a:lnTo>
                    <a:close/>
                  </a:path>
                </a:pathLst>
              </a:custGeom>
              <a:blipFill rotWithShape="1">
                <a:blip r:embed="rId6">
                  <a:alphaModFix/>
                </a:blip>
                <a:stretch>
                  <a:fillRect b="0" l="-43" r="-44" t="0"/>
                </a:stretch>
              </a:blipFill>
              <a:ln>
                <a:noFill/>
              </a:ln>
            </p:spPr>
          </p:sp>
          <p:sp>
            <p:nvSpPr>
              <p:cNvPr id="295" name="Google Shape;295;p7"/>
              <p:cNvSpPr/>
              <p:nvPr/>
            </p:nvSpPr>
            <p:spPr>
              <a:xfrm>
                <a:off x="5264632" y="5180112"/>
                <a:ext cx="5237407" cy="290249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fr-FR" sz="2600" u="none" cap="none" strike="noStrike">
                    <a:solidFill>
                      <a:schemeClr val="lt1"/>
                    </a:solidFill>
                    <a:latin typeface="Open Sans ExtraBold"/>
                    <a:ea typeface="Open Sans ExtraBold"/>
                    <a:cs typeface="Open Sans ExtraBold"/>
                    <a:sym typeface="Open Sans ExtraBold"/>
                  </a:rPr>
                  <a:t>Site web et  Application mobile :  </a:t>
                </a:r>
                <a:endParaRPr b="1" i="0" sz="2600" u="none" cap="none" strike="noStrike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endParaRPr>
              </a:p>
            </p:txBody>
          </p:sp>
        </p:grpSp>
      </p:grpSp>
      <p:sp>
        <p:nvSpPr>
          <p:cNvPr id="296" name="Google Shape;296;p7"/>
          <p:cNvSpPr/>
          <p:nvPr/>
        </p:nvSpPr>
        <p:spPr>
          <a:xfrm>
            <a:off x="12427863" y="5610243"/>
            <a:ext cx="698242" cy="672851"/>
          </a:xfrm>
          <a:custGeom>
            <a:rect b="b" l="l" r="r" t="t"/>
            <a:pathLst>
              <a:path extrusionOk="0" h="672851" w="698242">
                <a:moveTo>
                  <a:pt x="0" y="0"/>
                </a:moveTo>
                <a:lnTo>
                  <a:pt x="698242" y="0"/>
                </a:lnTo>
                <a:lnTo>
                  <a:pt x="698242" y="672851"/>
                </a:lnTo>
                <a:lnTo>
                  <a:pt x="0" y="6728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7" name="Google Shape;297;p7"/>
          <p:cNvSpPr/>
          <p:nvPr/>
        </p:nvSpPr>
        <p:spPr>
          <a:xfrm>
            <a:off x="344588" y="5686531"/>
            <a:ext cx="769997" cy="649284"/>
          </a:xfrm>
          <a:custGeom>
            <a:rect b="b" l="l" r="r" t="t"/>
            <a:pathLst>
              <a:path extrusionOk="0" h="922318" w="958932">
                <a:moveTo>
                  <a:pt x="0" y="0"/>
                </a:moveTo>
                <a:lnTo>
                  <a:pt x="958932" y="0"/>
                </a:lnTo>
                <a:lnTo>
                  <a:pt x="958932" y="922318"/>
                </a:lnTo>
                <a:lnTo>
                  <a:pt x="0" y="9223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8" name="Google Shape;298;p7"/>
          <p:cNvSpPr/>
          <p:nvPr/>
        </p:nvSpPr>
        <p:spPr>
          <a:xfrm>
            <a:off x="6367854" y="5666292"/>
            <a:ext cx="773180" cy="623324"/>
          </a:xfrm>
          <a:custGeom>
            <a:rect b="b" l="l" r="r" t="t"/>
            <a:pathLst>
              <a:path extrusionOk="0" h="911030" w="943628">
                <a:moveTo>
                  <a:pt x="0" y="0"/>
                </a:moveTo>
                <a:lnTo>
                  <a:pt x="943627" y="0"/>
                </a:lnTo>
                <a:lnTo>
                  <a:pt x="943627" y="911030"/>
                </a:lnTo>
                <a:lnTo>
                  <a:pt x="0" y="9110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9" name="Google Shape;299;p7"/>
          <p:cNvSpPr/>
          <p:nvPr/>
        </p:nvSpPr>
        <p:spPr>
          <a:xfrm rot="-5400000">
            <a:off x="6958069" y="8079542"/>
            <a:ext cx="2899462" cy="88913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2600" u="none" cap="none" strike="noStrik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Fonctionnalités</a:t>
            </a:r>
            <a:endParaRPr b="1" sz="2600">
              <a:solidFill>
                <a:schemeClr val="dk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cxnSp>
        <p:nvCxnSpPr>
          <p:cNvPr id="300" name="Google Shape;300;p7"/>
          <p:cNvCxnSpPr/>
          <p:nvPr/>
        </p:nvCxnSpPr>
        <p:spPr>
          <a:xfrm rot="10800000">
            <a:off x="355059" y="1038400"/>
            <a:ext cx="4597941" cy="0"/>
          </a:xfrm>
          <a:prstGeom prst="straightConnector1">
            <a:avLst/>
          </a:prstGeom>
          <a:noFill/>
          <a:ln cap="flat" cmpd="sng" w="38100">
            <a:solidFill>
              <a:srgbClr val="66FF3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1" name="Google Shape;301;p7"/>
          <p:cNvCxnSpPr/>
          <p:nvPr/>
        </p:nvCxnSpPr>
        <p:spPr>
          <a:xfrm flipH="1">
            <a:off x="8687013" y="7353301"/>
            <a:ext cx="1803" cy="2410202"/>
          </a:xfrm>
          <a:prstGeom prst="straightConnector1">
            <a:avLst/>
          </a:prstGeom>
          <a:noFill/>
          <a:ln cap="flat" cmpd="sng" w="38100">
            <a:solidFill>
              <a:srgbClr val="66FF3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2" name="Google Shape;302;p7"/>
          <p:cNvSpPr/>
          <p:nvPr/>
        </p:nvSpPr>
        <p:spPr>
          <a:xfrm>
            <a:off x="562303" y="1487621"/>
            <a:ext cx="5181600" cy="2903771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ANNUAIRE</a:t>
            </a:r>
            <a:endParaRPr b="1" sz="1800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303" name="Google Shape;303;p7"/>
          <p:cNvSpPr/>
          <p:nvPr/>
        </p:nvSpPr>
        <p:spPr>
          <a:xfrm>
            <a:off x="6539841" y="1487621"/>
            <a:ext cx="5181600" cy="2903771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AGENDA</a:t>
            </a:r>
            <a:endParaRPr b="1" sz="1800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304" name="Google Shape;304;p7"/>
          <p:cNvSpPr/>
          <p:nvPr/>
        </p:nvSpPr>
        <p:spPr>
          <a:xfrm>
            <a:off x="12544096" y="1449328"/>
            <a:ext cx="5181600" cy="2903771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BLOG</a:t>
            </a:r>
            <a:endParaRPr b="1" sz="1800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8"/>
          <p:cNvSpPr/>
          <p:nvPr/>
        </p:nvSpPr>
        <p:spPr>
          <a:xfrm rot="5400000">
            <a:off x="3238878" y="-48809"/>
            <a:ext cx="8541900" cy="8666340"/>
          </a:xfrm>
          <a:custGeom>
            <a:rect b="b" l="l" r="r" t="t"/>
            <a:pathLst>
              <a:path extrusionOk="0" h="8666340" w="8541900">
                <a:moveTo>
                  <a:pt x="0" y="0"/>
                </a:moveTo>
                <a:lnTo>
                  <a:pt x="8541900" y="0"/>
                </a:lnTo>
                <a:lnTo>
                  <a:pt x="8541900" y="8666340"/>
                </a:lnTo>
                <a:lnTo>
                  <a:pt x="0" y="86663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0" name="Google Shape;310;p8"/>
          <p:cNvSpPr/>
          <p:nvPr/>
        </p:nvSpPr>
        <p:spPr>
          <a:xfrm>
            <a:off x="0" y="13411"/>
            <a:ext cx="18288000" cy="10400021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8FF83"/>
              </a:gs>
              <a:gs pos="50000">
                <a:srgbClr val="BEFFB3"/>
              </a:gs>
              <a:gs pos="100000">
                <a:srgbClr val="DFFFDA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</p:sp>
      <p:sp>
        <p:nvSpPr>
          <p:cNvPr id="311" name="Google Shape;311;p8"/>
          <p:cNvSpPr/>
          <p:nvPr/>
        </p:nvSpPr>
        <p:spPr>
          <a:xfrm rot="5400000">
            <a:off x="1716576" y="1008714"/>
            <a:ext cx="8541900" cy="8666340"/>
          </a:xfrm>
          <a:custGeom>
            <a:rect b="b" l="l" r="r" t="t"/>
            <a:pathLst>
              <a:path extrusionOk="0" h="8666340" w="8541900">
                <a:moveTo>
                  <a:pt x="0" y="0"/>
                </a:moveTo>
                <a:lnTo>
                  <a:pt x="8541901" y="0"/>
                </a:lnTo>
                <a:lnTo>
                  <a:pt x="8541901" y="8666340"/>
                </a:lnTo>
                <a:lnTo>
                  <a:pt x="0" y="86663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2" name="Google Shape;312;p8"/>
          <p:cNvSpPr/>
          <p:nvPr/>
        </p:nvSpPr>
        <p:spPr>
          <a:xfrm rot="5400000">
            <a:off x="3820947" y="-674047"/>
            <a:ext cx="8541900" cy="8666340"/>
          </a:xfrm>
          <a:custGeom>
            <a:rect b="b" l="l" r="r" t="t"/>
            <a:pathLst>
              <a:path extrusionOk="0" h="8666340" w="8541900">
                <a:moveTo>
                  <a:pt x="0" y="0"/>
                </a:moveTo>
                <a:lnTo>
                  <a:pt x="8541900" y="0"/>
                </a:lnTo>
                <a:lnTo>
                  <a:pt x="8541900" y="8666340"/>
                </a:lnTo>
                <a:lnTo>
                  <a:pt x="0" y="86663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4000"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313" name="Google Shape;313;p8"/>
          <p:cNvPicPr preferRelativeResize="0"/>
          <p:nvPr/>
        </p:nvPicPr>
        <p:blipFill rotWithShape="1">
          <a:blip r:embed="rId4">
            <a:alphaModFix/>
          </a:blip>
          <a:srcRect b="25396" l="9363" r="7437" t="17003"/>
          <a:stretch/>
        </p:blipFill>
        <p:spPr>
          <a:xfrm>
            <a:off x="16067050" y="266820"/>
            <a:ext cx="1540933" cy="10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8"/>
          <p:cNvSpPr txBox="1"/>
          <p:nvPr/>
        </p:nvSpPr>
        <p:spPr>
          <a:xfrm>
            <a:off x="457199" y="351978"/>
            <a:ext cx="8107447" cy="11798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80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511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LA TAILLE DU  MARCHÉ</a:t>
            </a:r>
            <a:endParaRPr b="1" sz="5110">
              <a:solidFill>
                <a:schemeClr val="dk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grpSp>
        <p:nvGrpSpPr>
          <p:cNvPr id="315" name="Google Shape;315;p8"/>
          <p:cNvGrpSpPr/>
          <p:nvPr/>
        </p:nvGrpSpPr>
        <p:grpSpPr>
          <a:xfrm>
            <a:off x="4882657" y="3757519"/>
            <a:ext cx="6960341" cy="3609489"/>
            <a:chOff x="336042" y="2067637"/>
            <a:chExt cx="11116481" cy="7162799"/>
          </a:xfrm>
        </p:grpSpPr>
        <p:sp>
          <p:nvSpPr>
            <p:cNvPr id="316" name="Google Shape;316;p8"/>
            <p:cNvSpPr/>
            <p:nvPr/>
          </p:nvSpPr>
          <p:spPr>
            <a:xfrm>
              <a:off x="336042" y="2067637"/>
              <a:ext cx="11116481" cy="7162799"/>
            </a:xfrm>
            <a:custGeom>
              <a:rect b="b" l="l" r="r" t="t"/>
              <a:pathLst>
                <a:path extrusionOk="0" h="1340288" w="3841588">
                  <a:moveTo>
                    <a:pt x="9023" y="0"/>
                  </a:moveTo>
                  <a:lnTo>
                    <a:pt x="3832565" y="0"/>
                  </a:lnTo>
                  <a:cubicBezTo>
                    <a:pt x="3837548" y="0"/>
                    <a:pt x="3841588" y="4040"/>
                    <a:pt x="3841588" y="9023"/>
                  </a:cubicBezTo>
                  <a:lnTo>
                    <a:pt x="3841588" y="1331265"/>
                  </a:lnTo>
                  <a:cubicBezTo>
                    <a:pt x="3841588" y="1336248"/>
                    <a:pt x="3837548" y="1340288"/>
                    <a:pt x="3832565" y="1340288"/>
                  </a:cubicBezTo>
                  <a:lnTo>
                    <a:pt x="9023" y="1340288"/>
                  </a:lnTo>
                  <a:cubicBezTo>
                    <a:pt x="4040" y="1340288"/>
                    <a:pt x="0" y="1336248"/>
                    <a:pt x="0" y="1331265"/>
                  </a:cubicBezTo>
                  <a:lnTo>
                    <a:pt x="0" y="9023"/>
                  </a:lnTo>
                  <a:cubicBezTo>
                    <a:pt x="0" y="4040"/>
                    <a:pt x="4040" y="0"/>
                    <a:pt x="9023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80000">
                  <a:schemeClr val="dk1"/>
                </a:gs>
                <a:gs pos="100000">
                  <a:schemeClr val="dk1"/>
                </a:gs>
              </a:gsLst>
              <a:lin ang="1620000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8"/>
            <p:cNvSpPr txBox="1"/>
            <p:nvPr/>
          </p:nvSpPr>
          <p:spPr>
            <a:xfrm>
              <a:off x="1425750" y="3765486"/>
              <a:ext cx="9120971" cy="3868165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80000">
                  <a:schemeClr val="dk1"/>
                </a:gs>
                <a:gs pos="100000">
                  <a:schemeClr val="dk1"/>
                </a:gs>
              </a:gsLst>
              <a:lin ang="1620000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522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-FR" sz="7200">
                  <a:solidFill>
                    <a:srgbClr val="66FF33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300 </a:t>
              </a:r>
              <a:endParaRPr b="1" sz="72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endParaRPr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-FR" sz="2685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Structures de sports &amp; loisirs et coachs sportifs </a:t>
              </a:r>
              <a:endParaRPr b="1" sz="2685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endParaRPr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-FR" sz="2685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(Libreville et Port-Gentil)</a:t>
              </a:r>
              <a:endParaRPr b="1" sz="2685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endParaRPr>
            </a:p>
          </p:txBody>
        </p:sp>
      </p:grpSp>
      <p:sp>
        <p:nvSpPr>
          <p:cNvPr id="318" name="Google Shape;318;p8"/>
          <p:cNvSpPr/>
          <p:nvPr/>
        </p:nvSpPr>
        <p:spPr>
          <a:xfrm>
            <a:off x="9749197" y="506730"/>
            <a:ext cx="1142999" cy="952066"/>
          </a:xfrm>
          <a:custGeom>
            <a:rect b="b" l="l" r="r" t="t"/>
            <a:pathLst>
              <a:path extrusionOk="0" h="767216" w="787256">
                <a:moveTo>
                  <a:pt x="0" y="0"/>
                </a:moveTo>
                <a:lnTo>
                  <a:pt x="787255" y="0"/>
                </a:lnTo>
                <a:lnTo>
                  <a:pt x="787255" y="767216"/>
                </a:lnTo>
                <a:lnTo>
                  <a:pt x="0" y="7672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319" name="Google Shape;319;p8"/>
          <p:cNvCxnSpPr/>
          <p:nvPr/>
        </p:nvCxnSpPr>
        <p:spPr>
          <a:xfrm rot="10800000">
            <a:off x="468513" y="1638300"/>
            <a:ext cx="9477573" cy="39794"/>
          </a:xfrm>
          <a:prstGeom prst="straightConnector1">
            <a:avLst/>
          </a:prstGeom>
          <a:noFill/>
          <a:ln cap="flat" cmpd="sng" w="38100">
            <a:solidFill>
              <a:srgbClr val="66FF3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0" name="Google Shape;320;p8"/>
          <p:cNvSpPr/>
          <p:nvPr/>
        </p:nvSpPr>
        <p:spPr>
          <a:xfrm>
            <a:off x="8115518" y="521695"/>
            <a:ext cx="1412219" cy="941082"/>
          </a:xfrm>
          <a:custGeom>
            <a:rect b="b" l="l" r="r" t="t"/>
            <a:pathLst>
              <a:path extrusionOk="0" h="1972157" w="2680079">
                <a:moveTo>
                  <a:pt x="0" y="0"/>
                </a:moveTo>
                <a:lnTo>
                  <a:pt x="2680080" y="0"/>
                </a:lnTo>
                <a:lnTo>
                  <a:pt x="2680080" y="1972157"/>
                </a:lnTo>
                <a:lnTo>
                  <a:pt x="0" y="19721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9"/>
          <p:cNvSpPr/>
          <p:nvPr/>
        </p:nvSpPr>
        <p:spPr>
          <a:xfrm rot="5400000">
            <a:off x="3238878" y="-48809"/>
            <a:ext cx="8541900" cy="8666340"/>
          </a:xfrm>
          <a:custGeom>
            <a:rect b="b" l="l" r="r" t="t"/>
            <a:pathLst>
              <a:path extrusionOk="0" h="8666340" w="8541900">
                <a:moveTo>
                  <a:pt x="0" y="0"/>
                </a:moveTo>
                <a:lnTo>
                  <a:pt x="8541900" y="0"/>
                </a:lnTo>
                <a:lnTo>
                  <a:pt x="8541900" y="8666340"/>
                </a:lnTo>
                <a:lnTo>
                  <a:pt x="0" y="86663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6" name="Google Shape;326;p9"/>
          <p:cNvSpPr/>
          <p:nvPr/>
        </p:nvSpPr>
        <p:spPr>
          <a:xfrm>
            <a:off x="0" y="13411"/>
            <a:ext cx="18288000" cy="10400021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8FF83"/>
              </a:gs>
              <a:gs pos="50000">
                <a:srgbClr val="BEFFB3"/>
              </a:gs>
              <a:gs pos="100000">
                <a:srgbClr val="DFFFDA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</p:sp>
      <p:sp>
        <p:nvSpPr>
          <p:cNvPr id="327" name="Google Shape;327;p9"/>
          <p:cNvSpPr/>
          <p:nvPr/>
        </p:nvSpPr>
        <p:spPr>
          <a:xfrm rot="5400000">
            <a:off x="2298249" y="792900"/>
            <a:ext cx="8541900" cy="8666340"/>
          </a:xfrm>
          <a:custGeom>
            <a:rect b="b" l="l" r="r" t="t"/>
            <a:pathLst>
              <a:path extrusionOk="0" h="8666340" w="8541900">
                <a:moveTo>
                  <a:pt x="0" y="0"/>
                </a:moveTo>
                <a:lnTo>
                  <a:pt x="8541901" y="0"/>
                </a:lnTo>
                <a:lnTo>
                  <a:pt x="8541901" y="8666340"/>
                </a:lnTo>
                <a:lnTo>
                  <a:pt x="0" y="86663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8" name="Google Shape;328;p9"/>
          <p:cNvSpPr/>
          <p:nvPr/>
        </p:nvSpPr>
        <p:spPr>
          <a:xfrm rot="5400000">
            <a:off x="2871007" y="-1532422"/>
            <a:ext cx="8541900" cy="8666340"/>
          </a:xfrm>
          <a:custGeom>
            <a:rect b="b" l="l" r="r" t="t"/>
            <a:pathLst>
              <a:path extrusionOk="0" h="8666340" w="8541900">
                <a:moveTo>
                  <a:pt x="0" y="0"/>
                </a:moveTo>
                <a:lnTo>
                  <a:pt x="8541900" y="0"/>
                </a:lnTo>
                <a:lnTo>
                  <a:pt x="8541900" y="8666340"/>
                </a:lnTo>
                <a:lnTo>
                  <a:pt x="0" y="86663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4000"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329" name="Google Shape;329;p9"/>
          <p:cNvPicPr preferRelativeResize="0"/>
          <p:nvPr/>
        </p:nvPicPr>
        <p:blipFill rotWithShape="1">
          <a:blip r:embed="rId4">
            <a:alphaModFix/>
          </a:blip>
          <a:srcRect b="25396" l="9363" r="7437" t="17003"/>
          <a:stretch/>
        </p:blipFill>
        <p:spPr>
          <a:xfrm>
            <a:off x="16067050" y="266820"/>
            <a:ext cx="1540933" cy="10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9"/>
          <p:cNvSpPr txBox="1"/>
          <p:nvPr/>
        </p:nvSpPr>
        <p:spPr>
          <a:xfrm>
            <a:off x="457200" y="351978"/>
            <a:ext cx="11685990" cy="10540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80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511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LE MODELE ECONOMIQUE</a:t>
            </a:r>
            <a:endParaRPr b="1" sz="5110">
              <a:solidFill>
                <a:schemeClr val="dk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grpSp>
        <p:nvGrpSpPr>
          <p:cNvPr id="331" name="Google Shape;331;p9"/>
          <p:cNvGrpSpPr/>
          <p:nvPr/>
        </p:nvGrpSpPr>
        <p:grpSpPr>
          <a:xfrm>
            <a:off x="2767485" y="2552701"/>
            <a:ext cx="4984403" cy="6881984"/>
            <a:chOff x="336042" y="2067637"/>
            <a:chExt cx="11116481" cy="7162799"/>
          </a:xfrm>
        </p:grpSpPr>
        <p:sp>
          <p:nvSpPr>
            <p:cNvPr id="332" name="Google Shape;332;p9"/>
            <p:cNvSpPr/>
            <p:nvPr/>
          </p:nvSpPr>
          <p:spPr>
            <a:xfrm>
              <a:off x="336042" y="2067637"/>
              <a:ext cx="11116481" cy="7162799"/>
            </a:xfrm>
            <a:custGeom>
              <a:rect b="b" l="l" r="r" t="t"/>
              <a:pathLst>
                <a:path extrusionOk="0" h="1340288" w="3841588">
                  <a:moveTo>
                    <a:pt x="9023" y="0"/>
                  </a:moveTo>
                  <a:lnTo>
                    <a:pt x="3832565" y="0"/>
                  </a:lnTo>
                  <a:cubicBezTo>
                    <a:pt x="3837548" y="0"/>
                    <a:pt x="3841588" y="4040"/>
                    <a:pt x="3841588" y="9023"/>
                  </a:cubicBezTo>
                  <a:lnTo>
                    <a:pt x="3841588" y="1331265"/>
                  </a:lnTo>
                  <a:cubicBezTo>
                    <a:pt x="3841588" y="1336248"/>
                    <a:pt x="3837548" y="1340288"/>
                    <a:pt x="3832565" y="1340288"/>
                  </a:cubicBezTo>
                  <a:lnTo>
                    <a:pt x="9023" y="1340288"/>
                  </a:lnTo>
                  <a:cubicBezTo>
                    <a:pt x="4040" y="1340288"/>
                    <a:pt x="0" y="1336248"/>
                    <a:pt x="0" y="1331265"/>
                  </a:cubicBezTo>
                  <a:lnTo>
                    <a:pt x="0" y="9023"/>
                  </a:lnTo>
                  <a:cubicBezTo>
                    <a:pt x="0" y="4040"/>
                    <a:pt x="4040" y="0"/>
                    <a:pt x="9023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80000">
                  <a:schemeClr val="dk1"/>
                </a:gs>
                <a:gs pos="100000">
                  <a:schemeClr val="dk1"/>
                </a:gs>
              </a:gsLst>
              <a:lin ang="1620000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9"/>
            <p:cNvSpPr txBox="1"/>
            <p:nvPr/>
          </p:nvSpPr>
          <p:spPr>
            <a:xfrm>
              <a:off x="1425750" y="3765486"/>
              <a:ext cx="9120971" cy="3896550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80000">
                  <a:schemeClr val="dk1"/>
                </a:gs>
                <a:gs pos="100000">
                  <a:schemeClr val="dk1"/>
                </a:gs>
              </a:gsLst>
              <a:lin ang="1620000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-FR" sz="2685">
                  <a:solidFill>
                    <a:srgbClr val="66FF33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COMMISSIONS :</a:t>
              </a:r>
              <a:r>
                <a:rPr b="1" lang="fr-FR" sz="2685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 </a:t>
              </a:r>
              <a:endParaRPr/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-FR" sz="2685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20% sur les paiements reçus par les offreurs de services via la plateforme.</a:t>
              </a:r>
              <a:endParaRPr b="1" sz="2685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endParaRPr>
            </a:p>
          </p:txBody>
        </p:sp>
      </p:grpSp>
      <p:sp>
        <p:nvSpPr>
          <p:cNvPr id="334" name="Google Shape;334;p9"/>
          <p:cNvSpPr/>
          <p:nvPr/>
        </p:nvSpPr>
        <p:spPr>
          <a:xfrm>
            <a:off x="9158831" y="524342"/>
            <a:ext cx="787256" cy="767216"/>
          </a:xfrm>
          <a:custGeom>
            <a:rect b="b" l="l" r="r" t="t"/>
            <a:pathLst>
              <a:path extrusionOk="0" h="767216" w="787256">
                <a:moveTo>
                  <a:pt x="0" y="0"/>
                </a:moveTo>
                <a:lnTo>
                  <a:pt x="787255" y="0"/>
                </a:lnTo>
                <a:lnTo>
                  <a:pt x="787255" y="767216"/>
                </a:lnTo>
                <a:lnTo>
                  <a:pt x="0" y="7672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35" name="Google Shape;335;p9"/>
          <p:cNvGrpSpPr/>
          <p:nvPr/>
        </p:nvGrpSpPr>
        <p:grpSpPr>
          <a:xfrm>
            <a:off x="8564647" y="6438900"/>
            <a:ext cx="5653881" cy="2995784"/>
            <a:chOff x="336041" y="823801"/>
            <a:chExt cx="12117984" cy="8406635"/>
          </a:xfrm>
        </p:grpSpPr>
        <p:grpSp>
          <p:nvGrpSpPr>
            <p:cNvPr id="336" name="Google Shape;336;p9"/>
            <p:cNvGrpSpPr/>
            <p:nvPr/>
          </p:nvGrpSpPr>
          <p:grpSpPr>
            <a:xfrm>
              <a:off x="336041" y="823801"/>
              <a:ext cx="12117984" cy="8406635"/>
              <a:chOff x="40611" y="-232744"/>
              <a:chExt cx="4187683" cy="1573032"/>
            </a:xfrm>
          </p:grpSpPr>
          <p:sp>
            <p:nvSpPr>
              <p:cNvPr id="337" name="Google Shape;337;p9"/>
              <p:cNvSpPr/>
              <p:nvPr/>
            </p:nvSpPr>
            <p:spPr>
              <a:xfrm>
                <a:off x="40611" y="0"/>
                <a:ext cx="3841588" cy="1340288"/>
              </a:xfrm>
              <a:custGeom>
                <a:rect b="b" l="l" r="r" t="t"/>
                <a:pathLst>
                  <a:path extrusionOk="0" h="1340288" w="3841588">
                    <a:moveTo>
                      <a:pt x="9023" y="0"/>
                    </a:moveTo>
                    <a:lnTo>
                      <a:pt x="3832565" y="0"/>
                    </a:lnTo>
                    <a:cubicBezTo>
                      <a:pt x="3837548" y="0"/>
                      <a:pt x="3841588" y="4040"/>
                      <a:pt x="3841588" y="9023"/>
                    </a:cubicBezTo>
                    <a:lnTo>
                      <a:pt x="3841588" y="1331265"/>
                    </a:lnTo>
                    <a:cubicBezTo>
                      <a:pt x="3841588" y="1336248"/>
                      <a:pt x="3837548" y="1340288"/>
                      <a:pt x="3832565" y="1340288"/>
                    </a:cubicBezTo>
                    <a:lnTo>
                      <a:pt x="9023" y="1340288"/>
                    </a:lnTo>
                    <a:cubicBezTo>
                      <a:pt x="4040" y="1340288"/>
                      <a:pt x="0" y="1336248"/>
                      <a:pt x="0" y="1331265"/>
                    </a:cubicBezTo>
                    <a:lnTo>
                      <a:pt x="0" y="9023"/>
                    </a:lnTo>
                    <a:cubicBezTo>
                      <a:pt x="0" y="4040"/>
                      <a:pt x="4040" y="0"/>
                      <a:pt x="90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" name="Google Shape;338;p9"/>
              <p:cNvSpPr txBox="1"/>
              <p:nvPr/>
            </p:nvSpPr>
            <p:spPr>
              <a:xfrm>
                <a:off x="386706" y="-232744"/>
                <a:ext cx="3841588" cy="13783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39" name="Google Shape;339;p9"/>
            <p:cNvSpPr txBox="1"/>
            <p:nvPr/>
          </p:nvSpPr>
          <p:spPr>
            <a:xfrm>
              <a:off x="467055" y="3152318"/>
              <a:ext cx="10390886" cy="31834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-FR" sz="2685">
                  <a:solidFill>
                    <a:srgbClr val="66FF33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PUBLICITE : </a:t>
              </a:r>
              <a:endParaRPr/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-FR" sz="2685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Facturation de l’affichage d’annonces publicitaires sur la plateforme.</a:t>
              </a:r>
              <a:endParaRPr b="1" sz="2685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endParaRPr>
            </a:p>
          </p:txBody>
        </p:sp>
      </p:grpSp>
      <p:cxnSp>
        <p:nvCxnSpPr>
          <p:cNvPr id="340" name="Google Shape;340;p9"/>
          <p:cNvCxnSpPr/>
          <p:nvPr/>
        </p:nvCxnSpPr>
        <p:spPr>
          <a:xfrm rot="10800000">
            <a:off x="468513" y="1638300"/>
            <a:ext cx="9477573" cy="39794"/>
          </a:xfrm>
          <a:prstGeom prst="straightConnector1">
            <a:avLst/>
          </a:prstGeom>
          <a:noFill/>
          <a:ln cap="flat" cmpd="sng" w="38100">
            <a:solidFill>
              <a:srgbClr val="66FF33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Gabriel PAMBO</dc:creator>
</cp:coreProperties>
</file>