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5" r:id="rId6"/>
    <p:sldId id="267" r:id="rId7"/>
    <p:sldId id="264" r:id="rId8"/>
    <p:sldId id="754" r:id="rId9"/>
    <p:sldId id="753" r:id="rId10"/>
    <p:sldId id="755" r:id="rId11"/>
    <p:sldId id="757" r:id="rId12"/>
    <p:sldId id="760" r:id="rId13"/>
    <p:sldId id="761" r:id="rId14"/>
    <p:sldId id="759" r:id="rId15"/>
    <p:sldId id="762" r:id="rId16"/>
    <p:sldId id="763" r:id="rId17"/>
    <p:sldId id="764" r:id="rId18"/>
    <p:sldId id="768" r:id="rId19"/>
    <p:sldId id="769" r:id="rId20"/>
    <p:sldId id="765" r:id="rId21"/>
    <p:sldId id="770" r:id="rId22"/>
    <p:sldId id="767" r:id="rId23"/>
    <p:sldId id="772" r:id="rId24"/>
    <p:sldId id="771" r:id="rId25"/>
    <p:sldId id="773" r:id="rId26"/>
    <p:sldId id="774" r:id="rId27"/>
    <p:sldId id="775" r:id="rId28"/>
    <p:sldId id="780" r:id="rId29"/>
    <p:sldId id="779" r:id="rId30"/>
    <p:sldId id="776" r:id="rId31"/>
    <p:sldId id="263" r:id="rId32"/>
    <p:sldId id="777" r:id="rId33"/>
    <p:sldId id="781" r:id="rId34"/>
  </p:sldIdLst>
  <p:sldSz cx="12192000" cy="6858000"/>
  <p:notesSz cx="6858000" cy="9144000"/>
  <p:defaultTex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A10"/>
    <a:srgbClr val="1D2733"/>
    <a:srgbClr val="F8A934"/>
    <a:srgbClr val="232F3F"/>
    <a:srgbClr val="FCD49A"/>
    <a:srgbClr val="9FA6AC"/>
    <a:srgbClr val="C8CBD0"/>
    <a:srgbClr val="9DBBD4"/>
    <a:srgbClr val="D5D5D5"/>
    <a:srgbClr val="FEF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233;rence\Documents\SING%20TOTAL\SING\BONUS\MATRICE%20-%20BP%20BONUS%20VIDE%2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79A1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G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Feuil3!$D$10:$H$10</c:f>
              <c:strCache>
                <c:ptCount val="5"/>
                <c:pt idx="0">
                  <c:v>Année 1</c:v>
                </c:pt>
                <c:pt idx="1">
                  <c:v>Année 2</c:v>
                </c:pt>
                <c:pt idx="2">
                  <c:v>Année 3</c:v>
                </c:pt>
                <c:pt idx="3">
                  <c:v>Année 4</c:v>
                </c:pt>
                <c:pt idx="4">
                  <c:v>Année 5</c:v>
                </c:pt>
              </c:strCache>
            </c:strRef>
          </c:cat>
          <c:val>
            <c:numRef>
              <c:f>Feuil3!$D$11:$H$11</c:f>
              <c:numCache>
                <c:formatCode>_(* #,##0_);_(* \(#,##0\);_(* "-"_);_(@_)</c:formatCode>
                <c:ptCount val="5"/>
                <c:pt idx="0">
                  <c:v>5886021095.5050001</c:v>
                </c:pt>
                <c:pt idx="1">
                  <c:v>7946128478.9317503</c:v>
                </c:pt>
                <c:pt idx="2">
                  <c:v>10727273446.557863</c:v>
                </c:pt>
                <c:pt idx="3">
                  <c:v>14481819152.853115</c:v>
                </c:pt>
                <c:pt idx="4">
                  <c:v>19550455856.351704</c:v>
                </c:pt>
              </c:numCache>
            </c:numRef>
          </c:val>
          <c:extLst>
            <c:ext xmlns:c16="http://schemas.microsoft.com/office/drawing/2014/chart" uri="{C3380CC4-5D6E-409C-BE32-E72D297353CC}">
              <c16:uniqueId val="{00000000-F551-44C1-A801-C780D145AEAE}"/>
            </c:ext>
          </c:extLst>
        </c:ser>
        <c:dLbls>
          <c:showLegendKey val="0"/>
          <c:showVal val="0"/>
          <c:showCatName val="0"/>
          <c:showSerName val="0"/>
          <c:showPercent val="0"/>
          <c:showBubbleSize val="0"/>
        </c:dLbls>
        <c:gapWidth val="219"/>
        <c:overlap val="-27"/>
        <c:axId val="233877904"/>
        <c:axId val="233879216"/>
      </c:barChart>
      <c:catAx>
        <c:axId val="23387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GA"/>
          </a:p>
        </c:txPr>
        <c:crossAx val="233879216"/>
        <c:crosses val="autoZero"/>
        <c:auto val="1"/>
        <c:lblAlgn val="ctr"/>
        <c:lblOffset val="100"/>
        <c:noMultiLvlLbl val="0"/>
      </c:catAx>
      <c:valAx>
        <c:axId val="233879216"/>
        <c:scaling>
          <c:orientation val="minMax"/>
        </c:scaling>
        <c:delete val="0"/>
        <c:axPos val="l"/>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1D2733"/>
                </a:solidFill>
                <a:latin typeface="+mn-lt"/>
                <a:ea typeface="+mn-ea"/>
                <a:cs typeface="+mn-cs"/>
              </a:defRPr>
            </a:pPr>
            <a:endParaRPr lang="fr-GA"/>
          </a:p>
        </c:txPr>
        <c:crossAx val="23387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G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6E28B-FF4A-4E85-8BFC-03EF2857F91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7561A6E-4172-4EE2-8F53-B612AAB756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66AC718-9BDF-4956-9BC7-84D5F6D1EAE4}"/>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5" name="Espace réservé du pied de page 4">
            <a:extLst>
              <a:ext uri="{FF2B5EF4-FFF2-40B4-BE49-F238E27FC236}">
                <a16:creationId xmlns:a16="http://schemas.microsoft.com/office/drawing/2014/main" id="{280251A2-D0DD-4B3E-8F88-91739A21C08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D852A0D-ECCA-45D8-BF94-D83F79424892}"/>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2536462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F77C94-2A58-457A-A40E-D1729915F66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038488-1086-43F6-A6CD-2288DA29CD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DD5FD4-9382-4CAF-9702-359E5EBF90D0}"/>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5" name="Espace réservé du pied de page 4">
            <a:extLst>
              <a:ext uri="{FF2B5EF4-FFF2-40B4-BE49-F238E27FC236}">
                <a16:creationId xmlns:a16="http://schemas.microsoft.com/office/drawing/2014/main" id="{D5094D38-515D-46C2-A086-1FCCDB21FAAA}"/>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1676B21-44E9-4904-951E-08BCC0ED11A3}"/>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104159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EA5CB7-449D-4E20-B4B7-4607018A58F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E2AC36C-D57C-4F77-A3F7-CD9E8C0AAB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E3E10D-38E8-4C28-A388-8C2DBEDD513A}"/>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5" name="Espace réservé du pied de page 4">
            <a:extLst>
              <a:ext uri="{FF2B5EF4-FFF2-40B4-BE49-F238E27FC236}">
                <a16:creationId xmlns:a16="http://schemas.microsoft.com/office/drawing/2014/main" id="{608986C5-0193-41B1-84DD-9A9EEEDADBD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673CFFF8-C3C8-4D58-92A3-7985460909E6}"/>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365115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8CACE-14DC-4B81-8B4E-9D47EC9FE7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C9522C-845E-4B6C-A337-A2C7E458B2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1ADC8D-188E-4F16-836A-A6ACBEAFC2A1}"/>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5" name="Espace réservé du pied de page 4">
            <a:extLst>
              <a:ext uri="{FF2B5EF4-FFF2-40B4-BE49-F238E27FC236}">
                <a16:creationId xmlns:a16="http://schemas.microsoft.com/office/drawing/2014/main" id="{93BAE12E-30A0-46D5-98A3-B490A4650E4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C2EAED6D-6530-4C60-9861-0E0CB85143D1}"/>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144373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53320-707E-43EB-87E5-9925193C69C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79BCB2B-7137-4188-A4C3-B5A7B9A21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C08799C-1837-49C5-8D8A-D8C516924E89}"/>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5" name="Espace réservé du pied de page 4">
            <a:extLst>
              <a:ext uri="{FF2B5EF4-FFF2-40B4-BE49-F238E27FC236}">
                <a16:creationId xmlns:a16="http://schemas.microsoft.com/office/drawing/2014/main" id="{466F97E2-7009-4262-B3FD-B52467D33146}"/>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8C7A9CD-675F-403F-916E-C2EC92215D01}"/>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325740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FFA85-A8EB-4E3F-A56F-2B94AE6F054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66364D-8468-492F-85BA-842FB618F6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6D77A31-69CF-4460-A9AC-DCCBBF7B676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7BCFE0E-907A-4A22-9DAB-4380F2AADF18}"/>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6" name="Espace réservé du pied de page 5">
            <a:extLst>
              <a:ext uri="{FF2B5EF4-FFF2-40B4-BE49-F238E27FC236}">
                <a16:creationId xmlns:a16="http://schemas.microsoft.com/office/drawing/2014/main" id="{84030BCF-EEFF-495C-B2EF-049B03E5FC4A}"/>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31B40979-DE46-49F8-933D-4E82B897E7FA}"/>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594007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84C8C9-67B2-415B-A5FB-72D1731F721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6F2BE6A-8FCA-46B5-B84D-890D5638FD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8B403F7-CB43-42B3-BC08-18593A1C7C0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5DCB348-B355-4787-998D-642C0285D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A588532-7953-433E-BA46-1CB6EBBACD8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E77CA2E-162E-41E6-8BD1-B318E8CFA0FF}"/>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8" name="Espace réservé du pied de page 7">
            <a:extLst>
              <a:ext uri="{FF2B5EF4-FFF2-40B4-BE49-F238E27FC236}">
                <a16:creationId xmlns:a16="http://schemas.microsoft.com/office/drawing/2014/main" id="{30DB8CDE-E532-4DFC-8BB0-25E0784B9C68}"/>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B4E00B51-A70A-4F67-912C-765C212D3D7B}"/>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26348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89B905-21F9-4156-80DB-2ABB962950A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C5121D-726D-4514-A462-A00090D34BE3}"/>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4" name="Espace réservé du pied de page 3">
            <a:extLst>
              <a:ext uri="{FF2B5EF4-FFF2-40B4-BE49-F238E27FC236}">
                <a16:creationId xmlns:a16="http://schemas.microsoft.com/office/drawing/2014/main" id="{9954DD7F-B1C3-49FA-A258-C67AC37BB87D}"/>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5C4E46C4-FFE4-4729-BFD5-0236E3EFEF84}"/>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371138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A503513-103F-4ACD-8865-DA5A504889E9}"/>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3" name="Espace réservé du pied de page 2">
            <a:extLst>
              <a:ext uri="{FF2B5EF4-FFF2-40B4-BE49-F238E27FC236}">
                <a16:creationId xmlns:a16="http://schemas.microsoft.com/office/drawing/2014/main" id="{66F99C4B-9E2F-452E-AB83-143CC03BE9CC}"/>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7E1427F-03C1-4BAC-A327-74317A8E666F}"/>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62376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85563-CD61-4CFC-900F-A4F027801D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B90B497-1745-4B5C-9934-CB571B2CA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4E82C5C-42FA-45C8-84C7-155CB762E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7ED087-1797-4DCB-A48E-AEB579AA1752}"/>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6" name="Espace réservé du pied de page 5">
            <a:extLst>
              <a:ext uri="{FF2B5EF4-FFF2-40B4-BE49-F238E27FC236}">
                <a16:creationId xmlns:a16="http://schemas.microsoft.com/office/drawing/2014/main" id="{00BAB3AC-0ADC-4330-B36F-877C63EDD3B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A8D4164-2BB2-4DD8-AE61-546BC3757E5A}"/>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406563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14C3C-0FA6-4CD8-8561-7032451BD4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9CA87F-01CF-4182-A0D2-0CD5CAD8D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206E3FD9-DA89-4AC3-8064-53883BAC3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8C75489-6687-4AAB-841C-1CE85A4E92CB}"/>
              </a:ext>
            </a:extLst>
          </p:cNvPr>
          <p:cNvSpPr>
            <a:spLocks noGrp="1"/>
          </p:cNvSpPr>
          <p:nvPr>
            <p:ph type="dt" sz="half" idx="10"/>
          </p:nvPr>
        </p:nvSpPr>
        <p:spPr/>
        <p:txBody>
          <a:bodyPr/>
          <a:lstStyle/>
          <a:p>
            <a:fld id="{C89910D8-83BE-4C03-950F-8E1AC0391024}" type="datetimeFigureOut">
              <a:rPr lang="fr-FR" smtClean="0"/>
              <a:t>20/07/2020</a:t>
            </a:fld>
            <a:endParaRPr lang="fr-FR" dirty="0"/>
          </a:p>
        </p:txBody>
      </p:sp>
      <p:sp>
        <p:nvSpPr>
          <p:cNvPr id="6" name="Espace réservé du pied de page 5">
            <a:extLst>
              <a:ext uri="{FF2B5EF4-FFF2-40B4-BE49-F238E27FC236}">
                <a16:creationId xmlns:a16="http://schemas.microsoft.com/office/drawing/2014/main" id="{96007FC5-4DB5-43D5-84B4-819D76C2DBB0}"/>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A1F4B4B6-051B-45E1-9778-EBACAC46BA82}"/>
              </a:ext>
            </a:extLst>
          </p:cNvPr>
          <p:cNvSpPr>
            <a:spLocks noGrp="1"/>
          </p:cNvSpPr>
          <p:nvPr>
            <p:ph type="sldNum" sz="quarter" idx="12"/>
          </p:nvPr>
        </p:nvSpPr>
        <p:spPr/>
        <p:txBody>
          <a:bodyPr/>
          <a:lstStyle/>
          <a:p>
            <a:fld id="{04423F0C-08E0-4044-9831-FEEE83DBF3C4}" type="slidenum">
              <a:rPr lang="fr-FR" smtClean="0"/>
              <a:t>‹N°›</a:t>
            </a:fld>
            <a:endParaRPr lang="fr-FR" dirty="0"/>
          </a:p>
        </p:txBody>
      </p:sp>
    </p:spTree>
    <p:extLst>
      <p:ext uri="{BB962C8B-B14F-4D97-AF65-F5344CB8AC3E}">
        <p14:creationId xmlns:p14="http://schemas.microsoft.com/office/powerpoint/2010/main" val="72179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D285BF4-EACE-42F4-AFDE-CDCE72B76E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37FD8D-F98F-4413-B2CC-F980AF69B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E6035C-C237-42C0-95E8-5B4A4D7CD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910D8-83BE-4C03-950F-8E1AC0391024}" type="datetimeFigureOut">
              <a:rPr lang="fr-FR" smtClean="0"/>
              <a:t>20/07/2020</a:t>
            </a:fld>
            <a:endParaRPr lang="fr-FR" dirty="0"/>
          </a:p>
        </p:txBody>
      </p:sp>
      <p:sp>
        <p:nvSpPr>
          <p:cNvPr id="5" name="Espace réservé du pied de page 4">
            <a:extLst>
              <a:ext uri="{FF2B5EF4-FFF2-40B4-BE49-F238E27FC236}">
                <a16:creationId xmlns:a16="http://schemas.microsoft.com/office/drawing/2014/main" id="{EE442DE1-EF5B-4B13-9BF7-91CA4C83E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0D8E42A1-C9CE-4264-A481-A57CACB331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23F0C-08E0-4044-9831-FEEE83DBF3C4}" type="slidenum">
              <a:rPr lang="fr-FR" smtClean="0"/>
              <a:t>‹N°›</a:t>
            </a:fld>
            <a:endParaRPr lang="fr-FR" dirty="0"/>
          </a:p>
        </p:txBody>
      </p:sp>
    </p:spTree>
    <p:extLst>
      <p:ext uri="{BB962C8B-B14F-4D97-AF65-F5344CB8AC3E}">
        <p14:creationId xmlns:p14="http://schemas.microsoft.com/office/powerpoint/2010/main" val="850031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www.union.sonapresse.com/" TargetMode="External"/><Relationship Id="rId3" Type="http://schemas.openxmlformats.org/officeDocument/2006/relationships/image" Target="../media/image23.png"/><Relationship Id="rId7" Type="http://schemas.openxmlformats.org/officeDocument/2006/relationships/image" Target="../media/image26.tm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j360.info/" TargetMode="External"/><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7.tmp"/></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hyperlink" Target="http://www.bonus.ga/"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24.png"/><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hyperlink" Target="https://www.sing.ga/" TargetMode="External"/><Relationship Id="rId3" Type="http://schemas.openxmlformats.org/officeDocument/2006/relationships/hyperlink" Target="http://www.bonus.ga/" TargetMode="External"/><Relationship Id="rId7" Type="http://schemas.openxmlformats.org/officeDocument/2006/relationships/image" Target="../media/image9.png"/><Relationship Id="rId12" Type="http://schemas.openxmlformats.org/officeDocument/2006/relationships/hyperlink" Target="https://www.investingabon.ga/"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hyperlink" Target="http://www.commerce.gouv.ga/" TargetMode="External"/><Relationship Id="rId5" Type="http://schemas.openxmlformats.org/officeDocument/2006/relationships/image" Target="../media/image7.png"/><Relationship Id="rId10" Type="http://schemas.openxmlformats.org/officeDocument/2006/relationships/image" Target="../media/image43.png"/><Relationship Id="rId4" Type="http://schemas.openxmlformats.org/officeDocument/2006/relationships/image" Target="../media/image6.png"/><Relationship Id="rId9"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7" Type="http://schemas.microsoft.com/office/2007/relationships/hdphoto" Target="../media/hdphoto8.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png"/><Relationship Id="rId5" Type="http://schemas.microsoft.com/office/2007/relationships/hdphoto" Target="../media/hdphoto7.wdp"/><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2.tmp"/><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082DF4A-8F50-4F62-8EC9-6CAF35820953}"/>
              </a:ext>
            </a:extLst>
          </p:cNvPr>
          <p:cNvPicPr>
            <a:picLocks noChangeAspect="1"/>
          </p:cNvPicPr>
          <p:nvPr/>
        </p:nvPicPr>
        <p:blipFill rotWithShape="1">
          <a:blip r:embed="rId2"/>
          <a:srcRect t="36779" b="40617"/>
          <a:stretch/>
        </p:blipFill>
        <p:spPr>
          <a:xfrm>
            <a:off x="0" y="503997"/>
            <a:ext cx="5143500" cy="1162604"/>
          </a:xfrm>
          <a:prstGeom prst="rect">
            <a:avLst/>
          </a:prstGeom>
        </p:spPr>
      </p:pic>
      <p:sp>
        <p:nvSpPr>
          <p:cNvPr id="8" name="Rectangle : coins arrondis 7">
            <a:extLst>
              <a:ext uri="{FF2B5EF4-FFF2-40B4-BE49-F238E27FC236}">
                <a16:creationId xmlns:a16="http://schemas.microsoft.com/office/drawing/2014/main" id="{F37728CA-7783-4AFB-B943-F3A8CB7C88F8}"/>
              </a:ext>
            </a:extLst>
          </p:cNvPr>
          <p:cNvSpPr/>
          <p:nvPr/>
        </p:nvSpPr>
        <p:spPr>
          <a:xfrm>
            <a:off x="504409" y="1811780"/>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dirty="0">
                <a:solidFill>
                  <a:schemeClr val="bg1"/>
                </a:solidFill>
                <a:latin typeface="Century Gothic" panose="020B0502020202020204" pitchFamily="34" charset="0"/>
              </a:rPr>
              <a:t>Pitch Deck 2.0</a:t>
            </a:r>
          </a:p>
          <a:p>
            <a:r>
              <a:rPr lang="fr-FR" sz="3200" dirty="0">
                <a:solidFill>
                  <a:schemeClr val="bg1"/>
                </a:solidFill>
                <a:latin typeface="Century Gothic" panose="020B0502020202020204" pitchFamily="34" charset="0"/>
              </a:rPr>
              <a:t>Business Plan de Démarrage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27E6CD1-537E-426E-B4EB-785567C023AD}"/>
              </a:ext>
            </a:extLst>
          </p:cNvPr>
          <p:cNvSpPr/>
          <p:nvPr/>
        </p:nvSpPr>
        <p:spPr>
          <a:xfrm>
            <a:off x="504409" y="6354003"/>
            <a:ext cx="1881808" cy="364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bg1"/>
                </a:solidFill>
                <a:latin typeface="Century Gothic" panose="020B0502020202020204" pitchFamily="34" charset="0"/>
              </a:rPr>
              <a:t>Juillet 2020</a:t>
            </a:r>
          </a:p>
        </p:txBody>
      </p:sp>
    </p:spTree>
    <p:extLst>
      <p:ext uri="{BB962C8B-B14F-4D97-AF65-F5344CB8AC3E}">
        <p14:creationId xmlns:p14="http://schemas.microsoft.com/office/powerpoint/2010/main" val="330700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37728CA-7783-4AFB-B943-F3A8CB7C88F8}"/>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Marché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3</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Tree>
    <p:extLst>
      <p:ext uri="{BB962C8B-B14F-4D97-AF65-F5344CB8AC3E}">
        <p14:creationId xmlns:p14="http://schemas.microsoft.com/office/powerpoint/2010/main" val="2754546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Ellipse 78">
            <a:extLst>
              <a:ext uri="{FF2B5EF4-FFF2-40B4-BE49-F238E27FC236}">
                <a16:creationId xmlns:a16="http://schemas.microsoft.com/office/drawing/2014/main" id="{E67A4BE8-C6B7-42F7-949B-D69768BED657}"/>
              </a:ext>
            </a:extLst>
          </p:cNvPr>
          <p:cNvSpPr/>
          <p:nvPr/>
        </p:nvSpPr>
        <p:spPr>
          <a:xfrm>
            <a:off x="4623739" y="2545199"/>
            <a:ext cx="2577403" cy="2577403"/>
          </a:xfrm>
          <a:prstGeom prst="ellipse">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6605789"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3. Marché: </a:t>
            </a:r>
            <a:r>
              <a:rPr lang="fr-FR" sz="2800" dirty="0">
                <a:solidFill>
                  <a:schemeClr val="bg1"/>
                </a:solidFill>
                <a:latin typeface="Century Gothic" panose="020B0502020202020204" pitchFamily="34" charset="0"/>
              </a:rPr>
              <a:t>Taille de marché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11</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36656"/>
            <a:ext cx="11701670" cy="514642"/>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Le volume des commandes de marchés publics et privés est fortement en croissance depuis quelques années.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65918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EAF3CCA-E76F-4D2A-A2B3-739272D8F8A1}"/>
              </a:ext>
            </a:extLst>
          </p:cNvPr>
          <p:cNvSpPr/>
          <p:nvPr/>
        </p:nvSpPr>
        <p:spPr>
          <a:xfrm>
            <a:off x="221776" y="6405997"/>
            <a:ext cx="6275277" cy="280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a:solidFill>
                  <a:schemeClr val="tx1"/>
                </a:solidFill>
              </a:rPr>
              <a:t>Source: </a:t>
            </a:r>
            <a:r>
              <a:rPr lang="fr-FR" sz="1100" i="1" dirty="0">
                <a:solidFill>
                  <a:schemeClr val="tx1"/>
                </a:solidFill>
              </a:rPr>
              <a:t>Rapport sur l’évaluation du système nationales marchés public Gabon,  Banque Mondiale 2019 </a:t>
            </a:r>
          </a:p>
        </p:txBody>
      </p:sp>
      <p:grpSp>
        <p:nvGrpSpPr>
          <p:cNvPr id="61" name="Groupe 60">
            <a:extLst>
              <a:ext uri="{FF2B5EF4-FFF2-40B4-BE49-F238E27FC236}">
                <a16:creationId xmlns:a16="http://schemas.microsoft.com/office/drawing/2014/main" id="{2A91B8A8-A79F-4C42-A240-27ED1202EFE8}"/>
              </a:ext>
            </a:extLst>
          </p:cNvPr>
          <p:cNvGrpSpPr/>
          <p:nvPr/>
        </p:nvGrpSpPr>
        <p:grpSpPr>
          <a:xfrm>
            <a:off x="391711" y="1954411"/>
            <a:ext cx="4339461" cy="1549151"/>
            <a:chOff x="-393647" y="2295244"/>
            <a:chExt cx="4834519" cy="1725882"/>
          </a:xfrm>
        </p:grpSpPr>
        <p:sp>
          <p:nvSpPr>
            <p:cNvPr id="45" name="Rectangle : coins arrondis 44">
              <a:extLst>
                <a:ext uri="{FF2B5EF4-FFF2-40B4-BE49-F238E27FC236}">
                  <a16:creationId xmlns:a16="http://schemas.microsoft.com/office/drawing/2014/main" id="{56AB0228-6972-4481-9FDF-D7947CF85C74}"/>
                </a:ext>
              </a:extLst>
            </p:cNvPr>
            <p:cNvSpPr/>
            <p:nvPr/>
          </p:nvSpPr>
          <p:spPr>
            <a:xfrm>
              <a:off x="-393647" y="2310636"/>
              <a:ext cx="4834519" cy="1710490"/>
            </a:xfrm>
            <a:prstGeom prst="roundRect">
              <a:avLst>
                <a:gd name="adj" fmla="val 5413"/>
              </a:avLst>
            </a:prstGeom>
            <a:solidFill>
              <a:schemeClr val="bg1"/>
            </a:solidFill>
            <a:ln>
              <a:solidFill>
                <a:srgbClr val="F79A1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Rectangle 53">
              <a:extLst>
                <a:ext uri="{FF2B5EF4-FFF2-40B4-BE49-F238E27FC236}">
                  <a16:creationId xmlns:a16="http://schemas.microsoft.com/office/drawing/2014/main" id="{FECF1BF9-67B9-4E4D-A759-7A544CB90819}"/>
                </a:ext>
              </a:extLst>
            </p:cNvPr>
            <p:cNvSpPr/>
            <p:nvPr/>
          </p:nvSpPr>
          <p:spPr>
            <a:xfrm>
              <a:off x="-393647" y="2295244"/>
              <a:ext cx="4834519" cy="63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232F3F"/>
                  </a:solidFill>
                  <a:latin typeface="Century Gothic" panose="020B0502020202020204" pitchFamily="34" charset="0"/>
                </a:rPr>
                <a:t>Portefeuille moyen par an de marchés publics  (en valeur)</a:t>
              </a:r>
            </a:p>
          </p:txBody>
        </p:sp>
        <p:cxnSp>
          <p:nvCxnSpPr>
            <p:cNvPr id="57" name="Connecteur droit 56">
              <a:extLst>
                <a:ext uri="{FF2B5EF4-FFF2-40B4-BE49-F238E27FC236}">
                  <a16:creationId xmlns:a16="http://schemas.microsoft.com/office/drawing/2014/main" id="{4B9654F8-7D96-4A5C-B423-45D4B36E0419}"/>
                </a:ext>
              </a:extLst>
            </p:cNvPr>
            <p:cNvCxnSpPr>
              <a:cxnSpLocks/>
            </p:cNvCxnSpPr>
            <p:nvPr/>
          </p:nvCxnSpPr>
          <p:spPr>
            <a:xfrm>
              <a:off x="-252338" y="2944477"/>
              <a:ext cx="815011"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00AFB879-1E70-436D-8880-E16A231021EE}"/>
                </a:ext>
              </a:extLst>
            </p:cNvPr>
            <p:cNvSpPr/>
            <p:nvPr/>
          </p:nvSpPr>
          <p:spPr>
            <a:xfrm>
              <a:off x="-393646" y="3087405"/>
              <a:ext cx="3952542" cy="61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F79A10"/>
                  </a:solidFill>
                </a:rPr>
                <a:t>+196, 2 </a:t>
              </a:r>
              <a:r>
                <a:rPr lang="fr-FR" sz="2800" b="1" dirty="0">
                  <a:solidFill>
                    <a:srgbClr val="232F3F"/>
                  </a:solidFill>
                </a:rPr>
                <a:t>milliards FCFA</a:t>
              </a:r>
              <a:r>
                <a:rPr lang="fr-FR" sz="2800" b="1" dirty="0">
                  <a:solidFill>
                    <a:srgbClr val="F79A10"/>
                  </a:solidFill>
                </a:rPr>
                <a:t> </a:t>
              </a:r>
            </a:p>
          </p:txBody>
        </p:sp>
      </p:grpSp>
      <p:grpSp>
        <p:nvGrpSpPr>
          <p:cNvPr id="62" name="Groupe 61">
            <a:extLst>
              <a:ext uri="{FF2B5EF4-FFF2-40B4-BE49-F238E27FC236}">
                <a16:creationId xmlns:a16="http://schemas.microsoft.com/office/drawing/2014/main" id="{10656B3B-1E1C-409D-90CC-7DD9FD5BD3FE}"/>
              </a:ext>
            </a:extLst>
          </p:cNvPr>
          <p:cNvGrpSpPr/>
          <p:nvPr/>
        </p:nvGrpSpPr>
        <p:grpSpPr>
          <a:xfrm>
            <a:off x="7156101" y="1952117"/>
            <a:ext cx="4981073" cy="1766423"/>
            <a:chOff x="-768801" y="2254703"/>
            <a:chExt cx="4981073" cy="1766423"/>
          </a:xfrm>
        </p:grpSpPr>
        <p:sp>
          <p:nvSpPr>
            <p:cNvPr id="63" name="Rectangle : coins arrondis 62">
              <a:extLst>
                <a:ext uri="{FF2B5EF4-FFF2-40B4-BE49-F238E27FC236}">
                  <a16:creationId xmlns:a16="http://schemas.microsoft.com/office/drawing/2014/main" id="{7E51FCFC-492E-47F2-A81F-DE7933927B72}"/>
                </a:ext>
              </a:extLst>
            </p:cNvPr>
            <p:cNvSpPr/>
            <p:nvPr/>
          </p:nvSpPr>
          <p:spPr>
            <a:xfrm>
              <a:off x="-768801" y="2254703"/>
              <a:ext cx="4602327" cy="1766423"/>
            </a:xfrm>
            <a:prstGeom prst="roundRect">
              <a:avLst>
                <a:gd name="adj" fmla="val 6677"/>
              </a:avLst>
            </a:prstGeom>
            <a:solidFill>
              <a:schemeClr val="bg1"/>
            </a:solidFill>
            <a:ln>
              <a:solidFill>
                <a:srgbClr val="F79A1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4" name="Rectangle 63">
              <a:extLst>
                <a:ext uri="{FF2B5EF4-FFF2-40B4-BE49-F238E27FC236}">
                  <a16:creationId xmlns:a16="http://schemas.microsoft.com/office/drawing/2014/main" id="{B0C592C9-A14B-4A54-AE5A-37E94F860137}"/>
                </a:ext>
              </a:extLst>
            </p:cNvPr>
            <p:cNvSpPr/>
            <p:nvPr/>
          </p:nvSpPr>
          <p:spPr>
            <a:xfrm>
              <a:off x="-657051" y="2310635"/>
              <a:ext cx="4869323" cy="63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232F3F"/>
                  </a:solidFill>
                  <a:latin typeface="Century Gothic" panose="020B0502020202020204" pitchFamily="34" charset="0"/>
                </a:rPr>
                <a:t>Portefeuille moyen par an de marchés publics  (en nombre)</a:t>
              </a:r>
            </a:p>
          </p:txBody>
        </p:sp>
        <p:cxnSp>
          <p:nvCxnSpPr>
            <p:cNvPr id="65" name="Connecteur droit 64">
              <a:extLst>
                <a:ext uri="{FF2B5EF4-FFF2-40B4-BE49-F238E27FC236}">
                  <a16:creationId xmlns:a16="http://schemas.microsoft.com/office/drawing/2014/main" id="{AAB385C5-8A03-4470-9768-F8DCF8429A8B}"/>
                </a:ext>
              </a:extLst>
            </p:cNvPr>
            <p:cNvCxnSpPr>
              <a:cxnSpLocks/>
            </p:cNvCxnSpPr>
            <p:nvPr/>
          </p:nvCxnSpPr>
          <p:spPr>
            <a:xfrm>
              <a:off x="-436781" y="2944477"/>
              <a:ext cx="815011"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D0756451-0C0C-46E2-BE44-58B95800F4EB}"/>
                </a:ext>
              </a:extLst>
            </p:cNvPr>
            <p:cNvSpPr/>
            <p:nvPr/>
          </p:nvSpPr>
          <p:spPr>
            <a:xfrm>
              <a:off x="-635384" y="3099383"/>
              <a:ext cx="3697704" cy="61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a:solidFill>
                    <a:srgbClr val="F79A10"/>
                  </a:solidFill>
                </a:rPr>
                <a:t>239 </a:t>
              </a:r>
              <a:r>
                <a:rPr lang="fr-FR" sz="2800" b="1" dirty="0">
                  <a:solidFill>
                    <a:srgbClr val="232F3F"/>
                  </a:solidFill>
                </a:rPr>
                <a:t>marchés publics</a:t>
              </a:r>
              <a:r>
                <a:rPr lang="fr-FR" sz="2800" b="1" dirty="0">
                  <a:solidFill>
                    <a:srgbClr val="F79A10"/>
                  </a:solidFill>
                </a:rPr>
                <a:t> </a:t>
              </a:r>
            </a:p>
          </p:txBody>
        </p:sp>
      </p:grpSp>
      <p:grpSp>
        <p:nvGrpSpPr>
          <p:cNvPr id="67" name="Groupe 66">
            <a:extLst>
              <a:ext uri="{FF2B5EF4-FFF2-40B4-BE49-F238E27FC236}">
                <a16:creationId xmlns:a16="http://schemas.microsoft.com/office/drawing/2014/main" id="{13AA17E6-F1D1-4026-89C4-E9BC97BBBF59}"/>
              </a:ext>
            </a:extLst>
          </p:cNvPr>
          <p:cNvGrpSpPr/>
          <p:nvPr/>
        </p:nvGrpSpPr>
        <p:grpSpPr>
          <a:xfrm>
            <a:off x="391712" y="4119359"/>
            <a:ext cx="4692932" cy="1710491"/>
            <a:chOff x="306123" y="2310635"/>
            <a:chExt cx="4692932" cy="1710491"/>
          </a:xfrm>
        </p:grpSpPr>
        <p:sp>
          <p:nvSpPr>
            <p:cNvPr id="68" name="Rectangle : coins arrondis 67">
              <a:extLst>
                <a:ext uri="{FF2B5EF4-FFF2-40B4-BE49-F238E27FC236}">
                  <a16:creationId xmlns:a16="http://schemas.microsoft.com/office/drawing/2014/main" id="{DF6EBCE4-81FE-44AC-AA28-57978777202C}"/>
                </a:ext>
              </a:extLst>
            </p:cNvPr>
            <p:cNvSpPr/>
            <p:nvPr/>
          </p:nvSpPr>
          <p:spPr>
            <a:xfrm>
              <a:off x="306123" y="2310636"/>
              <a:ext cx="4339461" cy="1710490"/>
            </a:xfrm>
            <a:prstGeom prst="roundRect">
              <a:avLst>
                <a:gd name="adj" fmla="val 4474"/>
              </a:avLst>
            </a:prstGeom>
            <a:solidFill>
              <a:srgbClr val="232F3F"/>
            </a:solidFill>
            <a:ln>
              <a:solidFill>
                <a:srgbClr val="232F3F">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9" name="Rectangle 68">
              <a:extLst>
                <a:ext uri="{FF2B5EF4-FFF2-40B4-BE49-F238E27FC236}">
                  <a16:creationId xmlns:a16="http://schemas.microsoft.com/office/drawing/2014/main" id="{8CF4DEBA-C28E-4EB0-A3C2-3915C5E21050}"/>
                </a:ext>
              </a:extLst>
            </p:cNvPr>
            <p:cNvSpPr/>
            <p:nvPr/>
          </p:nvSpPr>
          <p:spPr>
            <a:xfrm>
              <a:off x="393031" y="2310635"/>
              <a:ext cx="4606024" cy="63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latin typeface="Century Gothic" panose="020B0502020202020204" pitchFamily="34" charset="0"/>
                </a:rPr>
                <a:t>Portefeuille moyen par mois de marchés publics  (en valeur)</a:t>
              </a:r>
            </a:p>
          </p:txBody>
        </p:sp>
        <p:cxnSp>
          <p:nvCxnSpPr>
            <p:cNvPr id="70" name="Connecteur droit 69">
              <a:extLst>
                <a:ext uri="{FF2B5EF4-FFF2-40B4-BE49-F238E27FC236}">
                  <a16:creationId xmlns:a16="http://schemas.microsoft.com/office/drawing/2014/main" id="{253C5BF7-6D0D-4BAA-A207-7C2B8D82A964}"/>
                </a:ext>
              </a:extLst>
            </p:cNvPr>
            <p:cNvCxnSpPr>
              <a:cxnSpLocks/>
            </p:cNvCxnSpPr>
            <p:nvPr/>
          </p:nvCxnSpPr>
          <p:spPr>
            <a:xfrm>
              <a:off x="510207" y="2944477"/>
              <a:ext cx="815011" cy="0"/>
            </a:xfrm>
            <a:prstGeom prst="line">
              <a:avLst/>
            </a:prstGeom>
            <a:ln w="3175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0DF7FF0-3C9A-4789-99F6-501C4F1324F3}"/>
                </a:ext>
              </a:extLst>
            </p:cNvPr>
            <p:cNvSpPr/>
            <p:nvPr/>
          </p:nvSpPr>
          <p:spPr>
            <a:xfrm>
              <a:off x="482424" y="3099383"/>
              <a:ext cx="3729848" cy="61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F79A10"/>
                  </a:solidFill>
                </a:rPr>
                <a:t>+16,3</a:t>
              </a:r>
              <a:r>
                <a:rPr lang="fr-FR" sz="3200" b="1" dirty="0">
                  <a:solidFill>
                    <a:schemeClr val="bg1"/>
                  </a:solidFill>
                </a:rPr>
                <a:t> </a:t>
              </a:r>
              <a:r>
                <a:rPr lang="fr-FR" sz="2800" b="1" dirty="0">
                  <a:solidFill>
                    <a:schemeClr val="bg1"/>
                  </a:solidFill>
                </a:rPr>
                <a:t>milliards FCFA</a:t>
              </a:r>
            </a:p>
          </p:txBody>
        </p:sp>
      </p:grpSp>
      <p:grpSp>
        <p:nvGrpSpPr>
          <p:cNvPr id="72" name="Groupe 71">
            <a:extLst>
              <a:ext uri="{FF2B5EF4-FFF2-40B4-BE49-F238E27FC236}">
                <a16:creationId xmlns:a16="http://schemas.microsoft.com/office/drawing/2014/main" id="{A9788891-BB31-4DAA-9052-46ECC80BB94A}"/>
              </a:ext>
            </a:extLst>
          </p:cNvPr>
          <p:cNvGrpSpPr/>
          <p:nvPr/>
        </p:nvGrpSpPr>
        <p:grpSpPr>
          <a:xfrm>
            <a:off x="7137269" y="4254599"/>
            <a:ext cx="4621159" cy="1710491"/>
            <a:chOff x="-657051" y="2310635"/>
            <a:chExt cx="4621159" cy="1710491"/>
          </a:xfrm>
        </p:grpSpPr>
        <p:sp>
          <p:nvSpPr>
            <p:cNvPr id="73" name="Rectangle : coins arrondis 72">
              <a:extLst>
                <a:ext uri="{FF2B5EF4-FFF2-40B4-BE49-F238E27FC236}">
                  <a16:creationId xmlns:a16="http://schemas.microsoft.com/office/drawing/2014/main" id="{1D1BF4FA-F126-4DE5-BE80-7D754D0EFF77}"/>
                </a:ext>
              </a:extLst>
            </p:cNvPr>
            <p:cNvSpPr/>
            <p:nvPr/>
          </p:nvSpPr>
          <p:spPr>
            <a:xfrm>
              <a:off x="-657050" y="2310636"/>
              <a:ext cx="4621158" cy="1710490"/>
            </a:xfrm>
            <a:prstGeom prst="roundRect">
              <a:avLst>
                <a:gd name="adj" fmla="val 5413"/>
              </a:avLst>
            </a:prstGeom>
            <a:solidFill>
              <a:srgbClr val="232F3F"/>
            </a:solidFill>
            <a:ln>
              <a:solidFill>
                <a:srgbClr val="232F3F">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Rectangle 73">
              <a:extLst>
                <a:ext uri="{FF2B5EF4-FFF2-40B4-BE49-F238E27FC236}">
                  <a16:creationId xmlns:a16="http://schemas.microsoft.com/office/drawing/2014/main" id="{30B1351C-E64C-476B-A355-27F7565E6CA0}"/>
                </a:ext>
              </a:extLst>
            </p:cNvPr>
            <p:cNvSpPr/>
            <p:nvPr/>
          </p:nvSpPr>
          <p:spPr>
            <a:xfrm>
              <a:off x="-657051" y="2310635"/>
              <a:ext cx="4370799" cy="6338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bg1"/>
                  </a:solidFill>
                  <a:latin typeface="Century Gothic" panose="020B0502020202020204" pitchFamily="34" charset="0"/>
                </a:rPr>
                <a:t>Nombre de marchés publics moyen par mois</a:t>
              </a:r>
            </a:p>
          </p:txBody>
        </p:sp>
        <p:cxnSp>
          <p:nvCxnSpPr>
            <p:cNvPr id="75" name="Connecteur droit 74">
              <a:extLst>
                <a:ext uri="{FF2B5EF4-FFF2-40B4-BE49-F238E27FC236}">
                  <a16:creationId xmlns:a16="http://schemas.microsoft.com/office/drawing/2014/main" id="{67BC9FE0-C3C1-4609-8A24-259C42A1A541}"/>
                </a:ext>
              </a:extLst>
            </p:cNvPr>
            <p:cNvCxnSpPr>
              <a:cxnSpLocks/>
            </p:cNvCxnSpPr>
            <p:nvPr/>
          </p:nvCxnSpPr>
          <p:spPr>
            <a:xfrm>
              <a:off x="-523634" y="2942386"/>
              <a:ext cx="815011" cy="0"/>
            </a:xfrm>
            <a:prstGeom prst="line">
              <a:avLst/>
            </a:prstGeom>
            <a:ln w="3175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E2BC01C4-11A4-4614-B57F-9CE1D4525F03}"/>
                </a:ext>
              </a:extLst>
            </p:cNvPr>
            <p:cNvSpPr/>
            <p:nvPr/>
          </p:nvSpPr>
          <p:spPr>
            <a:xfrm>
              <a:off x="-638220" y="3099383"/>
              <a:ext cx="3697704" cy="61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solidFill>
                    <a:srgbClr val="F79A10"/>
                  </a:solidFill>
                </a:rPr>
                <a:t>20</a:t>
              </a:r>
              <a:r>
                <a:rPr lang="fr-FR" sz="2800" b="1" dirty="0">
                  <a:solidFill>
                    <a:srgbClr val="F79A10"/>
                  </a:solidFill>
                </a:rPr>
                <a:t> </a:t>
              </a:r>
              <a:r>
                <a:rPr lang="fr-FR" sz="2800" b="1" dirty="0">
                  <a:solidFill>
                    <a:schemeClr val="bg1"/>
                  </a:solidFill>
                </a:rPr>
                <a:t>marchés publics </a:t>
              </a:r>
            </a:p>
          </p:txBody>
        </p:sp>
      </p:grpSp>
      <p:sp>
        <p:nvSpPr>
          <p:cNvPr id="80" name="Rectangle 79">
            <a:extLst>
              <a:ext uri="{FF2B5EF4-FFF2-40B4-BE49-F238E27FC236}">
                <a16:creationId xmlns:a16="http://schemas.microsoft.com/office/drawing/2014/main" id="{AD5952E0-1C5E-465E-8327-B6FB2F566AEF}"/>
              </a:ext>
            </a:extLst>
          </p:cNvPr>
          <p:cNvSpPr/>
          <p:nvPr/>
        </p:nvSpPr>
        <p:spPr>
          <a:xfrm>
            <a:off x="4760330" y="2913268"/>
            <a:ext cx="2384824" cy="68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Valeur moyenne d’un marché public </a:t>
            </a:r>
          </a:p>
        </p:txBody>
      </p:sp>
      <p:sp>
        <p:nvSpPr>
          <p:cNvPr id="81" name="Rectangle 80">
            <a:extLst>
              <a:ext uri="{FF2B5EF4-FFF2-40B4-BE49-F238E27FC236}">
                <a16:creationId xmlns:a16="http://schemas.microsoft.com/office/drawing/2014/main" id="{A65D4B23-9991-406E-BC4E-AB5EC586784B}"/>
              </a:ext>
            </a:extLst>
          </p:cNvPr>
          <p:cNvSpPr/>
          <p:nvPr/>
        </p:nvSpPr>
        <p:spPr>
          <a:xfrm>
            <a:off x="4722534" y="3717523"/>
            <a:ext cx="2384824" cy="680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232F3F"/>
                </a:solidFill>
              </a:rPr>
              <a:t>820,9</a:t>
            </a:r>
            <a:r>
              <a:rPr lang="fr-FR" sz="2800" b="1" dirty="0">
                <a:solidFill>
                  <a:srgbClr val="232F3F"/>
                </a:solidFill>
              </a:rPr>
              <a:t> </a:t>
            </a:r>
          </a:p>
          <a:p>
            <a:pPr algn="ctr"/>
            <a:r>
              <a:rPr lang="fr-FR" sz="2000" b="1" dirty="0">
                <a:solidFill>
                  <a:srgbClr val="232F3F"/>
                </a:solidFill>
              </a:rPr>
              <a:t>millions FCFA</a:t>
            </a:r>
          </a:p>
        </p:txBody>
      </p:sp>
    </p:spTree>
    <p:extLst>
      <p:ext uri="{BB962C8B-B14F-4D97-AF65-F5344CB8AC3E}">
        <p14:creationId xmlns:p14="http://schemas.microsoft.com/office/powerpoint/2010/main" val="67819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6605789"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3. Marché: </a:t>
            </a:r>
            <a:r>
              <a:rPr lang="fr-FR" sz="2800" dirty="0">
                <a:solidFill>
                  <a:schemeClr val="bg1"/>
                </a:solidFill>
                <a:latin typeface="Century Gothic" panose="020B0502020202020204" pitchFamily="34" charset="0"/>
              </a:rPr>
              <a:t>Taille de marché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12</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970247"/>
            <a:ext cx="11701670" cy="934096"/>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Les commandes de marchés les plus importantes sont concentrées sur les prestations de services et la fourniture.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61375"/>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EAF3CCA-E76F-4D2A-A2B3-739272D8F8A1}"/>
              </a:ext>
            </a:extLst>
          </p:cNvPr>
          <p:cNvSpPr/>
          <p:nvPr/>
        </p:nvSpPr>
        <p:spPr>
          <a:xfrm>
            <a:off x="221776" y="6405997"/>
            <a:ext cx="6275277" cy="280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i="1" dirty="0">
                <a:solidFill>
                  <a:schemeClr val="tx1"/>
                </a:solidFill>
              </a:rPr>
              <a:t>Source: </a:t>
            </a:r>
            <a:r>
              <a:rPr lang="fr-FR" sz="1100" i="1" dirty="0">
                <a:solidFill>
                  <a:schemeClr val="tx1"/>
                </a:solidFill>
              </a:rPr>
              <a:t>Rapport sur l’évaluation du système nationales marchés public Gabon,  Banque Mondiale 2019 </a:t>
            </a:r>
          </a:p>
        </p:txBody>
      </p:sp>
      <p:graphicFrame>
        <p:nvGraphicFramePr>
          <p:cNvPr id="3" name="Tableau 7">
            <a:extLst>
              <a:ext uri="{FF2B5EF4-FFF2-40B4-BE49-F238E27FC236}">
                <a16:creationId xmlns:a16="http://schemas.microsoft.com/office/drawing/2014/main" id="{94AF8F52-5989-496B-8F19-A39BFE3697C4}"/>
              </a:ext>
            </a:extLst>
          </p:cNvPr>
          <p:cNvGraphicFramePr>
            <a:graphicFrameLocks noGrp="1"/>
          </p:cNvGraphicFramePr>
          <p:nvPr>
            <p:extLst>
              <p:ext uri="{D42A27DB-BD31-4B8C-83A1-F6EECF244321}">
                <p14:modId xmlns:p14="http://schemas.microsoft.com/office/powerpoint/2010/main" val="593692037"/>
              </p:ext>
            </p:extLst>
          </p:nvPr>
        </p:nvGraphicFramePr>
        <p:xfrm>
          <a:off x="1895258" y="2870639"/>
          <a:ext cx="7970637" cy="3315697"/>
        </p:xfrm>
        <a:graphic>
          <a:graphicData uri="http://schemas.openxmlformats.org/drawingml/2006/table">
            <a:tbl>
              <a:tblPr firstRow="1" bandRow="1">
                <a:tableStyleId>{8799B23B-EC83-4686-B30A-512413B5E67A}</a:tableStyleId>
              </a:tblPr>
              <a:tblGrid>
                <a:gridCol w="2656879">
                  <a:extLst>
                    <a:ext uri="{9D8B030D-6E8A-4147-A177-3AD203B41FA5}">
                      <a16:colId xmlns:a16="http://schemas.microsoft.com/office/drawing/2014/main" val="2931857019"/>
                    </a:ext>
                  </a:extLst>
                </a:gridCol>
                <a:gridCol w="2656879">
                  <a:extLst>
                    <a:ext uri="{9D8B030D-6E8A-4147-A177-3AD203B41FA5}">
                      <a16:colId xmlns:a16="http://schemas.microsoft.com/office/drawing/2014/main" val="2403777678"/>
                    </a:ext>
                  </a:extLst>
                </a:gridCol>
                <a:gridCol w="2656879">
                  <a:extLst>
                    <a:ext uri="{9D8B030D-6E8A-4147-A177-3AD203B41FA5}">
                      <a16:colId xmlns:a16="http://schemas.microsoft.com/office/drawing/2014/main" val="2139626519"/>
                    </a:ext>
                  </a:extLst>
                </a:gridCol>
              </a:tblGrid>
              <a:tr h="438489">
                <a:tc rowSpan="2">
                  <a:txBody>
                    <a:bodyPr/>
                    <a:lstStyle/>
                    <a:p>
                      <a:pPr algn="ctr"/>
                      <a:r>
                        <a:rPr lang="fr-FR" sz="1600" dirty="0">
                          <a:solidFill>
                            <a:schemeClr val="bg1"/>
                          </a:solidFill>
                          <a:latin typeface="Century Gothic" panose="020B0502020202020204" pitchFamily="34" charset="0"/>
                        </a:rPr>
                        <a:t>Type de marché </a:t>
                      </a:r>
                    </a:p>
                  </a:txBody>
                  <a:tcPr anchor="ctr">
                    <a:solidFill>
                      <a:srgbClr val="232F3F"/>
                    </a:solidFill>
                  </a:tcPr>
                </a:tc>
                <a:tc gridSpan="2">
                  <a:txBody>
                    <a:bodyPr/>
                    <a:lstStyle/>
                    <a:p>
                      <a:pPr algn="ctr"/>
                      <a:r>
                        <a:rPr lang="fr-FR" sz="1600" dirty="0">
                          <a:solidFill>
                            <a:schemeClr val="bg1"/>
                          </a:solidFill>
                          <a:latin typeface="Century Gothic" panose="020B0502020202020204" pitchFamily="34" charset="0"/>
                        </a:rPr>
                        <a:t>2016</a:t>
                      </a:r>
                    </a:p>
                  </a:txBody>
                  <a:tcPr>
                    <a:solidFill>
                      <a:srgbClr val="232F3F"/>
                    </a:solidFill>
                  </a:tcPr>
                </a:tc>
                <a:tc hMerge="1">
                  <a:txBody>
                    <a:bodyPr/>
                    <a:lstStyle/>
                    <a:p>
                      <a:endParaRPr lang="fr-FR" dirty="0"/>
                    </a:p>
                  </a:txBody>
                  <a:tcPr/>
                </a:tc>
                <a:extLst>
                  <a:ext uri="{0D108BD9-81ED-4DB2-BD59-A6C34878D82A}">
                    <a16:rowId xmlns:a16="http://schemas.microsoft.com/office/drawing/2014/main" val="1977189991"/>
                  </a:ext>
                </a:extLst>
              </a:tr>
              <a:tr h="438489">
                <a:tc vMerge="1">
                  <a:txBody>
                    <a:bodyPr/>
                    <a:lstStyle/>
                    <a:p>
                      <a:endParaRPr lang="fr-FR" dirty="0"/>
                    </a:p>
                  </a:txBody>
                  <a:tcPr/>
                </a:tc>
                <a:tc>
                  <a:txBody>
                    <a:bodyPr/>
                    <a:lstStyle/>
                    <a:p>
                      <a:r>
                        <a:rPr lang="fr-FR" sz="1600" b="1" dirty="0">
                          <a:latin typeface="Century Gothic" panose="020B0502020202020204" pitchFamily="34" charset="0"/>
                        </a:rPr>
                        <a:t>Valeurs du marché </a:t>
                      </a:r>
                    </a:p>
                  </a:txBody>
                  <a:tcPr>
                    <a:solidFill>
                      <a:srgbClr val="F79A10">
                        <a:alpha val="20000"/>
                      </a:srgbClr>
                    </a:solidFill>
                  </a:tcPr>
                </a:tc>
                <a:tc>
                  <a:txBody>
                    <a:bodyPr/>
                    <a:lstStyle/>
                    <a:p>
                      <a:pPr algn="ctr"/>
                      <a:r>
                        <a:rPr lang="fr-FR" sz="1600" b="1" dirty="0">
                          <a:latin typeface="Century Gothic" panose="020B0502020202020204" pitchFamily="34" charset="0"/>
                        </a:rPr>
                        <a:t>Part en %</a:t>
                      </a:r>
                    </a:p>
                  </a:txBody>
                  <a:tcPr>
                    <a:solidFill>
                      <a:srgbClr val="F79A10">
                        <a:alpha val="20000"/>
                      </a:srgbClr>
                    </a:solidFill>
                  </a:tcPr>
                </a:tc>
                <a:extLst>
                  <a:ext uri="{0D108BD9-81ED-4DB2-BD59-A6C34878D82A}">
                    <a16:rowId xmlns:a16="http://schemas.microsoft.com/office/drawing/2014/main" val="2571347810"/>
                  </a:ext>
                </a:extLst>
              </a:tr>
              <a:tr h="684763">
                <a:tc>
                  <a:txBody>
                    <a:bodyPr/>
                    <a:lstStyle/>
                    <a:p>
                      <a:r>
                        <a:rPr lang="fr-FR" sz="1600" dirty="0">
                          <a:latin typeface="Century Gothic" panose="020B0502020202020204" pitchFamily="34" charset="0"/>
                        </a:rPr>
                        <a:t>Prestations intellectuelles </a:t>
                      </a:r>
                    </a:p>
                  </a:txBody>
                  <a:tcPr/>
                </a:tc>
                <a:tc>
                  <a:txBody>
                    <a:bodyPr/>
                    <a:lstStyle/>
                    <a:p>
                      <a:pPr algn="ctr"/>
                      <a:r>
                        <a:rPr lang="fr-FR" sz="1600" dirty="0">
                          <a:latin typeface="Century Gothic" panose="020B0502020202020204" pitchFamily="34" charset="0"/>
                        </a:rPr>
                        <a:t>36 700 000 000 FCFA </a:t>
                      </a:r>
                    </a:p>
                  </a:txBody>
                  <a:tcPr/>
                </a:tc>
                <a:tc>
                  <a:txBody>
                    <a:bodyPr/>
                    <a:lstStyle/>
                    <a:p>
                      <a:pPr algn="ctr"/>
                      <a:r>
                        <a:rPr lang="fr-FR" sz="1600" dirty="0">
                          <a:latin typeface="Century Gothic" panose="020B0502020202020204" pitchFamily="34" charset="0"/>
                        </a:rPr>
                        <a:t>11,4%</a:t>
                      </a:r>
                    </a:p>
                  </a:txBody>
                  <a:tcPr/>
                </a:tc>
                <a:extLst>
                  <a:ext uri="{0D108BD9-81ED-4DB2-BD59-A6C34878D82A}">
                    <a16:rowId xmlns:a16="http://schemas.microsoft.com/office/drawing/2014/main" val="2890327213"/>
                  </a:ext>
                </a:extLst>
              </a:tr>
              <a:tr h="438489">
                <a:tc>
                  <a:txBody>
                    <a:bodyPr/>
                    <a:lstStyle/>
                    <a:p>
                      <a:r>
                        <a:rPr lang="fr-FR" sz="1600" dirty="0">
                          <a:latin typeface="Century Gothic" panose="020B0502020202020204" pitchFamily="34" charset="0"/>
                        </a:rPr>
                        <a:t>Offres de services </a:t>
                      </a:r>
                    </a:p>
                  </a:txBody>
                  <a:tcPr>
                    <a:solidFill>
                      <a:schemeClr val="accent1">
                        <a:lumMod val="60000"/>
                        <a:lumOff val="40000"/>
                        <a:alpha val="20000"/>
                      </a:schemeClr>
                    </a:solidFill>
                  </a:tcPr>
                </a:tc>
                <a:tc>
                  <a:txBody>
                    <a:bodyPr/>
                    <a:lstStyle/>
                    <a:p>
                      <a:pPr algn="ctr"/>
                      <a:r>
                        <a:rPr lang="fr-FR" sz="1600" dirty="0">
                          <a:latin typeface="Century Gothic" panose="020B0502020202020204" pitchFamily="34" charset="0"/>
                        </a:rPr>
                        <a:t>82 100 000 000 FCFA</a:t>
                      </a:r>
                    </a:p>
                  </a:txBody>
                  <a:tcPr>
                    <a:solidFill>
                      <a:schemeClr val="accent1">
                        <a:lumMod val="60000"/>
                        <a:lumOff val="40000"/>
                        <a:alpha val="20000"/>
                      </a:schemeClr>
                    </a:solidFill>
                  </a:tcPr>
                </a:tc>
                <a:tc>
                  <a:txBody>
                    <a:bodyPr/>
                    <a:lstStyle/>
                    <a:p>
                      <a:pPr algn="ctr"/>
                      <a:r>
                        <a:rPr lang="fr-FR" sz="1600" dirty="0">
                          <a:latin typeface="Century Gothic" panose="020B0502020202020204" pitchFamily="34" charset="0"/>
                        </a:rPr>
                        <a:t>25,5%</a:t>
                      </a:r>
                    </a:p>
                  </a:txBody>
                  <a:tcPr>
                    <a:solidFill>
                      <a:schemeClr val="accent1">
                        <a:lumMod val="60000"/>
                        <a:lumOff val="40000"/>
                        <a:alpha val="20000"/>
                      </a:schemeClr>
                    </a:solidFill>
                  </a:tcPr>
                </a:tc>
                <a:extLst>
                  <a:ext uri="{0D108BD9-81ED-4DB2-BD59-A6C34878D82A}">
                    <a16:rowId xmlns:a16="http://schemas.microsoft.com/office/drawing/2014/main" val="1095547478"/>
                  </a:ext>
                </a:extLst>
              </a:tr>
              <a:tr h="438489">
                <a:tc>
                  <a:txBody>
                    <a:bodyPr/>
                    <a:lstStyle/>
                    <a:p>
                      <a:r>
                        <a:rPr lang="fr-FR" sz="1600" dirty="0">
                          <a:latin typeface="Century Gothic" panose="020B0502020202020204" pitchFamily="34" charset="0"/>
                        </a:rPr>
                        <a:t>Fournitures </a:t>
                      </a:r>
                    </a:p>
                  </a:txBody>
                  <a:tcPr/>
                </a:tc>
                <a:tc>
                  <a:txBody>
                    <a:bodyPr/>
                    <a:lstStyle/>
                    <a:p>
                      <a:pPr algn="ctr"/>
                      <a:r>
                        <a:rPr lang="fr-FR" sz="1600" dirty="0">
                          <a:latin typeface="Century Gothic" panose="020B0502020202020204" pitchFamily="34" charset="0"/>
                        </a:rPr>
                        <a:t>117 600 000 000 FCFA</a:t>
                      </a:r>
                    </a:p>
                  </a:txBody>
                  <a:tcPr/>
                </a:tc>
                <a:tc>
                  <a:txBody>
                    <a:bodyPr/>
                    <a:lstStyle/>
                    <a:p>
                      <a:pPr algn="ctr"/>
                      <a:r>
                        <a:rPr lang="fr-FR" sz="1600" dirty="0">
                          <a:latin typeface="Century Gothic" panose="020B0502020202020204" pitchFamily="34" charset="0"/>
                        </a:rPr>
                        <a:t>36,5%</a:t>
                      </a:r>
                    </a:p>
                  </a:txBody>
                  <a:tcPr/>
                </a:tc>
                <a:extLst>
                  <a:ext uri="{0D108BD9-81ED-4DB2-BD59-A6C34878D82A}">
                    <a16:rowId xmlns:a16="http://schemas.microsoft.com/office/drawing/2014/main" val="3422592097"/>
                  </a:ext>
                </a:extLst>
              </a:tr>
              <a:tr h="438489">
                <a:tc>
                  <a:txBody>
                    <a:bodyPr/>
                    <a:lstStyle/>
                    <a:p>
                      <a:r>
                        <a:rPr lang="fr-FR" sz="1600" dirty="0">
                          <a:latin typeface="Century Gothic" panose="020B0502020202020204" pitchFamily="34" charset="0"/>
                        </a:rPr>
                        <a:t>Travaux </a:t>
                      </a:r>
                    </a:p>
                  </a:txBody>
                  <a:tcPr>
                    <a:solidFill>
                      <a:schemeClr val="accent1">
                        <a:lumMod val="60000"/>
                        <a:lumOff val="40000"/>
                        <a:alpha val="20000"/>
                      </a:schemeClr>
                    </a:solidFill>
                  </a:tcPr>
                </a:tc>
                <a:tc>
                  <a:txBody>
                    <a:bodyPr/>
                    <a:lstStyle/>
                    <a:p>
                      <a:pPr algn="ctr"/>
                      <a:r>
                        <a:rPr lang="fr-FR" sz="1600" dirty="0">
                          <a:latin typeface="Century Gothic" panose="020B0502020202020204" pitchFamily="34" charset="0"/>
                        </a:rPr>
                        <a:t>85 600 000 000 FCFA </a:t>
                      </a:r>
                    </a:p>
                  </a:txBody>
                  <a:tcPr>
                    <a:solidFill>
                      <a:schemeClr val="accent1">
                        <a:lumMod val="60000"/>
                        <a:lumOff val="40000"/>
                        <a:alpha val="20000"/>
                      </a:schemeClr>
                    </a:solidFill>
                  </a:tcPr>
                </a:tc>
                <a:tc>
                  <a:txBody>
                    <a:bodyPr/>
                    <a:lstStyle/>
                    <a:p>
                      <a:pPr algn="ctr"/>
                      <a:r>
                        <a:rPr lang="fr-FR" sz="1600" dirty="0">
                          <a:latin typeface="Century Gothic" panose="020B0502020202020204" pitchFamily="34" charset="0"/>
                        </a:rPr>
                        <a:t>26,6%</a:t>
                      </a:r>
                    </a:p>
                  </a:txBody>
                  <a:tcPr>
                    <a:solidFill>
                      <a:schemeClr val="accent1">
                        <a:lumMod val="60000"/>
                        <a:lumOff val="40000"/>
                        <a:alpha val="20000"/>
                      </a:schemeClr>
                    </a:solidFill>
                  </a:tcPr>
                </a:tc>
                <a:extLst>
                  <a:ext uri="{0D108BD9-81ED-4DB2-BD59-A6C34878D82A}">
                    <a16:rowId xmlns:a16="http://schemas.microsoft.com/office/drawing/2014/main" val="2762903819"/>
                  </a:ext>
                </a:extLst>
              </a:tr>
              <a:tr h="438489">
                <a:tc>
                  <a:txBody>
                    <a:bodyPr/>
                    <a:lstStyle/>
                    <a:p>
                      <a:r>
                        <a:rPr lang="fr-FR" sz="1600" b="1" dirty="0">
                          <a:latin typeface="Century Gothic" panose="020B0502020202020204" pitchFamily="34" charset="0"/>
                        </a:rPr>
                        <a:t>Total </a:t>
                      </a:r>
                    </a:p>
                  </a:txBody>
                  <a:tcPr/>
                </a:tc>
                <a:tc>
                  <a:txBody>
                    <a:bodyPr/>
                    <a:lstStyle/>
                    <a:p>
                      <a:pPr algn="ctr"/>
                      <a:r>
                        <a:rPr lang="fr-FR" sz="1600" b="1" dirty="0">
                          <a:latin typeface="Century Gothic" panose="020B0502020202020204" pitchFamily="34" charset="0"/>
                        </a:rPr>
                        <a:t>322 000 000 000 FCFA </a:t>
                      </a:r>
                    </a:p>
                  </a:txBody>
                  <a:tcPr/>
                </a:tc>
                <a:tc>
                  <a:txBody>
                    <a:bodyPr/>
                    <a:lstStyle/>
                    <a:p>
                      <a:pPr algn="ctr"/>
                      <a:endParaRPr lang="fr-FR" sz="1600" dirty="0">
                        <a:latin typeface="Century Gothic" panose="020B0502020202020204" pitchFamily="34" charset="0"/>
                      </a:endParaRPr>
                    </a:p>
                  </a:txBody>
                  <a:tcPr>
                    <a:solidFill>
                      <a:schemeClr val="bg2">
                        <a:lumMod val="75000"/>
                      </a:schemeClr>
                    </a:solidFill>
                  </a:tcPr>
                </a:tc>
                <a:extLst>
                  <a:ext uri="{0D108BD9-81ED-4DB2-BD59-A6C34878D82A}">
                    <a16:rowId xmlns:a16="http://schemas.microsoft.com/office/drawing/2014/main" val="2368916105"/>
                  </a:ext>
                </a:extLst>
              </a:tr>
            </a:tbl>
          </a:graphicData>
        </a:graphic>
      </p:graphicFrame>
      <p:sp>
        <p:nvSpPr>
          <p:cNvPr id="8" name="Rectangle 7">
            <a:extLst>
              <a:ext uri="{FF2B5EF4-FFF2-40B4-BE49-F238E27FC236}">
                <a16:creationId xmlns:a16="http://schemas.microsoft.com/office/drawing/2014/main" id="{B2CC8056-FE83-448B-BE02-6DE30F115E90}"/>
              </a:ext>
            </a:extLst>
          </p:cNvPr>
          <p:cNvSpPr/>
          <p:nvPr/>
        </p:nvSpPr>
        <p:spPr>
          <a:xfrm>
            <a:off x="1895257" y="2240820"/>
            <a:ext cx="7970637" cy="51603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79A10"/>
                </a:solidFill>
              </a:rPr>
              <a:t>Répartition des commandes de marché par type (2016)</a:t>
            </a:r>
          </a:p>
        </p:txBody>
      </p:sp>
    </p:spTree>
    <p:extLst>
      <p:ext uri="{BB962C8B-B14F-4D97-AF65-F5344CB8AC3E}">
        <p14:creationId xmlns:p14="http://schemas.microsoft.com/office/powerpoint/2010/main" val="220928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6605789"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3. Marché: </a:t>
            </a:r>
            <a:r>
              <a:rPr lang="fr-FR" sz="2800" dirty="0">
                <a:solidFill>
                  <a:schemeClr val="bg1"/>
                </a:solidFill>
                <a:latin typeface="Century Gothic" panose="020B0502020202020204" pitchFamily="34" charset="0"/>
              </a:rPr>
              <a:t>Cible principale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13</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36656"/>
            <a:ext cx="11701670" cy="934096"/>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La plateforme BONUS cible principalement deux catégories de clients potentiels: les donneurs d’ordre et les prestataires de services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824978"/>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39" name="Ellipse 38">
            <a:extLst>
              <a:ext uri="{FF2B5EF4-FFF2-40B4-BE49-F238E27FC236}">
                <a16:creationId xmlns:a16="http://schemas.microsoft.com/office/drawing/2014/main" id="{4B17FC11-E6AF-4E0F-BF2A-68DEB2B3E88D}"/>
              </a:ext>
            </a:extLst>
          </p:cNvPr>
          <p:cNvSpPr/>
          <p:nvPr/>
        </p:nvSpPr>
        <p:spPr>
          <a:xfrm>
            <a:off x="6744544" y="3688485"/>
            <a:ext cx="1466586" cy="1466586"/>
          </a:xfrm>
          <a:prstGeom prst="ellipse">
            <a:avLst/>
          </a:prstGeom>
          <a:solidFill>
            <a:schemeClr val="bg1"/>
          </a:solidFill>
          <a:ln w="76200">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B8A9A7FA-3894-48DA-9117-856CF3886B72}"/>
              </a:ext>
            </a:extLst>
          </p:cNvPr>
          <p:cNvSpPr/>
          <p:nvPr/>
        </p:nvSpPr>
        <p:spPr>
          <a:xfrm>
            <a:off x="3758131" y="2123611"/>
            <a:ext cx="2668425" cy="537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rgbClr val="232F3F"/>
                </a:solidFill>
                <a:latin typeface="Century Gothic" panose="020B0502020202020204" pitchFamily="34" charset="0"/>
              </a:rPr>
              <a:t>Donneurs d’ordres </a:t>
            </a:r>
          </a:p>
        </p:txBody>
      </p:sp>
      <p:sp>
        <p:nvSpPr>
          <p:cNvPr id="77" name="Rectangle 76">
            <a:extLst>
              <a:ext uri="{FF2B5EF4-FFF2-40B4-BE49-F238E27FC236}">
                <a16:creationId xmlns:a16="http://schemas.microsoft.com/office/drawing/2014/main" id="{3B9818A1-5380-4444-AE6A-7E544A70E8B7}"/>
              </a:ext>
            </a:extLst>
          </p:cNvPr>
          <p:cNvSpPr/>
          <p:nvPr/>
        </p:nvSpPr>
        <p:spPr>
          <a:xfrm>
            <a:off x="6095999" y="3011904"/>
            <a:ext cx="2668425" cy="537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u="sng" dirty="0">
                <a:solidFill>
                  <a:srgbClr val="232F3F"/>
                </a:solidFill>
                <a:latin typeface="Century Gothic" panose="020B0502020202020204" pitchFamily="34" charset="0"/>
              </a:rPr>
              <a:t>Prestataires </a:t>
            </a:r>
          </a:p>
        </p:txBody>
      </p:sp>
      <p:sp>
        <p:nvSpPr>
          <p:cNvPr id="3" name="AutoShape 2" descr="Education, institution, library, public library, school, study ...">
            <a:extLst>
              <a:ext uri="{FF2B5EF4-FFF2-40B4-BE49-F238E27FC236}">
                <a16:creationId xmlns:a16="http://schemas.microsoft.com/office/drawing/2014/main" id="{7E167388-E50E-43D0-A49D-6AADF3E0B8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Education, institution, library, public library, school, study ...">
            <a:extLst>
              <a:ext uri="{FF2B5EF4-FFF2-40B4-BE49-F238E27FC236}">
                <a16:creationId xmlns:a16="http://schemas.microsoft.com/office/drawing/2014/main" id="{F23079AE-4A9C-42DC-9B43-56E1F54437F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6" descr="Education, institution, library, public library, school, study ...">
            <a:extLst>
              <a:ext uri="{FF2B5EF4-FFF2-40B4-BE49-F238E27FC236}">
                <a16:creationId xmlns:a16="http://schemas.microsoft.com/office/drawing/2014/main" id="{E31EB6F8-673F-4EB8-A7F4-A6E86F557A0C}"/>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2" name="Picture 8" descr="Qui est Grégory Santana, graphiste-Webdesigner freelance à Lyon et ...">
            <a:extLst>
              <a:ext uri="{FF2B5EF4-FFF2-40B4-BE49-F238E27FC236}">
                <a16:creationId xmlns:a16="http://schemas.microsoft.com/office/drawing/2014/main" id="{9E1E0F6E-BD01-42E2-80D1-EABF2833A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60" y="3817468"/>
            <a:ext cx="1214953" cy="1214953"/>
          </a:xfrm>
          <a:prstGeom prst="rect">
            <a:avLst/>
          </a:prstGeom>
          <a:noFill/>
          <a:extLst>
            <a:ext uri="{909E8E84-426E-40DD-AFC4-6F175D3DCCD1}">
              <a14:hiddenFill xmlns:a14="http://schemas.microsoft.com/office/drawing/2010/main">
                <a:solidFill>
                  <a:srgbClr val="FFFFFF"/>
                </a:solidFill>
              </a14:hiddenFill>
            </a:ext>
          </a:extLst>
        </p:spPr>
      </p:pic>
      <p:sp>
        <p:nvSpPr>
          <p:cNvPr id="16" name="Accolade ouvrante 15">
            <a:extLst>
              <a:ext uri="{FF2B5EF4-FFF2-40B4-BE49-F238E27FC236}">
                <a16:creationId xmlns:a16="http://schemas.microsoft.com/office/drawing/2014/main" id="{7B6CD1CE-1182-4DD7-BDA5-99726396137A}"/>
              </a:ext>
            </a:extLst>
          </p:cNvPr>
          <p:cNvSpPr/>
          <p:nvPr/>
        </p:nvSpPr>
        <p:spPr>
          <a:xfrm>
            <a:off x="8437857" y="2408217"/>
            <a:ext cx="389058" cy="3160253"/>
          </a:xfrm>
          <a:prstGeom prst="leftBrace">
            <a:avLst>
              <a:gd name="adj1" fmla="val 66573"/>
              <a:gd name="adj2" fmla="val 50000"/>
            </a:avLst>
          </a:prstGeom>
          <a:ln>
            <a:solidFill>
              <a:srgbClr val="9FA6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Rectangle : coins arrondis 19">
            <a:extLst>
              <a:ext uri="{FF2B5EF4-FFF2-40B4-BE49-F238E27FC236}">
                <a16:creationId xmlns:a16="http://schemas.microsoft.com/office/drawing/2014/main" id="{B1AAE8BF-1C12-4931-B01F-1AD6A3CF4C65}"/>
              </a:ext>
            </a:extLst>
          </p:cNvPr>
          <p:cNvSpPr/>
          <p:nvPr/>
        </p:nvSpPr>
        <p:spPr>
          <a:xfrm>
            <a:off x="9102566" y="2638905"/>
            <a:ext cx="2668425" cy="422115"/>
          </a:xfrm>
          <a:prstGeom prst="round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Fournisseurs </a:t>
            </a:r>
          </a:p>
        </p:txBody>
      </p:sp>
      <p:sp>
        <p:nvSpPr>
          <p:cNvPr id="34" name="Rectangle : coins arrondis 33">
            <a:extLst>
              <a:ext uri="{FF2B5EF4-FFF2-40B4-BE49-F238E27FC236}">
                <a16:creationId xmlns:a16="http://schemas.microsoft.com/office/drawing/2014/main" id="{95AF08F7-3A33-4DDD-88EC-FB23A5FB76D6}"/>
              </a:ext>
            </a:extLst>
          </p:cNvPr>
          <p:cNvSpPr/>
          <p:nvPr/>
        </p:nvSpPr>
        <p:spPr>
          <a:xfrm>
            <a:off x="9130543" y="3268700"/>
            <a:ext cx="2668425" cy="422115"/>
          </a:xfrm>
          <a:prstGeom prst="round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PME/PMI </a:t>
            </a:r>
          </a:p>
        </p:txBody>
      </p:sp>
      <p:sp>
        <p:nvSpPr>
          <p:cNvPr id="35" name="Rectangle : coins arrondis 34">
            <a:extLst>
              <a:ext uri="{FF2B5EF4-FFF2-40B4-BE49-F238E27FC236}">
                <a16:creationId xmlns:a16="http://schemas.microsoft.com/office/drawing/2014/main" id="{56BA5F54-D164-47B5-879F-2576D9FC0A9E}"/>
              </a:ext>
            </a:extLst>
          </p:cNvPr>
          <p:cNvSpPr/>
          <p:nvPr/>
        </p:nvSpPr>
        <p:spPr>
          <a:xfrm>
            <a:off x="9130543" y="4075168"/>
            <a:ext cx="2668425" cy="422115"/>
          </a:xfrm>
          <a:prstGeom prst="round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Très petites entreprises  </a:t>
            </a:r>
          </a:p>
        </p:txBody>
      </p:sp>
      <p:sp>
        <p:nvSpPr>
          <p:cNvPr id="36" name="Rectangle : coins arrondis 35">
            <a:extLst>
              <a:ext uri="{FF2B5EF4-FFF2-40B4-BE49-F238E27FC236}">
                <a16:creationId xmlns:a16="http://schemas.microsoft.com/office/drawing/2014/main" id="{5633BCA8-9191-4783-B41F-982E61CFA9E7}"/>
              </a:ext>
            </a:extLst>
          </p:cNvPr>
          <p:cNvSpPr/>
          <p:nvPr/>
        </p:nvSpPr>
        <p:spPr>
          <a:xfrm>
            <a:off x="9130543" y="4844816"/>
            <a:ext cx="2668425" cy="422115"/>
          </a:xfrm>
          <a:prstGeom prst="round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Professions libérales  </a:t>
            </a:r>
          </a:p>
        </p:txBody>
      </p:sp>
      <p:grpSp>
        <p:nvGrpSpPr>
          <p:cNvPr id="22" name="Groupe 21">
            <a:extLst>
              <a:ext uri="{FF2B5EF4-FFF2-40B4-BE49-F238E27FC236}">
                <a16:creationId xmlns:a16="http://schemas.microsoft.com/office/drawing/2014/main" id="{810B842A-1198-4C3B-8179-82E7C5EB08DF}"/>
              </a:ext>
            </a:extLst>
          </p:cNvPr>
          <p:cNvGrpSpPr/>
          <p:nvPr/>
        </p:nvGrpSpPr>
        <p:grpSpPr>
          <a:xfrm>
            <a:off x="466646" y="2256895"/>
            <a:ext cx="5772147" cy="3310676"/>
            <a:chOff x="466646" y="2404838"/>
            <a:chExt cx="5772147" cy="3310676"/>
          </a:xfrm>
        </p:grpSpPr>
        <p:grpSp>
          <p:nvGrpSpPr>
            <p:cNvPr id="18" name="Groupe 17">
              <a:extLst>
                <a:ext uri="{FF2B5EF4-FFF2-40B4-BE49-F238E27FC236}">
                  <a16:creationId xmlns:a16="http://schemas.microsoft.com/office/drawing/2014/main" id="{C85BB6C1-D4B3-459C-BF2D-E1E9D4B2FCCB}"/>
                </a:ext>
              </a:extLst>
            </p:cNvPr>
            <p:cNvGrpSpPr/>
            <p:nvPr/>
          </p:nvGrpSpPr>
          <p:grpSpPr>
            <a:xfrm>
              <a:off x="3916149" y="2864016"/>
              <a:ext cx="2322644" cy="2322644"/>
              <a:chOff x="3243124" y="2864016"/>
              <a:chExt cx="2322644" cy="2322644"/>
            </a:xfrm>
          </p:grpSpPr>
          <p:grpSp>
            <p:nvGrpSpPr>
              <p:cNvPr id="11" name="Groupe 10">
                <a:extLst>
                  <a:ext uri="{FF2B5EF4-FFF2-40B4-BE49-F238E27FC236}">
                    <a16:creationId xmlns:a16="http://schemas.microsoft.com/office/drawing/2014/main" id="{43D2607F-23B6-4348-9307-95F4CA6174B9}"/>
                  </a:ext>
                </a:extLst>
              </p:cNvPr>
              <p:cNvGrpSpPr/>
              <p:nvPr/>
            </p:nvGrpSpPr>
            <p:grpSpPr>
              <a:xfrm>
                <a:off x="3243124" y="2864016"/>
                <a:ext cx="2322644" cy="2322644"/>
                <a:chOff x="-1296836" y="2473047"/>
                <a:chExt cx="3118802" cy="3118802"/>
              </a:xfrm>
            </p:grpSpPr>
            <p:sp>
              <p:nvSpPr>
                <p:cNvPr id="9" name="Ellipse 8">
                  <a:extLst>
                    <a:ext uri="{FF2B5EF4-FFF2-40B4-BE49-F238E27FC236}">
                      <a16:creationId xmlns:a16="http://schemas.microsoft.com/office/drawing/2014/main" id="{601F0760-50DE-43E7-9E1C-D8E948147E28}"/>
                    </a:ext>
                  </a:extLst>
                </p:cNvPr>
                <p:cNvSpPr/>
                <p:nvPr/>
              </p:nvSpPr>
              <p:spPr>
                <a:xfrm>
                  <a:off x="-1296836" y="2473047"/>
                  <a:ext cx="3118802" cy="3118802"/>
                </a:xfrm>
                <a:prstGeom prst="ellipse">
                  <a:avLst/>
                </a:prstGeom>
                <a:solidFill>
                  <a:srgbClr val="F79A10"/>
                </a:solidFill>
                <a:ln w="76200">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Ellipse 9">
                  <a:extLst>
                    <a:ext uri="{FF2B5EF4-FFF2-40B4-BE49-F238E27FC236}">
                      <a16:creationId xmlns:a16="http://schemas.microsoft.com/office/drawing/2014/main" id="{E3B89B2D-AB74-457D-AD6F-0D4E6CA36D62}"/>
                    </a:ext>
                  </a:extLst>
                </p:cNvPr>
                <p:cNvSpPr/>
                <p:nvPr/>
              </p:nvSpPr>
              <p:spPr>
                <a:xfrm>
                  <a:off x="-963042" y="2790610"/>
                  <a:ext cx="2451211" cy="2451211"/>
                </a:xfrm>
                <a:prstGeom prst="ellipse">
                  <a:avLst/>
                </a:prstGeom>
                <a:solidFill>
                  <a:schemeClr val="bg1"/>
                </a:solidFill>
                <a:ln>
                  <a:solidFill>
                    <a:srgbClr val="F79A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entury Gothic" panose="020B0502020202020204" pitchFamily="34" charset="0"/>
                  </a:endParaRPr>
                </a:p>
              </p:txBody>
            </p:sp>
          </p:grpSp>
          <p:pic>
            <p:nvPicPr>
              <p:cNvPr id="13318" name="Picture 6" descr="Coordination des prestataires et AMOA | Société de services ...">
                <a:extLst>
                  <a:ext uri="{FF2B5EF4-FFF2-40B4-BE49-F238E27FC236}">
                    <a16:creationId xmlns:a16="http://schemas.microsoft.com/office/drawing/2014/main" id="{01CA7551-4535-4AE3-8689-78F3986C86F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00668" y="3392023"/>
                <a:ext cx="1207555" cy="11830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e 20">
              <a:extLst>
                <a:ext uri="{FF2B5EF4-FFF2-40B4-BE49-F238E27FC236}">
                  <a16:creationId xmlns:a16="http://schemas.microsoft.com/office/drawing/2014/main" id="{79F37A8D-5459-4F28-A419-D3E199D6C555}"/>
                </a:ext>
              </a:extLst>
            </p:cNvPr>
            <p:cNvGrpSpPr/>
            <p:nvPr/>
          </p:nvGrpSpPr>
          <p:grpSpPr>
            <a:xfrm>
              <a:off x="466646" y="2404838"/>
              <a:ext cx="3231849" cy="3310676"/>
              <a:chOff x="466646" y="2404838"/>
              <a:chExt cx="3231849" cy="3310676"/>
            </a:xfrm>
          </p:grpSpPr>
          <p:sp>
            <p:nvSpPr>
              <p:cNvPr id="17" name="Accolade ouvrante 16">
                <a:extLst>
                  <a:ext uri="{FF2B5EF4-FFF2-40B4-BE49-F238E27FC236}">
                    <a16:creationId xmlns:a16="http://schemas.microsoft.com/office/drawing/2014/main" id="{F5FD5665-E876-4105-802D-45B4947421D5}"/>
                  </a:ext>
                </a:extLst>
              </p:cNvPr>
              <p:cNvSpPr/>
              <p:nvPr/>
            </p:nvSpPr>
            <p:spPr>
              <a:xfrm flipH="1">
                <a:off x="3309437" y="2404838"/>
                <a:ext cx="389058" cy="3310676"/>
              </a:xfrm>
              <a:prstGeom prst="leftBrace">
                <a:avLst>
                  <a:gd name="adj1" fmla="val 66238"/>
                  <a:gd name="adj2" fmla="val 50000"/>
                </a:avLst>
              </a:prstGeom>
              <a:ln>
                <a:solidFill>
                  <a:srgbClr val="9FA6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Rectangle : coins arrondis 36">
                <a:extLst>
                  <a:ext uri="{FF2B5EF4-FFF2-40B4-BE49-F238E27FC236}">
                    <a16:creationId xmlns:a16="http://schemas.microsoft.com/office/drawing/2014/main" id="{5544A880-356F-42FD-84DE-8A26174FCF17}"/>
                  </a:ext>
                </a:extLst>
              </p:cNvPr>
              <p:cNvSpPr/>
              <p:nvPr/>
            </p:nvSpPr>
            <p:spPr>
              <a:xfrm>
                <a:off x="466646" y="2621618"/>
                <a:ext cx="2668425" cy="422115"/>
              </a:xfrm>
              <a:prstGeom prst="roundRect">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Administrations </a:t>
                </a:r>
              </a:p>
            </p:txBody>
          </p:sp>
          <p:sp>
            <p:nvSpPr>
              <p:cNvPr id="41" name="Rectangle : coins arrondis 40">
                <a:extLst>
                  <a:ext uri="{FF2B5EF4-FFF2-40B4-BE49-F238E27FC236}">
                    <a16:creationId xmlns:a16="http://schemas.microsoft.com/office/drawing/2014/main" id="{40EB2CED-FFA5-4CE5-9EE6-77CE7E8E538A}"/>
                  </a:ext>
                </a:extLst>
              </p:cNvPr>
              <p:cNvSpPr/>
              <p:nvPr/>
            </p:nvSpPr>
            <p:spPr>
              <a:xfrm>
                <a:off x="494623" y="3251413"/>
                <a:ext cx="2668425" cy="422115"/>
              </a:xfrm>
              <a:prstGeom prst="roundRect">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Grandes entreprises </a:t>
                </a:r>
              </a:p>
            </p:txBody>
          </p:sp>
          <p:sp>
            <p:nvSpPr>
              <p:cNvPr id="42" name="Rectangle : coins arrondis 41">
                <a:extLst>
                  <a:ext uri="{FF2B5EF4-FFF2-40B4-BE49-F238E27FC236}">
                    <a16:creationId xmlns:a16="http://schemas.microsoft.com/office/drawing/2014/main" id="{4BB258D2-9BC4-4648-BCDC-3381288633A8}"/>
                  </a:ext>
                </a:extLst>
              </p:cNvPr>
              <p:cNvSpPr/>
              <p:nvPr/>
            </p:nvSpPr>
            <p:spPr>
              <a:xfrm>
                <a:off x="494623" y="4057881"/>
                <a:ext cx="2668425" cy="422115"/>
              </a:xfrm>
              <a:prstGeom prst="roundRect">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PME/PMI relatives  </a:t>
                </a:r>
              </a:p>
            </p:txBody>
          </p:sp>
          <p:sp>
            <p:nvSpPr>
              <p:cNvPr id="43" name="Rectangle : coins arrondis 42">
                <a:extLst>
                  <a:ext uri="{FF2B5EF4-FFF2-40B4-BE49-F238E27FC236}">
                    <a16:creationId xmlns:a16="http://schemas.microsoft.com/office/drawing/2014/main" id="{9078D699-1472-458A-B1BC-EDB3DB405FE6}"/>
                  </a:ext>
                </a:extLst>
              </p:cNvPr>
              <p:cNvSpPr/>
              <p:nvPr/>
            </p:nvSpPr>
            <p:spPr>
              <a:xfrm>
                <a:off x="494623" y="4827529"/>
                <a:ext cx="2668425" cy="422115"/>
              </a:xfrm>
              <a:prstGeom prst="roundRect">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Bailleurs/Organismes </a:t>
                </a:r>
              </a:p>
            </p:txBody>
          </p:sp>
        </p:grpSp>
      </p:grpSp>
      <p:sp>
        <p:nvSpPr>
          <p:cNvPr id="13" name="Rectangle 12">
            <a:extLst>
              <a:ext uri="{FF2B5EF4-FFF2-40B4-BE49-F238E27FC236}">
                <a16:creationId xmlns:a16="http://schemas.microsoft.com/office/drawing/2014/main" id="{F2F94D33-B706-481B-ADBA-EF4D020B2BC0}"/>
              </a:ext>
            </a:extLst>
          </p:cNvPr>
          <p:cNvSpPr/>
          <p:nvPr/>
        </p:nvSpPr>
        <p:spPr>
          <a:xfrm>
            <a:off x="466646" y="5707249"/>
            <a:ext cx="11332321" cy="646331"/>
          </a:xfrm>
          <a:prstGeom prst="rect">
            <a:avLst/>
          </a:prstGeom>
          <a:noFill/>
        </p:spPr>
        <p:txBody>
          <a:bodyPr wrap="square">
            <a:spAutoFit/>
          </a:bodyPr>
          <a:lstStyle/>
          <a:p>
            <a:pPr algn="ctr"/>
            <a:r>
              <a:rPr lang="fr-FR" b="1" dirty="0">
                <a:solidFill>
                  <a:srgbClr val="000000"/>
                </a:solidFill>
                <a:latin typeface="Calibri" panose="020F0502020204030204" pitchFamily="34" charset="0"/>
              </a:rPr>
              <a:t>L’objectif est de fidéliser le top 20 des entreprises qui passent en moyenne entre 300 millions et 2 milliards de commandes de marchés par an.</a:t>
            </a:r>
            <a:r>
              <a:rPr lang="fr-FR" b="1" dirty="0"/>
              <a:t> </a:t>
            </a:r>
          </a:p>
        </p:txBody>
      </p:sp>
      <p:cxnSp>
        <p:nvCxnSpPr>
          <p:cNvPr id="24" name="Connecteur droit 23">
            <a:extLst>
              <a:ext uri="{FF2B5EF4-FFF2-40B4-BE49-F238E27FC236}">
                <a16:creationId xmlns:a16="http://schemas.microsoft.com/office/drawing/2014/main" id="{7E904F0E-155E-45F3-BB26-9044855E0C44}"/>
              </a:ext>
            </a:extLst>
          </p:cNvPr>
          <p:cNvCxnSpPr/>
          <p:nvPr/>
        </p:nvCxnSpPr>
        <p:spPr>
          <a:xfrm>
            <a:off x="1063925" y="6343210"/>
            <a:ext cx="1034973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268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6605789"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3. Marché: </a:t>
            </a:r>
            <a:r>
              <a:rPr lang="fr-FR" sz="2800" dirty="0">
                <a:solidFill>
                  <a:schemeClr val="bg1"/>
                </a:solidFill>
                <a:latin typeface="Century Gothic" panose="020B0502020202020204" pitchFamily="34" charset="0"/>
              </a:rPr>
              <a:t>Cible secondaire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14</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36656"/>
            <a:ext cx="11701670" cy="488083"/>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La cible secondaire est composée de partenaires et d’autres parties prenantes au projet.</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524739"/>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AF0A6D78-3074-4ABA-BF8B-4E85F4E22390}"/>
              </a:ext>
            </a:extLst>
          </p:cNvPr>
          <p:cNvSpPr/>
          <p:nvPr/>
        </p:nvSpPr>
        <p:spPr>
          <a:xfrm>
            <a:off x="3437901" y="1889462"/>
            <a:ext cx="4678017" cy="365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79A10"/>
                </a:solidFill>
                <a:latin typeface="Century Gothic" panose="020B0502020202020204" pitchFamily="34" charset="0"/>
              </a:rPr>
              <a:t>PARTENAIRES CIBLÉS </a:t>
            </a:r>
          </a:p>
        </p:txBody>
      </p:sp>
      <p:pic>
        <p:nvPicPr>
          <p:cNvPr id="24" name="Image 23">
            <a:extLst>
              <a:ext uri="{FF2B5EF4-FFF2-40B4-BE49-F238E27FC236}">
                <a16:creationId xmlns:a16="http://schemas.microsoft.com/office/drawing/2014/main" id="{3B11D51E-CF65-45CB-8E56-BCDB8F130ACA}"/>
              </a:ext>
            </a:extLst>
          </p:cNvPr>
          <p:cNvPicPr>
            <a:picLocks noChangeAspect="1"/>
          </p:cNvPicPr>
          <p:nvPr/>
        </p:nvPicPr>
        <p:blipFill rotWithShape="1">
          <a:blip r:embed="rId3">
            <a:extLst>
              <a:ext uri="{28A0092B-C50C-407E-A947-70E740481C1C}">
                <a14:useLocalDpi xmlns:a14="http://schemas.microsoft.com/office/drawing/2010/main" val="0"/>
              </a:ext>
            </a:extLst>
          </a:blip>
          <a:srcRect l="14495" t="15463" r="15602" b="13980"/>
          <a:stretch/>
        </p:blipFill>
        <p:spPr>
          <a:xfrm>
            <a:off x="3437901" y="3101074"/>
            <a:ext cx="2425144" cy="1117297"/>
          </a:xfrm>
          <a:prstGeom prst="rect">
            <a:avLst/>
          </a:prstGeom>
        </p:spPr>
      </p:pic>
      <p:pic>
        <p:nvPicPr>
          <p:cNvPr id="26" name="Image 25">
            <a:extLst>
              <a:ext uri="{FF2B5EF4-FFF2-40B4-BE49-F238E27FC236}">
                <a16:creationId xmlns:a16="http://schemas.microsoft.com/office/drawing/2014/main" id="{63F16E0F-5152-412B-B73B-E05238EB5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841" y="2910162"/>
            <a:ext cx="1833240" cy="1833240"/>
          </a:xfrm>
          <a:prstGeom prst="rect">
            <a:avLst/>
          </a:prstGeom>
        </p:spPr>
      </p:pic>
      <p:pic>
        <p:nvPicPr>
          <p:cNvPr id="1034" name="Picture 10" descr="Direction Générale des Marchés Publics">
            <a:extLst>
              <a:ext uri="{FF2B5EF4-FFF2-40B4-BE49-F238E27FC236}">
                <a16:creationId xmlns:a16="http://schemas.microsoft.com/office/drawing/2014/main" id="{56616E29-F071-4111-A16D-4E5B805347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041" r="50815"/>
          <a:stretch/>
        </p:blipFill>
        <p:spPr bwMode="auto">
          <a:xfrm>
            <a:off x="8904879" y="3386118"/>
            <a:ext cx="2427010" cy="490912"/>
          </a:xfrm>
          <a:prstGeom prst="rect">
            <a:avLst/>
          </a:prstGeom>
          <a:noFill/>
          <a:extLst>
            <a:ext uri="{909E8E84-426E-40DD-AFC4-6F175D3DCCD1}">
              <a14:hiddenFill xmlns:a14="http://schemas.microsoft.com/office/drawing/2010/main">
                <a:solidFill>
                  <a:srgbClr val="FFFFFF"/>
                </a:solidFill>
              </a14:hiddenFill>
            </a:ext>
          </a:extLst>
        </p:spPr>
      </p:pic>
      <p:sp>
        <p:nvSpPr>
          <p:cNvPr id="27" name="AutoShape 12" descr="CPG - 60 ans !">
            <a:extLst>
              <a:ext uri="{FF2B5EF4-FFF2-40B4-BE49-F238E27FC236}">
                <a16:creationId xmlns:a16="http://schemas.microsoft.com/office/drawing/2014/main" id="{8E7692D8-FDE9-4384-95F0-10F1D76704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8" name="Picture 14" descr="Confédération Patronale Gabonaise - Home | Facebook">
            <a:extLst>
              <a:ext uri="{FF2B5EF4-FFF2-40B4-BE49-F238E27FC236}">
                <a16:creationId xmlns:a16="http://schemas.microsoft.com/office/drawing/2014/main" id="{3AAD30F6-52D9-4578-8CE2-DC1C814E8D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853" b="23750"/>
          <a:stretch/>
        </p:blipFill>
        <p:spPr bwMode="auto">
          <a:xfrm>
            <a:off x="6283600" y="2890076"/>
            <a:ext cx="2143125" cy="129438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abon Vision 2025 on Twitter: &quot;Le #FGIS crée la société de capital ...">
            <a:extLst>
              <a:ext uri="{FF2B5EF4-FFF2-40B4-BE49-F238E27FC236}">
                <a16:creationId xmlns:a16="http://schemas.microsoft.com/office/drawing/2014/main" id="{EE580C1B-F08E-4AAA-BBDD-34A915A54E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0714" y="4867333"/>
            <a:ext cx="2425145" cy="82653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NAUGURATION DU GUICHET DE L'INVESTISSEMENT DE L'ANPI-GABON ...">
            <a:extLst>
              <a:ext uri="{FF2B5EF4-FFF2-40B4-BE49-F238E27FC236}">
                <a16:creationId xmlns:a16="http://schemas.microsoft.com/office/drawing/2014/main" id="{2C28929E-8C80-4C4A-AEA9-75BDF7862E0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021" t="26850" r="3223" b="29026"/>
          <a:stretch/>
        </p:blipFill>
        <p:spPr bwMode="auto">
          <a:xfrm>
            <a:off x="6215545" y="4685413"/>
            <a:ext cx="3408979" cy="912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71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37728CA-7783-4AFB-B943-F3A8CB7C88F8}"/>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Concurrence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4</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Tree>
    <p:extLst>
      <p:ext uri="{BB962C8B-B14F-4D97-AF65-F5344CB8AC3E}">
        <p14:creationId xmlns:p14="http://schemas.microsoft.com/office/powerpoint/2010/main" val="153960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28962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4. Concurrence: </a:t>
            </a:r>
            <a:r>
              <a:rPr lang="fr-FR" sz="2800" dirty="0">
                <a:solidFill>
                  <a:schemeClr val="bg1"/>
                </a:solidFill>
                <a:latin typeface="Century Gothic" panose="020B0502020202020204" pitchFamily="34" charset="0"/>
              </a:rPr>
              <a:t>Principaux concurrents</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16</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12062"/>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La plateforme BONUS a 3 principaux concurrents: le Journal Union, le site d’information J360 et la réalisation du projet de Bourse de Sous-traitance nationale.</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128828FD-4FA1-417E-AA7D-A178967E5DA8}"/>
              </a:ext>
            </a:extLst>
          </p:cNvPr>
          <p:cNvPicPr>
            <a:picLocks noChangeAspect="1"/>
          </p:cNvPicPr>
          <p:nvPr/>
        </p:nvPicPr>
        <p:blipFill>
          <a:blip r:embed="rId3"/>
          <a:stretch>
            <a:fillRect/>
          </a:stretch>
        </p:blipFill>
        <p:spPr>
          <a:xfrm>
            <a:off x="8799833" y="2350323"/>
            <a:ext cx="2862891" cy="1583825"/>
          </a:xfrm>
          <a:prstGeom prst="rect">
            <a:avLst/>
          </a:prstGeom>
        </p:spPr>
      </p:pic>
      <p:pic>
        <p:nvPicPr>
          <p:cNvPr id="8" name="Image 7">
            <a:extLst>
              <a:ext uri="{FF2B5EF4-FFF2-40B4-BE49-F238E27FC236}">
                <a16:creationId xmlns:a16="http://schemas.microsoft.com/office/drawing/2014/main" id="{99472055-5A97-4966-BE10-034CE483F213}"/>
              </a:ext>
            </a:extLst>
          </p:cNvPr>
          <p:cNvPicPr>
            <a:picLocks noChangeAspect="1"/>
          </p:cNvPicPr>
          <p:nvPr/>
        </p:nvPicPr>
        <p:blipFill>
          <a:blip r:embed="rId4"/>
          <a:stretch>
            <a:fillRect/>
          </a:stretch>
        </p:blipFill>
        <p:spPr>
          <a:xfrm>
            <a:off x="874841" y="2132249"/>
            <a:ext cx="2239222" cy="677819"/>
          </a:xfrm>
          <a:prstGeom prst="rect">
            <a:avLst/>
          </a:prstGeom>
        </p:spPr>
      </p:pic>
      <p:sp>
        <p:nvSpPr>
          <p:cNvPr id="9" name="Rectangle : coins arrondis 8">
            <a:extLst>
              <a:ext uri="{FF2B5EF4-FFF2-40B4-BE49-F238E27FC236}">
                <a16:creationId xmlns:a16="http://schemas.microsoft.com/office/drawing/2014/main" id="{FB9439A9-CD0B-4F2D-B55D-C2F34D6A23D2}"/>
              </a:ext>
            </a:extLst>
          </p:cNvPr>
          <p:cNvSpPr/>
          <p:nvPr/>
        </p:nvSpPr>
        <p:spPr>
          <a:xfrm>
            <a:off x="565543" y="4807530"/>
            <a:ext cx="3380806" cy="1181133"/>
          </a:xfrm>
          <a:prstGeom prst="roundRect">
            <a:avLst>
              <a:gd name="adj" fmla="val 9451"/>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Journal quotidien national très réputé.</a:t>
            </a:r>
          </a:p>
        </p:txBody>
      </p:sp>
      <p:sp>
        <p:nvSpPr>
          <p:cNvPr id="10" name="AutoShape 2" descr="Outil de veille d'appels d'offres, marchés publics et privés - J360">
            <a:extLst>
              <a:ext uri="{FF2B5EF4-FFF2-40B4-BE49-F238E27FC236}">
                <a16:creationId xmlns:a16="http://schemas.microsoft.com/office/drawing/2014/main" id="{B4C8621B-DCEB-42C6-B7F1-1C9910B78F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6" name="Picture 4" descr="J360 - Réalisez un veille d'appels d'offres publics/privés - CCI Store">
            <a:extLst>
              <a:ext uri="{FF2B5EF4-FFF2-40B4-BE49-F238E27FC236}">
                <a16:creationId xmlns:a16="http://schemas.microsoft.com/office/drawing/2014/main" id="{EB64CF10-7FA0-4EEB-A478-36854DE69B3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23" t="24367" r="2270" b="28889"/>
          <a:stretch/>
        </p:blipFill>
        <p:spPr bwMode="auto">
          <a:xfrm>
            <a:off x="5812610" y="2212109"/>
            <a:ext cx="1137818" cy="56517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 coins arrondis 24">
            <a:extLst>
              <a:ext uri="{FF2B5EF4-FFF2-40B4-BE49-F238E27FC236}">
                <a16:creationId xmlns:a16="http://schemas.microsoft.com/office/drawing/2014/main" id="{D8D0AA5E-B017-4030-92CB-E820A3AA213F}"/>
              </a:ext>
            </a:extLst>
          </p:cNvPr>
          <p:cNvSpPr/>
          <p:nvPr/>
        </p:nvSpPr>
        <p:spPr>
          <a:xfrm>
            <a:off x="4578936" y="4776096"/>
            <a:ext cx="3478385" cy="1181132"/>
          </a:xfrm>
          <a:prstGeom prst="roundRect">
            <a:avLst>
              <a:gd name="adj" fmla="val 9451"/>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Site de veille sur les appels d’offres au niveau régional</a:t>
            </a:r>
          </a:p>
        </p:txBody>
      </p:sp>
      <p:sp>
        <p:nvSpPr>
          <p:cNvPr id="28" name="Rectangle : coins arrondis 27">
            <a:extLst>
              <a:ext uri="{FF2B5EF4-FFF2-40B4-BE49-F238E27FC236}">
                <a16:creationId xmlns:a16="http://schemas.microsoft.com/office/drawing/2014/main" id="{D575D80B-B579-4347-9104-7C27A2EEDE22}"/>
              </a:ext>
            </a:extLst>
          </p:cNvPr>
          <p:cNvSpPr/>
          <p:nvPr/>
        </p:nvSpPr>
        <p:spPr>
          <a:xfrm>
            <a:off x="8799833" y="4497655"/>
            <a:ext cx="2862891" cy="1510068"/>
          </a:xfrm>
          <a:prstGeom prst="roundRect">
            <a:avLst>
              <a:gd name="adj" fmla="val 9451"/>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projet de Bourse de Sous-traitance initié par la Chambre de Commerce de Libreville</a:t>
            </a:r>
          </a:p>
        </p:txBody>
      </p:sp>
      <p:sp>
        <p:nvSpPr>
          <p:cNvPr id="13" name="Rectangle 12">
            <a:extLst>
              <a:ext uri="{FF2B5EF4-FFF2-40B4-BE49-F238E27FC236}">
                <a16:creationId xmlns:a16="http://schemas.microsoft.com/office/drawing/2014/main" id="{73EB982D-5AFA-471C-B981-7CF2BED82A85}"/>
              </a:ext>
            </a:extLst>
          </p:cNvPr>
          <p:cNvSpPr/>
          <p:nvPr/>
        </p:nvSpPr>
        <p:spPr>
          <a:xfrm>
            <a:off x="5584831" y="6081396"/>
            <a:ext cx="1576522" cy="276999"/>
          </a:xfrm>
          <a:prstGeom prst="rect">
            <a:avLst/>
          </a:prstGeom>
        </p:spPr>
        <p:txBody>
          <a:bodyPr wrap="none">
            <a:spAutoFit/>
          </a:bodyPr>
          <a:lstStyle/>
          <a:p>
            <a:r>
              <a:rPr lang="fr-FR" sz="1200" dirty="0">
                <a:hlinkClick r:id="rId6"/>
              </a:rPr>
              <a:t>https://www.j360.info</a:t>
            </a:r>
            <a:endParaRPr lang="fr-FR" sz="1200" dirty="0"/>
          </a:p>
        </p:txBody>
      </p:sp>
      <p:pic>
        <p:nvPicPr>
          <p:cNvPr id="17" name="Image 16">
            <a:extLst>
              <a:ext uri="{FF2B5EF4-FFF2-40B4-BE49-F238E27FC236}">
                <a16:creationId xmlns:a16="http://schemas.microsoft.com/office/drawing/2014/main" id="{3EF46AAD-764B-463C-A397-D0D6557CC3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654" y="3017995"/>
            <a:ext cx="3211560" cy="1470468"/>
          </a:xfrm>
          <a:prstGeom prst="rect">
            <a:avLst/>
          </a:prstGeom>
        </p:spPr>
      </p:pic>
      <p:sp>
        <p:nvSpPr>
          <p:cNvPr id="18" name="Rectangle 17">
            <a:extLst>
              <a:ext uri="{FF2B5EF4-FFF2-40B4-BE49-F238E27FC236}">
                <a16:creationId xmlns:a16="http://schemas.microsoft.com/office/drawing/2014/main" id="{8F53DC55-74B7-4EA0-A99A-DD650CE1BD63}"/>
              </a:ext>
            </a:extLst>
          </p:cNvPr>
          <p:cNvSpPr/>
          <p:nvPr/>
        </p:nvSpPr>
        <p:spPr>
          <a:xfrm>
            <a:off x="987227" y="6188316"/>
            <a:ext cx="2305439" cy="261610"/>
          </a:xfrm>
          <a:prstGeom prst="rect">
            <a:avLst/>
          </a:prstGeom>
        </p:spPr>
        <p:txBody>
          <a:bodyPr wrap="none">
            <a:spAutoFit/>
          </a:bodyPr>
          <a:lstStyle/>
          <a:p>
            <a:r>
              <a:rPr lang="fr-FR" sz="1100" dirty="0">
                <a:hlinkClick r:id="rId8"/>
              </a:rPr>
              <a:t>https://www.union.sonapresse.com/</a:t>
            </a:r>
            <a:endParaRPr lang="fr-FR" sz="1100" dirty="0"/>
          </a:p>
        </p:txBody>
      </p:sp>
      <p:pic>
        <p:nvPicPr>
          <p:cNvPr id="20" name="Image 19">
            <a:extLst>
              <a:ext uri="{FF2B5EF4-FFF2-40B4-BE49-F238E27FC236}">
                <a16:creationId xmlns:a16="http://schemas.microsoft.com/office/drawing/2014/main" id="{C01ECB7E-DB98-45FB-8B0D-EEB5D50100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3080" y="3026298"/>
            <a:ext cx="3614165" cy="1619593"/>
          </a:xfrm>
          <a:prstGeom prst="rect">
            <a:avLst/>
          </a:prstGeom>
        </p:spPr>
      </p:pic>
    </p:spTree>
    <p:extLst>
      <p:ext uri="{BB962C8B-B14F-4D97-AF65-F5344CB8AC3E}">
        <p14:creationId xmlns:p14="http://schemas.microsoft.com/office/powerpoint/2010/main" val="91769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37728CA-7783-4AFB-B943-F3A8CB7C88F8}"/>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Stratégie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5</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Tree>
    <p:extLst>
      <p:ext uri="{BB962C8B-B14F-4D97-AF65-F5344CB8AC3E}">
        <p14:creationId xmlns:p14="http://schemas.microsoft.com/office/powerpoint/2010/main" val="112086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6" y="210925"/>
            <a:ext cx="8448263"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Politique générale</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18</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12062"/>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BONUS ambitionne de devenir un acteur incontournable dans l’exécution des transactions commerciales au niveau local et régional.</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10" name="AutoShape 2" descr="Outil de veille d'appels d'offres, marchés publics et privés - J360">
            <a:extLst>
              <a:ext uri="{FF2B5EF4-FFF2-40B4-BE49-F238E27FC236}">
                <a16:creationId xmlns:a16="http://schemas.microsoft.com/office/drawing/2014/main" id="{B4C8621B-DCEB-42C6-B7F1-1C9910B78F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Rectangle : coins arrondis 22">
            <a:extLst>
              <a:ext uri="{FF2B5EF4-FFF2-40B4-BE49-F238E27FC236}">
                <a16:creationId xmlns:a16="http://schemas.microsoft.com/office/drawing/2014/main" id="{862009EC-8AC3-4DF2-93DB-9A47587B6C8F}"/>
              </a:ext>
            </a:extLst>
          </p:cNvPr>
          <p:cNvSpPr/>
          <p:nvPr/>
        </p:nvSpPr>
        <p:spPr>
          <a:xfrm>
            <a:off x="980661" y="3429000"/>
            <a:ext cx="6096000" cy="2355413"/>
          </a:xfrm>
          <a:prstGeom prst="roundRect">
            <a:avLst>
              <a:gd name="adj" fmla="val 1535"/>
            </a:avLst>
          </a:prstGeom>
          <a:ln>
            <a:solidFill>
              <a:srgbClr val="F79A10"/>
            </a:solidFill>
          </a:ln>
        </p:spPr>
        <p:txBody>
          <a:bodyPr>
            <a:spAutoFit/>
          </a:bodyPr>
          <a:lstStyle/>
          <a:p>
            <a:r>
              <a:rPr lang="fr-FR" sz="2800" dirty="0"/>
              <a:t>Bonus existe pour restaurer et renforcer la confiance dans l'exécution des transactions commerciales entre les acteurs économiques au niveau panafricain.</a:t>
            </a:r>
          </a:p>
        </p:txBody>
      </p:sp>
      <p:pic>
        <p:nvPicPr>
          <p:cNvPr id="13" name="Image 12">
            <a:extLst>
              <a:ext uri="{FF2B5EF4-FFF2-40B4-BE49-F238E27FC236}">
                <a16:creationId xmlns:a16="http://schemas.microsoft.com/office/drawing/2014/main" id="{FE60E67D-FC55-446D-9AF9-CDB792013132}"/>
              </a:ext>
            </a:extLst>
          </p:cNvPr>
          <p:cNvPicPr>
            <a:picLocks noChangeAspect="1"/>
          </p:cNvPicPr>
          <p:nvPr/>
        </p:nvPicPr>
        <p:blipFill rotWithShape="1">
          <a:blip r:embed="rId3">
            <a:extLst>
              <a:ext uri="{28A0092B-C50C-407E-A947-70E740481C1C}">
                <a14:useLocalDpi xmlns:a14="http://schemas.microsoft.com/office/drawing/2010/main" val="0"/>
              </a:ext>
            </a:extLst>
          </a:blip>
          <a:srcRect l="32870"/>
          <a:stretch/>
        </p:blipFill>
        <p:spPr>
          <a:xfrm>
            <a:off x="7275444" y="1946615"/>
            <a:ext cx="4565374" cy="4250460"/>
          </a:xfrm>
          <a:prstGeom prst="rect">
            <a:avLst/>
          </a:prstGeom>
          <a:ln>
            <a:noFill/>
          </a:ln>
          <a:effectLst>
            <a:softEdge rad="112500"/>
          </a:effectLst>
        </p:spPr>
      </p:pic>
      <p:sp>
        <p:nvSpPr>
          <p:cNvPr id="16" name="Rectangle : coins arrondis 15">
            <a:extLst>
              <a:ext uri="{FF2B5EF4-FFF2-40B4-BE49-F238E27FC236}">
                <a16:creationId xmlns:a16="http://schemas.microsoft.com/office/drawing/2014/main" id="{1B548C2D-4A7D-4600-9C22-09E2FA74B9E9}"/>
              </a:ext>
            </a:extLst>
          </p:cNvPr>
          <p:cNvSpPr/>
          <p:nvPr/>
        </p:nvSpPr>
        <p:spPr>
          <a:xfrm>
            <a:off x="980662" y="2567047"/>
            <a:ext cx="6096000" cy="536490"/>
          </a:xfrm>
          <a:prstGeom prst="roundRect">
            <a:avLst>
              <a:gd name="adj" fmla="val 50000"/>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RAISON D’ÊTRE DE BONUS</a:t>
            </a:r>
          </a:p>
        </p:txBody>
      </p:sp>
    </p:spTree>
    <p:extLst>
      <p:ext uri="{BB962C8B-B14F-4D97-AF65-F5344CB8AC3E}">
        <p14:creationId xmlns:p14="http://schemas.microsoft.com/office/powerpoint/2010/main" val="2647267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6" y="210925"/>
            <a:ext cx="8448263"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Politique générale</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19</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0" name="AutoShape 2" descr="Outil de veille d'appels d'offres, marchés publics et privés - J360">
            <a:extLst>
              <a:ext uri="{FF2B5EF4-FFF2-40B4-BE49-F238E27FC236}">
                <a16:creationId xmlns:a16="http://schemas.microsoft.com/office/drawing/2014/main" id="{B4C8621B-DCEB-42C6-B7F1-1C9910B78F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Rectangle : coins arrondis 22">
            <a:extLst>
              <a:ext uri="{FF2B5EF4-FFF2-40B4-BE49-F238E27FC236}">
                <a16:creationId xmlns:a16="http://schemas.microsoft.com/office/drawing/2014/main" id="{862009EC-8AC3-4DF2-93DB-9A47587B6C8F}"/>
              </a:ext>
            </a:extLst>
          </p:cNvPr>
          <p:cNvSpPr/>
          <p:nvPr/>
        </p:nvSpPr>
        <p:spPr>
          <a:xfrm>
            <a:off x="677605" y="2541038"/>
            <a:ext cx="6586330" cy="967978"/>
          </a:xfrm>
          <a:prstGeom prst="roundRect">
            <a:avLst>
              <a:gd name="adj" fmla="val 9411"/>
            </a:avLst>
          </a:prstGeom>
          <a:noFill/>
          <a:ln>
            <a:solidFill>
              <a:srgbClr val="F79A10"/>
            </a:solidFill>
          </a:ln>
        </p:spPr>
        <p:txBody>
          <a:bodyPr wrap="square">
            <a:spAutoFit/>
          </a:bodyPr>
          <a:lstStyle/>
          <a:p>
            <a:pPr algn="just"/>
            <a:r>
              <a:rPr lang="fr-FR" b="1" dirty="0">
                <a:solidFill>
                  <a:srgbClr val="1D2733"/>
                </a:solidFill>
              </a:rPr>
              <a:t>Organiser à l’échelle panafricaine  les informations sur les commandes des marchés publics et privés afin de les rendre accessible et utiles à tous. </a:t>
            </a:r>
          </a:p>
        </p:txBody>
      </p:sp>
      <p:sp>
        <p:nvSpPr>
          <p:cNvPr id="16" name="Rectangle : coins arrondis 15">
            <a:extLst>
              <a:ext uri="{FF2B5EF4-FFF2-40B4-BE49-F238E27FC236}">
                <a16:creationId xmlns:a16="http://schemas.microsoft.com/office/drawing/2014/main" id="{1B548C2D-4A7D-4600-9C22-09E2FA74B9E9}"/>
              </a:ext>
            </a:extLst>
          </p:cNvPr>
          <p:cNvSpPr/>
          <p:nvPr/>
        </p:nvSpPr>
        <p:spPr>
          <a:xfrm>
            <a:off x="677605" y="2031659"/>
            <a:ext cx="6586329" cy="336096"/>
          </a:xfrm>
          <a:prstGeom prst="roundRect">
            <a:avLst>
              <a:gd name="adj" fmla="val 50000"/>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MISSION PRINCIPALE  </a:t>
            </a:r>
          </a:p>
        </p:txBody>
      </p:sp>
      <p:sp>
        <p:nvSpPr>
          <p:cNvPr id="21" name="Rectangle : coins arrondis 20">
            <a:extLst>
              <a:ext uri="{FF2B5EF4-FFF2-40B4-BE49-F238E27FC236}">
                <a16:creationId xmlns:a16="http://schemas.microsoft.com/office/drawing/2014/main" id="{1476F9FE-7404-4F55-990E-5787C43CA074}"/>
              </a:ext>
            </a:extLst>
          </p:cNvPr>
          <p:cNvSpPr/>
          <p:nvPr/>
        </p:nvSpPr>
        <p:spPr>
          <a:xfrm>
            <a:off x="677605" y="3794347"/>
            <a:ext cx="6586329" cy="384145"/>
          </a:xfrm>
          <a:prstGeom prst="roundRect">
            <a:avLst>
              <a:gd name="adj" fmla="val 50000"/>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MISSIONS SPEFICIQUES </a:t>
            </a:r>
          </a:p>
        </p:txBody>
      </p:sp>
      <p:sp>
        <p:nvSpPr>
          <p:cNvPr id="12" name="Rectangle : coins arrondis 11">
            <a:extLst>
              <a:ext uri="{FF2B5EF4-FFF2-40B4-BE49-F238E27FC236}">
                <a16:creationId xmlns:a16="http://schemas.microsoft.com/office/drawing/2014/main" id="{0F4FEFC5-B105-4741-811B-7096C0707095}"/>
              </a:ext>
            </a:extLst>
          </p:cNvPr>
          <p:cNvSpPr/>
          <p:nvPr/>
        </p:nvSpPr>
        <p:spPr>
          <a:xfrm>
            <a:off x="636105" y="4371230"/>
            <a:ext cx="6586329" cy="1615202"/>
          </a:xfrm>
          <a:prstGeom prst="roundRect">
            <a:avLst>
              <a:gd name="adj" fmla="val 5984"/>
            </a:avLst>
          </a:prstGeom>
          <a:noFill/>
          <a:ln>
            <a:solidFill>
              <a:srgbClr val="F79A10"/>
            </a:solidFill>
          </a:ln>
        </p:spPr>
        <p:txBody>
          <a:bodyPr wrap="square">
            <a:spAutoFit/>
          </a:bodyPr>
          <a:lstStyle/>
          <a:p>
            <a:pPr marL="285750" indent="-285750">
              <a:buFont typeface="Wingdings" panose="05000000000000000000" pitchFamily="2" charset="2"/>
              <a:buChar char="q"/>
            </a:pPr>
            <a:r>
              <a:rPr lang="fr-FR" sz="1600" b="1" dirty="0">
                <a:solidFill>
                  <a:srgbClr val="1D2733"/>
                </a:solidFill>
              </a:rPr>
              <a:t>Fournir les solutions numériques pour fluidifier les transactions commerciales 			</a:t>
            </a:r>
          </a:p>
          <a:p>
            <a:pPr marL="285750" indent="-285750">
              <a:buFont typeface="Wingdings" panose="05000000000000000000" pitchFamily="2" charset="2"/>
              <a:buChar char="q"/>
            </a:pPr>
            <a:r>
              <a:rPr lang="fr-FR" sz="1600" b="1" dirty="0">
                <a:solidFill>
                  <a:srgbClr val="1D2733"/>
                </a:solidFill>
              </a:rPr>
              <a:t>Fournir des conseils et des outils les plus performants dans le domaine de l'intermédiation et des achats 			</a:t>
            </a:r>
          </a:p>
          <a:p>
            <a:pPr marL="285750" indent="-285750">
              <a:buFont typeface="Wingdings" panose="05000000000000000000" pitchFamily="2" charset="2"/>
              <a:buChar char="q"/>
            </a:pPr>
            <a:r>
              <a:rPr lang="fr-FR" sz="1600" b="1" dirty="0">
                <a:solidFill>
                  <a:srgbClr val="1D2733"/>
                </a:solidFill>
              </a:rPr>
              <a:t>Assurer la veille sur les pratiques d'intermédiation et de qualification des marchés 			</a:t>
            </a:r>
          </a:p>
        </p:txBody>
      </p:sp>
      <p:pic>
        <p:nvPicPr>
          <p:cNvPr id="19" name="Image 18">
            <a:extLst>
              <a:ext uri="{FF2B5EF4-FFF2-40B4-BE49-F238E27FC236}">
                <a16:creationId xmlns:a16="http://schemas.microsoft.com/office/drawing/2014/main" id="{33416421-4781-4D45-82EC-2F49407B7670}"/>
              </a:ext>
            </a:extLst>
          </p:cNvPr>
          <p:cNvPicPr>
            <a:picLocks noChangeAspect="1"/>
          </p:cNvPicPr>
          <p:nvPr/>
        </p:nvPicPr>
        <p:blipFill rotWithShape="1">
          <a:blip r:embed="rId3"/>
          <a:srcRect l="3857" r="16295"/>
          <a:stretch/>
        </p:blipFill>
        <p:spPr>
          <a:xfrm>
            <a:off x="7480565" y="2435173"/>
            <a:ext cx="4493061" cy="3304900"/>
          </a:xfrm>
          <a:prstGeom prst="rect">
            <a:avLst/>
          </a:prstGeom>
          <a:ln>
            <a:noFill/>
          </a:ln>
          <a:effectLst>
            <a:softEdge rad="112500"/>
          </a:effectLst>
        </p:spPr>
      </p:pic>
      <p:sp>
        <p:nvSpPr>
          <p:cNvPr id="25" name="Rectangle : coins arrondis 24">
            <a:extLst>
              <a:ext uri="{FF2B5EF4-FFF2-40B4-BE49-F238E27FC236}">
                <a16:creationId xmlns:a16="http://schemas.microsoft.com/office/drawing/2014/main" id="{B4B5B015-3280-4AE9-AD5B-BC5EAB0EAF79}"/>
              </a:ext>
            </a:extLst>
          </p:cNvPr>
          <p:cNvSpPr/>
          <p:nvPr/>
        </p:nvSpPr>
        <p:spPr>
          <a:xfrm>
            <a:off x="245165" y="1012062"/>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BONUS ambitionne de devenir un acteur incontournable dans l’exécution des transactions commerciales au niveau local et régional .</a:t>
            </a:r>
          </a:p>
        </p:txBody>
      </p:sp>
      <p:cxnSp>
        <p:nvCxnSpPr>
          <p:cNvPr id="26" name="Connecteur droit 25">
            <a:extLst>
              <a:ext uri="{FF2B5EF4-FFF2-40B4-BE49-F238E27FC236}">
                <a16:creationId xmlns:a16="http://schemas.microsoft.com/office/drawing/2014/main" id="{D8C309B3-EC58-45A7-B591-F7A0D060B232}"/>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79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8" y="210925"/>
            <a:ext cx="3154018"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Sommaire </a:t>
            </a:r>
          </a:p>
        </p:txBody>
      </p:sp>
      <p:sp>
        <p:nvSpPr>
          <p:cNvPr id="8" name="Espace réservé du numéro de diapositive 2">
            <a:extLst>
              <a:ext uri="{FF2B5EF4-FFF2-40B4-BE49-F238E27FC236}">
                <a16:creationId xmlns:a16="http://schemas.microsoft.com/office/drawing/2014/main" id="{EAC67D0A-2C03-438F-9794-715E5C5D09A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a:t>
            </a:fld>
            <a:endParaRPr lang="fr-FR" sz="1050" b="1" dirty="0">
              <a:solidFill>
                <a:srgbClr val="F79A10"/>
              </a:solidFill>
              <a:latin typeface="Century Gothic" panose="020B0502020202020204" pitchFamily="34" charset="0"/>
              <a:cs typeface="Arial"/>
            </a:endParaRPr>
          </a:p>
        </p:txBody>
      </p:sp>
      <p:sp>
        <p:nvSpPr>
          <p:cNvPr id="9" name="Rectangle : coins arrondis 8">
            <a:extLst>
              <a:ext uri="{FF2B5EF4-FFF2-40B4-BE49-F238E27FC236}">
                <a16:creationId xmlns:a16="http://schemas.microsoft.com/office/drawing/2014/main" id="{625700F5-2D28-44D9-9B05-3C601AE5DE42}"/>
              </a:ext>
            </a:extLst>
          </p:cNvPr>
          <p:cNvSpPr/>
          <p:nvPr/>
        </p:nvSpPr>
        <p:spPr>
          <a:xfrm>
            <a:off x="7158323" y="2336659"/>
            <a:ext cx="4593363" cy="2880446"/>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53A19A6C-EA2F-47F1-AA75-51C757041B61}"/>
              </a:ext>
            </a:extLst>
          </p:cNvPr>
          <p:cNvSpPr/>
          <p:nvPr/>
        </p:nvSpPr>
        <p:spPr>
          <a:xfrm>
            <a:off x="1" y="1099376"/>
            <a:ext cx="12191999" cy="5210761"/>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Bulle narrative : rectangle à coins arrondis 11">
            <a:extLst>
              <a:ext uri="{FF2B5EF4-FFF2-40B4-BE49-F238E27FC236}">
                <a16:creationId xmlns:a16="http://schemas.microsoft.com/office/drawing/2014/main" id="{A77F40FD-7BE0-4FB4-8D22-4EDBA84378A6}"/>
              </a:ext>
            </a:extLst>
          </p:cNvPr>
          <p:cNvSpPr/>
          <p:nvPr/>
        </p:nvSpPr>
        <p:spPr>
          <a:xfrm>
            <a:off x="888489" y="1416476"/>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1</a:t>
            </a:r>
          </a:p>
        </p:txBody>
      </p:sp>
      <p:sp>
        <p:nvSpPr>
          <p:cNvPr id="50" name="Bulle narrative : rectangle à coins arrondis 49">
            <a:extLst>
              <a:ext uri="{FF2B5EF4-FFF2-40B4-BE49-F238E27FC236}">
                <a16:creationId xmlns:a16="http://schemas.microsoft.com/office/drawing/2014/main" id="{0F4721C0-47C8-40A2-8A99-20E2AC501F02}"/>
              </a:ext>
            </a:extLst>
          </p:cNvPr>
          <p:cNvSpPr/>
          <p:nvPr/>
        </p:nvSpPr>
        <p:spPr>
          <a:xfrm>
            <a:off x="888489" y="2182150"/>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2</a:t>
            </a:r>
          </a:p>
        </p:txBody>
      </p:sp>
      <p:sp>
        <p:nvSpPr>
          <p:cNvPr id="51" name="Bulle narrative : rectangle à coins arrondis 50">
            <a:extLst>
              <a:ext uri="{FF2B5EF4-FFF2-40B4-BE49-F238E27FC236}">
                <a16:creationId xmlns:a16="http://schemas.microsoft.com/office/drawing/2014/main" id="{7D78B275-EFD8-42D2-A60C-808D4F404DEF}"/>
              </a:ext>
            </a:extLst>
          </p:cNvPr>
          <p:cNvSpPr/>
          <p:nvPr/>
        </p:nvSpPr>
        <p:spPr>
          <a:xfrm>
            <a:off x="888489" y="2947824"/>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3</a:t>
            </a:r>
          </a:p>
        </p:txBody>
      </p:sp>
      <p:sp>
        <p:nvSpPr>
          <p:cNvPr id="52" name="Bulle narrative : rectangle à coins arrondis 51">
            <a:extLst>
              <a:ext uri="{FF2B5EF4-FFF2-40B4-BE49-F238E27FC236}">
                <a16:creationId xmlns:a16="http://schemas.microsoft.com/office/drawing/2014/main" id="{F35BECF5-D777-4CA5-8D7B-E2FC5CF64B8C}"/>
              </a:ext>
            </a:extLst>
          </p:cNvPr>
          <p:cNvSpPr/>
          <p:nvPr/>
        </p:nvSpPr>
        <p:spPr>
          <a:xfrm>
            <a:off x="888489" y="3713498"/>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4</a:t>
            </a:r>
          </a:p>
        </p:txBody>
      </p:sp>
      <p:sp>
        <p:nvSpPr>
          <p:cNvPr id="53" name="Bulle narrative : rectangle à coins arrondis 52">
            <a:extLst>
              <a:ext uri="{FF2B5EF4-FFF2-40B4-BE49-F238E27FC236}">
                <a16:creationId xmlns:a16="http://schemas.microsoft.com/office/drawing/2014/main" id="{A829C907-0F69-4C18-950D-656FE717BBD5}"/>
              </a:ext>
            </a:extLst>
          </p:cNvPr>
          <p:cNvSpPr/>
          <p:nvPr/>
        </p:nvSpPr>
        <p:spPr>
          <a:xfrm>
            <a:off x="888489" y="4479172"/>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5</a:t>
            </a:r>
          </a:p>
        </p:txBody>
      </p:sp>
      <p:sp>
        <p:nvSpPr>
          <p:cNvPr id="54" name="Bulle narrative : rectangle à coins arrondis 53">
            <a:extLst>
              <a:ext uri="{FF2B5EF4-FFF2-40B4-BE49-F238E27FC236}">
                <a16:creationId xmlns:a16="http://schemas.microsoft.com/office/drawing/2014/main" id="{05B8C371-4CCD-47C0-A0B4-45C9CDE88A7F}"/>
              </a:ext>
            </a:extLst>
          </p:cNvPr>
          <p:cNvSpPr/>
          <p:nvPr/>
        </p:nvSpPr>
        <p:spPr>
          <a:xfrm>
            <a:off x="888489" y="5244846"/>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6</a:t>
            </a:r>
          </a:p>
        </p:txBody>
      </p:sp>
      <p:sp>
        <p:nvSpPr>
          <p:cNvPr id="55" name="Bulle narrative : rectangle à coins arrondis 54">
            <a:extLst>
              <a:ext uri="{FF2B5EF4-FFF2-40B4-BE49-F238E27FC236}">
                <a16:creationId xmlns:a16="http://schemas.microsoft.com/office/drawing/2014/main" id="{6A2A9281-7BB0-4854-BAEE-A9A68069A655}"/>
              </a:ext>
            </a:extLst>
          </p:cNvPr>
          <p:cNvSpPr/>
          <p:nvPr/>
        </p:nvSpPr>
        <p:spPr>
          <a:xfrm>
            <a:off x="888489" y="6010520"/>
            <a:ext cx="489935" cy="412324"/>
          </a:xfrm>
          <a:prstGeom prst="wedgeRoundRectCallou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A10"/>
                </a:solidFill>
              </a:rPr>
              <a:t>7</a:t>
            </a:r>
          </a:p>
        </p:txBody>
      </p:sp>
      <p:sp>
        <p:nvSpPr>
          <p:cNvPr id="11" name="Rectangle : coins arrondis 10">
            <a:extLst>
              <a:ext uri="{FF2B5EF4-FFF2-40B4-BE49-F238E27FC236}">
                <a16:creationId xmlns:a16="http://schemas.microsoft.com/office/drawing/2014/main" id="{3A17BB31-3222-49EB-88B3-61F20E04BBDE}"/>
              </a:ext>
            </a:extLst>
          </p:cNvPr>
          <p:cNvSpPr/>
          <p:nvPr/>
        </p:nvSpPr>
        <p:spPr>
          <a:xfrm>
            <a:off x="1502638" y="1376786"/>
            <a:ext cx="1417984"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Problème</a:t>
            </a:r>
            <a:endParaRPr lang="fr-FR" dirty="0">
              <a:solidFill>
                <a:srgbClr val="1D2733"/>
              </a:solidFill>
            </a:endParaRPr>
          </a:p>
        </p:txBody>
      </p:sp>
      <p:sp>
        <p:nvSpPr>
          <p:cNvPr id="56" name="Ellipse 55">
            <a:extLst>
              <a:ext uri="{FF2B5EF4-FFF2-40B4-BE49-F238E27FC236}">
                <a16:creationId xmlns:a16="http://schemas.microsoft.com/office/drawing/2014/main" id="{DAA8A6D1-F443-40C6-8E6B-85C8E2D752C6}"/>
              </a:ext>
            </a:extLst>
          </p:cNvPr>
          <p:cNvSpPr/>
          <p:nvPr/>
        </p:nvSpPr>
        <p:spPr>
          <a:xfrm>
            <a:off x="7484124" y="1543475"/>
            <a:ext cx="4567867" cy="4498620"/>
          </a:xfrm>
          <a:prstGeom prst="ellipse">
            <a:avLst/>
          </a:prstGeom>
          <a:solidFill>
            <a:schemeClr val="bg1">
              <a:lumMod val="9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spc="-300" dirty="0">
                <a:solidFill>
                  <a:srgbClr val="F79A10"/>
                </a:solidFill>
                <a:latin typeface="Century Gothic" panose="020B0502020202020204" pitchFamily="34" charset="0"/>
              </a:rPr>
              <a:t>’’</a:t>
            </a:r>
            <a:r>
              <a:rPr lang="fr-FR" sz="4400" b="1" dirty="0">
                <a:solidFill>
                  <a:srgbClr val="1D2733"/>
                </a:solidFill>
                <a:latin typeface="Century Gothic" panose="020B0502020202020204" pitchFamily="34" charset="0"/>
              </a:rPr>
              <a:t>  </a:t>
            </a:r>
            <a:r>
              <a:rPr lang="fr-FR" sz="2400" b="1" dirty="0">
                <a:solidFill>
                  <a:srgbClr val="1D2733"/>
                </a:solidFill>
                <a:latin typeface="Century Gothic" panose="020B0502020202020204" pitchFamily="34" charset="0"/>
              </a:rPr>
              <a:t>Grâce à Bonus, nous devenons des partenaires d’affaires de confiance et de long terme. </a:t>
            </a:r>
            <a:r>
              <a:rPr lang="fr-FR" sz="4400" b="1" spc="-300" dirty="0">
                <a:solidFill>
                  <a:srgbClr val="F79A10"/>
                </a:solidFill>
                <a:latin typeface="Century Gothic" panose="020B0502020202020204" pitchFamily="34" charset="0"/>
              </a:rPr>
              <a:t>’’ </a:t>
            </a:r>
            <a:endParaRPr lang="fr-FR" sz="2400" b="1" spc="-300" dirty="0">
              <a:solidFill>
                <a:srgbClr val="F79A10"/>
              </a:solidFill>
              <a:latin typeface="Century Gothic" panose="020B0502020202020204" pitchFamily="34" charset="0"/>
            </a:endParaRPr>
          </a:p>
        </p:txBody>
      </p:sp>
      <p:sp>
        <p:nvSpPr>
          <p:cNvPr id="58" name="Rectangle : coins arrondis 57">
            <a:extLst>
              <a:ext uri="{FF2B5EF4-FFF2-40B4-BE49-F238E27FC236}">
                <a16:creationId xmlns:a16="http://schemas.microsoft.com/office/drawing/2014/main" id="{EFD77380-344A-4699-BC86-417B21EDA1E9}"/>
              </a:ext>
            </a:extLst>
          </p:cNvPr>
          <p:cNvSpPr/>
          <p:nvPr/>
        </p:nvSpPr>
        <p:spPr>
          <a:xfrm>
            <a:off x="1502638" y="2183272"/>
            <a:ext cx="3137601"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Solution</a:t>
            </a:r>
            <a:endParaRPr lang="fr-FR" dirty="0">
              <a:solidFill>
                <a:srgbClr val="1D2733"/>
              </a:solidFill>
            </a:endParaRPr>
          </a:p>
        </p:txBody>
      </p:sp>
      <p:sp>
        <p:nvSpPr>
          <p:cNvPr id="59" name="Rectangle : coins arrondis 58">
            <a:extLst>
              <a:ext uri="{FF2B5EF4-FFF2-40B4-BE49-F238E27FC236}">
                <a16:creationId xmlns:a16="http://schemas.microsoft.com/office/drawing/2014/main" id="{7708E7D9-DF04-4E16-BEA1-1412DE97EFAF}"/>
              </a:ext>
            </a:extLst>
          </p:cNvPr>
          <p:cNvSpPr/>
          <p:nvPr/>
        </p:nvSpPr>
        <p:spPr>
          <a:xfrm>
            <a:off x="1501883" y="2922310"/>
            <a:ext cx="5656439"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Marché</a:t>
            </a:r>
            <a:endParaRPr lang="fr-FR" dirty="0">
              <a:solidFill>
                <a:srgbClr val="1D2733"/>
              </a:solidFill>
            </a:endParaRPr>
          </a:p>
        </p:txBody>
      </p:sp>
      <p:sp>
        <p:nvSpPr>
          <p:cNvPr id="60" name="Rectangle : coins arrondis 59">
            <a:extLst>
              <a:ext uri="{FF2B5EF4-FFF2-40B4-BE49-F238E27FC236}">
                <a16:creationId xmlns:a16="http://schemas.microsoft.com/office/drawing/2014/main" id="{9A2BBA2B-9492-4F28-A879-0C0CA6D652BF}"/>
              </a:ext>
            </a:extLst>
          </p:cNvPr>
          <p:cNvSpPr/>
          <p:nvPr/>
        </p:nvSpPr>
        <p:spPr>
          <a:xfrm>
            <a:off x="1498541" y="3683069"/>
            <a:ext cx="4593362"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Concurrence</a:t>
            </a:r>
          </a:p>
        </p:txBody>
      </p:sp>
      <p:sp>
        <p:nvSpPr>
          <p:cNvPr id="61" name="Rectangle : coins arrondis 60">
            <a:extLst>
              <a:ext uri="{FF2B5EF4-FFF2-40B4-BE49-F238E27FC236}">
                <a16:creationId xmlns:a16="http://schemas.microsoft.com/office/drawing/2014/main" id="{7EA6C1AA-F1AB-426A-8D0F-C0184C928933}"/>
              </a:ext>
            </a:extLst>
          </p:cNvPr>
          <p:cNvSpPr/>
          <p:nvPr/>
        </p:nvSpPr>
        <p:spPr>
          <a:xfrm>
            <a:off x="1501884" y="4479172"/>
            <a:ext cx="4593362"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Stratégie </a:t>
            </a:r>
          </a:p>
        </p:txBody>
      </p:sp>
      <p:sp>
        <p:nvSpPr>
          <p:cNvPr id="62" name="Rectangle : coins arrondis 61">
            <a:extLst>
              <a:ext uri="{FF2B5EF4-FFF2-40B4-BE49-F238E27FC236}">
                <a16:creationId xmlns:a16="http://schemas.microsoft.com/office/drawing/2014/main" id="{CFA44964-E197-438D-9115-F4119D3E205D}"/>
              </a:ext>
            </a:extLst>
          </p:cNvPr>
          <p:cNvSpPr/>
          <p:nvPr/>
        </p:nvSpPr>
        <p:spPr>
          <a:xfrm>
            <a:off x="1498541" y="5234422"/>
            <a:ext cx="4593362"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Business model </a:t>
            </a:r>
          </a:p>
        </p:txBody>
      </p:sp>
      <p:sp>
        <p:nvSpPr>
          <p:cNvPr id="63" name="Rectangle : coins arrondis 62">
            <a:extLst>
              <a:ext uri="{FF2B5EF4-FFF2-40B4-BE49-F238E27FC236}">
                <a16:creationId xmlns:a16="http://schemas.microsoft.com/office/drawing/2014/main" id="{F58E0036-AB57-4BE9-9DC2-BD7A3309DA9C}"/>
              </a:ext>
            </a:extLst>
          </p:cNvPr>
          <p:cNvSpPr/>
          <p:nvPr/>
        </p:nvSpPr>
        <p:spPr>
          <a:xfrm>
            <a:off x="1378424" y="5969987"/>
            <a:ext cx="4593362" cy="4193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rgbClr val="1D2733"/>
                </a:solidFill>
              </a:rPr>
              <a:t>Gouvernance  </a:t>
            </a:r>
          </a:p>
        </p:txBody>
      </p:sp>
      <p:cxnSp>
        <p:nvCxnSpPr>
          <p:cNvPr id="1024" name="Connecteur droit avec flèche 1023">
            <a:extLst>
              <a:ext uri="{FF2B5EF4-FFF2-40B4-BE49-F238E27FC236}">
                <a16:creationId xmlns:a16="http://schemas.microsoft.com/office/drawing/2014/main" id="{95C2A9B3-CB22-4C4D-846A-D8C9CB4A54AE}"/>
              </a:ext>
            </a:extLst>
          </p:cNvPr>
          <p:cNvCxnSpPr>
            <a:cxnSpLocks/>
          </p:cNvCxnSpPr>
          <p:nvPr/>
        </p:nvCxnSpPr>
        <p:spPr>
          <a:xfrm>
            <a:off x="2715904" y="1622638"/>
            <a:ext cx="5909481"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Connecteur droit avec flèche 65">
            <a:extLst>
              <a:ext uri="{FF2B5EF4-FFF2-40B4-BE49-F238E27FC236}">
                <a16:creationId xmlns:a16="http://schemas.microsoft.com/office/drawing/2014/main" id="{02627D33-D459-4037-A47A-6F5A8667A98D}"/>
              </a:ext>
            </a:extLst>
          </p:cNvPr>
          <p:cNvCxnSpPr>
            <a:cxnSpLocks/>
          </p:cNvCxnSpPr>
          <p:nvPr/>
        </p:nvCxnSpPr>
        <p:spPr>
          <a:xfrm>
            <a:off x="2528560" y="2388312"/>
            <a:ext cx="5255868"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860831E6-F679-47E1-9272-771234AEA55D}"/>
              </a:ext>
            </a:extLst>
          </p:cNvPr>
          <p:cNvCxnSpPr>
            <a:cxnSpLocks/>
          </p:cNvCxnSpPr>
          <p:nvPr/>
        </p:nvCxnSpPr>
        <p:spPr>
          <a:xfrm>
            <a:off x="2528560" y="3153986"/>
            <a:ext cx="5255868"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Connecteur droit avec flèche 67">
            <a:extLst>
              <a:ext uri="{FF2B5EF4-FFF2-40B4-BE49-F238E27FC236}">
                <a16:creationId xmlns:a16="http://schemas.microsoft.com/office/drawing/2014/main" id="{C71E7963-B6CA-49A5-8401-2DCE00348910}"/>
              </a:ext>
            </a:extLst>
          </p:cNvPr>
          <p:cNvCxnSpPr>
            <a:cxnSpLocks/>
          </p:cNvCxnSpPr>
          <p:nvPr/>
        </p:nvCxnSpPr>
        <p:spPr>
          <a:xfrm>
            <a:off x="2910317" y="3977004"/>
            <a:ext cx="4350292"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Connecteur droit avec flèche 73">
            <a:extLst>
              <a:ext uri="{FF2B5EF4-FFF2-40B4-BE49-F238E27FC236}">
                <a16:creationId xmlns:a16="http://schemas.microsoft.com/office/drawing/2014/main" id="{17C515B8-FA62-4F45-8461-EE71186D4E8F}"/>
              </a:ext>
            </a:extLst>
          </p:cNvPr>
          <p:cNvCxnSpPr>
            <a:cxnSpLocks/>
          </p:cNvCxnSpPr>
          <p:nvPr/>
        </p:nvCxnSpPr>
        <p:spPr>
          <a:xfrm>
            <a:off x="2528560" y="4781743"/>
            <a:ext cx="4587437"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5CA4D384-A1AE-4E13-B2C0-77D2B61C5AC9}"/>
              </a:ext>
            </a:extLst>
          </p:cNvPr>
          <p:cNvCxnSpPr>
            <a:cxnSpLocks/>
          </p:cNvCxnSpPr>
          <p:nvPr/>
        </p:nvCxnSpPr>
        <p:spPr>
          <a:xfrm>
            <a:off x="3664226" y="5546543"/>
            <a:ext cx="4587437"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9BE3D8DE-64F3-450D-B919-586CBEC2A6D6}"/>
              </a:ext>
            </a:extLst>
          </p:cNvPr>
          <p:cNvCxnSpPr>
            <a:cxnSpLocks/>
          </p:cNvCxnSpPr>
          <p:nvPr/>
        </p:nvCxnSpPr>
        <p:spPr>
          <a:xfrm>
            <a:off x="3899140" y="6310137"/>
            <a:ext cx="4587437" cy="0"/>
          </a:xfrm>
          <a:prstGeom prst="straightConnector1">
            <a:avLst/>
          </a:prstGeom>
          <a:ln w="19050">
            <a:solidFill>
              <a:schemeClr val="bg1">
                <a:lumMod val="85000"/>
                <a:alpha val="74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Positionnement stratégique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20</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12062"/>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BONUS ambitionne de devenir un acteur incontournable dans l’exécution des transactions commerciales au niveau local et régional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10" name="AutoShape 2" descr="Outil de veille d'appels d'offres, marchés publics et privés - J360">
            <a:extLst>
              <a:ext uri="{FF2B5EF4-FFF2-40B4-BE49-F238E27FC236}">
                <a16:creationId xmlns:a16="http://schemas.microsoft.com/office/drawing/2014/main" id="{B4C8621B-DCEB-42C6-B7F1-1C9910B78FC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 avec coin rogné 11">
            <a:extLst>
              <a:ext uri="{FF2B5EF4-FFF2-40B4-BE49-F238E27FC236}">
                <a16:creationId xmlns:a16="http://schemas.microsoft.com/office/drawing/2014/main" id="{046AE6FB-B4E1-4FC5-9711-FC52BD38CAB7}"/>
              </a:ext>
            </a:extLst>
          </p:cNvPr>
          <p:cNvSpPr/>
          <p:nvPr/>
        </p:nvSpPr>
        <p:spPr>
          <a:xfrm>
            <a:off x="5120235" y="2745346"/>
            <a:ext cx="6363376" cy="665083"/>
          </a:xfrm>
          <a:prstGeom prst="snip1Rect">
            <a:avLst>
              <a:gd name="adj" fmla="val 6765"/>
            </a:avLst>
          </a:prstGeom>
          <a:solidFill>
            <a:schemeClr val="bg1">
              <a:lumMod val="95000"/>
            </a:schemeClr>
          </a:solidFill>
          <a:ln>
            <a:solidFill>
              <a:srgbClr val="F79A10"/>
            </a:solidFill>
          </a:ln>
        </p:spPr>
        <p:txBody>
          <a:bodyPr wrap="square">
            <a:spAutoFit/>
          </a:bodyPr>
          <a:lstStyle/>
          <a:p>
            <a:pPr algn="ctr"/>
            <a:r>
              <a:rPr lang="fr-FR" b="1" dirty="0">
                <a:solidFill>
                  <a:srgbClr val="000000"/>
                </a:solidFill>
                <a:latin typeface="Calibri" panose="020F0502020204030204" pitchFamily="34" charset="0"/>
              </a:rPr>
              <a:t>Être une solution technologique professionnelle, fiable et sécurisée pour les prestataires et les donneurs d’ordre.</a:t>
            </a:r>
            <a:endParaRPr lang="fr-FR" b="1" dirty="0"/>
          </a:p>
        </p:txBody>
      </p:sp>
      <p:sp>
        <p:nvSpPr>
          <p:cNvPr id="19" name="Rectangle : coins arrondis 18">
            <a:extLst>
              <a:ext uri="{FF2B5EF4-FFF2-40B4-BE49-F238E27FC236}">
                <a16:creationId xmlns:a16="http://schemas.microsoft.com/office/drawing/2014/main" id="{D148B803-4AFB-4CB4-969E-CCDCE43916A1}"/>
              </a:ext>
            </a:extLst>
          </p:cNvPr>
          <p:cNvSpPr/>
          <p:nvPr/>
        </p:nvSpPr>
        <p:spPr>
          <a:xfrm>
            <a:off x="5082209" y="4310149"/>
            <a:ext cx="6401401" cy="1336238"/>
          </a:xfrm>
          <a:prstGeom prst="roundRect">
            <a:avLst>
              <a:gd name="adj" fmla="val 2186"/>
            </a:avLst>
          </a:prstGeom>
          <a:solidFill>
            <a:schemeClr val="bg1">
              <a:lumMod val="95000"/>
            </a:schemeClr>
          </a:solidFill>
          <a:ln>
            <a:solidFill>
              <a:srgbClr val="F79A10"/>
            </a:solidFill>
          </a:ln>
        </p:spPr>
        <p:txBody>
          <a:bodyPr wrap="square">
            <a:spAutoFit/>
          </a:bodyPr>
          <a:lstStyle/>
          <a:p>
            <a:pPr marL="285750" indent="-285750">
              <a:buFont typeface="Wingdings" panose="05000000000000000000" pitchFamily="2" charset="2"/>
              <a:buChar char="§"/>
            </a:pPr>
            <a:r>
              <a:rPr lang="fr-FR" sz="2000" b="1" dirty="0"/>
              <a:t>Capter 10% du portefeuille moyen des commandes publiques d'ici 3 à 5 ans 			</a:t>
            </a:r>
          </a:p>
          <a:p>
            <a:pPr marL="285750" indent="-285750">
              <a:buFont typeface="Wingdings" panose="05000000000000000000" pitchFamily="2" charset="2"/>
              <a:buChar char="§"/>
            </a:pPr>
            <a:r>
              <a:rPr lang="fr-FR" sz="2000" b="1" dirty="0"/>
              <a:t>Avoir au moins 500 fournisseurs qualifiés et labelisés sur la plateforme			</a:t>
            </a:r>
          </a:p>
        </p:txBody>
      </p:sp>
      <p:sp>
        <p:nvSpPr>
          <p:cNvPr id="21" name="Rectangle : coins arrondis 20">
            <a:extLst>
              <a:ext uri="{FF2B5EF4-FFF2-40B4-BE49-F238E27FC236}">
                <a16:creationId xmlns:a16="http://schemas.microsoft.com/office/drawing/2014/main" id="{B9DA24C1-14F0-4E77-8C29-2E4A66693A6A}"/>
              </a:ext>
            </a:extLst>
          </p:cNvPr>
          <p:cNvSpPr/>
          <p:nvPr/>
        </p:nvSpPr>
        <p:spPr>
          <a:xfrm>
            <a:off x="5081607" y="2124143"/>
            <a:ext cx="6402004" cy="481302"/>
          </a:xfrm>
          <a:prstGeom prst="roundRect">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Positionnement stratégique recherché par BONUS </a:t>
            </a:r>
          </a:p>
        </p:txBody>
      </p:sp>
      <p:sp>
        <p:nvSpPr>
          <p:cNvPr id="29" name="Rectangle : coins arrondis 28">
            <a:extLst>
              <a:ext uri="{FF2B5EF4-FFF2-40B4-BE49-F238E27FC236}">
                <a16:creationId xmlns:a16="http://schemas.microsoft.com/office/drawing/2014/main" id="{DC00804B-236B-417E-AEB4-76F40FC44BA4}"/>
              </a:ext>
            </a:extLst>
          </p:cNvPr>
          <p:cNvSpPr/>
          <p:nvPr/>
        </p:nvSpPr>
        <p:spPr>
          <a:xfrm>
            <a:off x="5081607" y="3703914"/>
            <a:ext cx="6402004" cy="481302"/>
          </a:xfrm>
          <a:prstGeom prst="roundRect">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2 objectifs stratégiques sur 3 à 5 ans </a:t>
            </a:r>
          </a:p>
        </p:txBody>
      </p:sp>
      <p:pic>
        <p:nvPicPr>
          <p:cNvPr id="4098" name="Picture 2" descr="Jumelles Observation - Jumelle Publicitaire De Qualite - Couteaux ...">
            <a:extLst>
              <a:ext uri="{FF2B5EF4-FFF2-40B4-BE49-F238E27FC236}">
                <a16:creationId xmlns:a16="http://schemas.microsoft.com/office/drawing/2014/main" id="{DAACDA7B-80C6-42EF-8940-DC1F1F41E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10" y="2743896"/>
            <a:ext cx="3413037" cy="289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55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Politique générale</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21</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245165" y="1012062"/>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BONUS s’est doté d’ensemble de valeurs fortes et partagées qui sont le fondement et le gage d’un service fiable et de qualité.</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10" name="AutoShape 2" descr="Outil de veille d'appels d'offres, marchés publics et privés - J360">
            <a:extLst>
              <a:ext uri="{FF2B5EF4-FFF2-40B4-BE49-F238E27FC236}">
                <a16:creationId xmlns:a16="http://schemas.microsoft.com/office/drawing/2014/main" id="{B4C8621B-DCEB-42C6-B7F1-1C9910B78FCF}"/>
              </a:ext>
            </a:extLst>
          </p:cNvPr>
          <p:cNvSpPr>
            <a:spLocks noChangeAspect="1" noChangeArrowheads="1"/>
          </p:cNvSpPr>
          <p:nvPr/>
        </p:nvSpPr>
        <p:spPr bwMode="auto">
          <a:xfrm>
            <a:off x="5943600" y="346542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Rectangle : coins arrondis 7">
            <a:extLst>
              <a:ext uri="{FF2B5EF4-FFF2-40B4-BE49-F238E27FC236}">
                <a16:creationId xmlns:a16="http://schemas.microsoft.com/office/drawing/2014/main" id="{76ED5C90-E9CE-4B03-8E28-2071334D7EE7}"/>
              </a:ext>
            </a:extLst>
          </p:cNvPr>
          <p:cNvSpPr/>
          <p:nvPr/>
        </p:nvSpPr>
        <p:spPr>
          <a:xfrm>
            <a:off x="1968143" y="3384203"/>
            <a:ext cx="563217" cy="512762"/>
          </a:xfrm>
          <a:prstGeom prst="roundRect">
            <a:avLst>
              <a:gd name="adj" fmla="val 1087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9" name="Rectangle : coins arrondis 8">
            <a:extLst>
              <a:ext uri="{FF2B5EF4-FFF2-40B4-BE49-F238E27FC236}">
                <a16:creationId xmlns:a16="http://schemas.microsoft.com/office/drawing/2014/main" id="{557DBC71-7D35-4C7D-980E-291755E2E8DA}"/>
              </a:ext>
            </a:extLst>
          </p:cNvPr>
          <p:cNvSpPr/>
          <p:nvPr/>
        </p:nvSpPr>
        <p:spPr>
          <a:xfrm>
            <a:off x="2531360" y="2269167"/>
            <a:ext cx="6096000" cy="536490"/>
          </a:xfrm>
          <a:prstGeom prst="roundRect">
            <a:avLst>
              <a:gd name="adj" fmla="val 50000"/>
            </a:avLst>
          </a:prstGeom>
          <a:solidFill>
            <a:srgbClr val="1D2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rPr>
              <a:t>VALEURS DE BONUS </a:t>
            </a:r>
          </a:p>
        </p:txBody>
      </p:sp>
      <p:sp>
        <p:nvSpPr>
          <p:cNvPr id="13" name="Rectangle : coins arrondis 12">
            <a:extLst>
              <a:ext uri="{FF2B5EF4-FFF2-40B4-BE49-F238E27FC236}">
                <a16:creationId xmlns:a16="http://schemas.microsoft.com/office/drawing/2014/main" id="{DA738219-C866-4654-B8A4-4E7347C799D0}"/>
              </a:ext>
            </a:extLst>
          </p:cNvPr>
          <p:cNvSpPr/>
          <p:nvPr/>
        </p:nvSpPr>
        <p:spPr>
          <a:xfrm>
            <a:off x="636105" y="4192855"/>
            <a:ext cx="2832847" cy="968609"/>
          </a:xfrm>
          <a:prstGeom prst="roundRect">
            <a:avLst/>
          </a:prstGeom>
          <a:solidFill>
            <a:schemeClr val="bg1"/>
          </a:solidFill>
          <a:ln w="38100">
            <a:solidFill>
              <a:srgbClr val="232F3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CONFIANCE </a:t>
            </a:r>
          </a:p>
        </p:txBody>
      </p:sp>
      <p:sp>
        <p:nvSpPr>
          <p:cNvPr id="23" name="Rectangle : coins arrondis 22">
            <a:extLst>
              <a:ext uri="{FF2B5EF4-FFF2-40B4-BE49-F238E27FC236}">
                <a16:creationId xmlns:a16="http://schemas.microsoft.com/office/drawing/2014/main" id="{4C9B087C-5418-4319-AD5D-010C7FFA522F}"/>
              </a:ext>
            </a:extLst>
          </p:cNvPr>
          <p:cNvSpPr/>
          <p:nvPr/>
        </p:nvSpPr>
        <p:spPr>
          <a:xfrm>
            <a:off x="5823322" y="3384203"/>
            <a:ext cx="563217" cy="512762"/>
          </a:xfrm>
          <a:prstGeom prst="roundRect">
            <a:avLst>
              <a:gd name="adj" fmla="val 1087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24" name="Rectangle : coins arrondis 23">
            <a:extLst>
              <a:ext uri="{FF2B5EF4-FFF2-40B4-BE49-F238E27FC236}">
                <a16:creationId xmlns:a16="http://schemas.microsoft.com/office/drawing/2014/main" id="{25D40819-6F28-4ABB-9F1F-C4E2924DF9F8}"/>
              </a:ext>
            </a:extLst>
          </p:cNvPr>
          <p:cNvSpPr/>
          <p:nvPr/>
        </p:nvSpPr>
        <p:spPr>
          <a:xfrm>
            <a:off x="4679575" y="4160834"/>
            <a:ext cx="2832847" cy="963517"/>
          </a:xfrm>
          <a:prstGeom prst="roundRect">
            <a:avLst/>
          </a:prstGeom>
          <a:solidFill>
            <a:schemeClr val="bg1"/>
          </a:solidFill>
          <a:ln w="28575">
            <a:solidFill>
              <a:srgbClr val="232F3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INCLUSIVITE </a:t>
            </a:r>
          </a:p>
        </p:txBody>
      </p:sp>
      <p:sp>
        <p:nvSpPr>
          <p:cNvPr id="25" name="Rectangle : coins arrondis 24">
            <a:extLst>
              <a:ext uri="{FF2B5EF4-FFF2-40B4-BE49-F238E27FC236}">
                <a16:creationId xmlns:a16="http://schemas.microsoft.com/office/drawing/2014/main" id="{6794AB7B-3AF5-4FEC-8987-30FD561B6195}"/>
              </a:ext>
            </a:extLst>
          </p:cNvPr>
          <p:cNvSpPr/>
          <p:nvPr/>
        </p:nvSpPr>
        <p:spPr>
          <a:xfrm>
            <a:off x="9733917" y="3380856"/>
            <a:ext cx="563217" cy="512762"/>
          </a:xfrm>
          <a:prstGeom prst="roundRect">
            <a:avLst>
              <a:gd name="adj" fmla="val 1087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26" name="Rectangle : coins arrondis 25">
            <a:extLst>
              <a:ext uri="{FF2B5EF4-FFF2-40B4-BE49-F238E27FC236}">
                <a16:creationId xmlns:a16="http://schemas.microsoft.com/office/drawing/2014/main" id="{A103856B-40AD-4DC5-8806-1578D4F2DBB4}"/>
              </a:ext>
            </a:extLst>
          </p:cNvPr>
          <p:cNvSpPr/>
          <p:nvPr/>
        </p:nvSpPr>
        <p:spPr>
          <a:xfrm>
            <a:off x="8613913" y="4258341"/>
            <a:ext cx="2937449" cy="903118"/>
          </a:xfrm>
          <a:prstGeom prst="roundRect">
            <a:avLst/>
          </a:prstGeom>
          <a:solidFill>
            <a:schemeClr val="bg1"/>
          </a:solidFill>
          <a:ln w="28575">
            <a:solidFill>
              <a:srgbClr val="232F3F"/>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PROFESSIONALISME </a:t>
            </a:r>
          </a:p>
        </p:txBody>
      </p:sp>
    </p:spTree>
    <p:extLst>
      <p:ext uri="{BB962C8B-B14F-4D97-AF65-F5344CB8AC3E}">
        <p14:creationId xmlns:p14="http://schemas.microsoft.com/office/powerpoint/2010/main" val="135408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lipse 46">
            <a:extLst>
              <a:ext uri="{FF2B5EF4-FFF2-40B4-BE49-F238E27FC236}">
                <a16:creationId xmlns:a16="http://schemas.microsoft.com/office/drawing/2014/main" id="{0DC549CA-E152-434D-8E00-A559E3E92315}"/>
              </a:ext>
            </a:extLst>
          </p:cNvPr>
          <p:cNvSpPr/>
          <p:nvPr/>
        </p:nvSpPr>
        <p:spPr>
          <a:xfrm>
            <a:off x="8309766" y="2347529"/>
            <a:ext cx="860508" cy="860508"/>
          </a:xfrm>
          <a:prstGeom prst="ellipse">
            <a:avLst/>
          </a:prstGeom>
          <a:solidFill>
            <a:srgbClr val="F79A10"/>
          </a:solidFill>
          <a:ln>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llipse 15">
            <a:extLst>
              <a:ext uri="{FF2B5EF4-FFF2-40B4-BE49-F238E27FC236}">
                <a16:creationId xmlns:a16="http://schemas.microsoft.com/office/drawing/2014/main" id="{E501D28B-25C3-414F-BCA1-8521927E4278}"/>
              </a:ext>
            </a:extLst>
          </p:cNvPr>
          <p:cNvSpPr/>
          <p:nvPr/>
        </p:nvSpPr>
        <p:spPr>
          <a:xfrm>
            <a:off x="608051" y="2284829"/>
            <a:ext cx="860508" cy="860508"/>
          </a:xfrm>
          <a:prstGeom prst="ellipse">
            <a:avLst/>
          </a:prstGeom>
          <a:solidFill>
            <a:srgbClr val="F79A10"/>
          </a:solidFill>
          <a:ln>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Communication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22</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344556" y="985118"/>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La stratégie communication de BONUS s’appuie en grande partie sur l’usage des supports de communication digitaux et traditionnels.</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pic>
        <p:nvPicPr>
          <p:cNvPr id="7170" name="Picture 2" descr="5 erreurs qui nuisent aux performances de vos campagnes Google Ads ...">
            <a:extLst>
              <a:ext uri="{FF2B5EF4-FFF2-40B4-BE49-F238E27FC236}">
                <a16:creationId xmlns:a16="http://schemas.microsoft.com/office/drawing/2014/main" id="{7D0D0F7D-1AFA-457D-BC03-F1A6FAD69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996" y="4174215"/>
            <a:ext cx="2041697" cy="9195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inkedin Logo | The most famous brands and company logos in the world">
            <a:extLst>
              <a:ext uri="{FF2B5EF4-FFF2-40B4-BE49-F238E27FC236}">
                <a16:creationId xmlns:a16="http://schemas.microsoft.com/office/drawing/2014/main" id="{487322A6-35B5-4A65-AE8E-D7D331397D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26" y="5215757"/>
            <a:ext cx="1634775" cy="91956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cône Page Gratuit de Themeisle Icons">
            <a:extLst>
              <a:ext uri="{FF2B5EF4-FFF2-40B4-BE49-F238E27FC236}">
                <a16:creationId xmlns:a16="http://schemas.microsoft.com/office/drawing/2014/main" id="{D15B79F7-0183-4E5E-B451-E0FD4066F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884" y="2492807"/>
            <a:ext cx="420842" cy="4208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F23D46EE-037C-47C9-95A1-07F2DACFA078}"/>
              </a:ext>
            </a:extLst>
          </p:cNvPr>
          <p:cNvSpPr/>
          <p:nvPr/>
        </p:nvSpPr>
        <p:spPr>
          <a:xfrm>
            <a:off x="1276851" y="2351194"/>
            <a:ext cx="2041698" cy="4208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Comptes sociaux </a:t>
            </a:r>
          </a:p>
        </p:txBody>
      </p:sp>
      <p:pic>
        <p:nvPicPr>
          <p:cNvPr id="7176" name="Picture 8" descr="Facebook Ads - Spider VO">
            <a:extLst>
              <a:ext uri="{FF2B5EF4-FFF2-40B4-BE49-F238E27FC236}">
                <a16:creationId xmlns:a16="http://schemas.microsoft.com/office/drawing/2014/main" id="{1C4A5C6C-674B-4E02-A5BF-538B817212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049" y="3026829"/>
            <a:ext cx="1160050" cy="116005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a:extLst>
              <a:ext uri="{FF2B5EF4-FFF2-40B4-BE49-F238E27FC236}">
                <a16:creationId xmlns:a16="http://schemas.microsoft.com/office/drawing/2014/main" id="{AE1AF081-6D5F-4AE5-A762-BDB1473A6A86}"/>
              </a:ext>
            </a:extLst>
          </p:cNvPr>
          <p:cNvCxnSpPr>
            <a:cxnSpLocks/>
          </p:cNvCxnSpPr>
          <p:nvPr/>
        </p:nvCxnSpPr>
        <p:spPr>
          <a:xfrm>
            <a:off x="1812443" y="2743919"/>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CF92B065-D235-4EDD-AE7F-BAE80F95BDE2}"/>
              </a:ext>
            </a:extLst>
          </p:cNvPr>
          <p:cNvSpPr/>
          <p:nvPr/>
        </p:nvSpPr>
        <p:spPr>
          <a:xfrm>
            <a:off x="5075151" y="2376663"/>
            <a:ext cx="2041698" cy="4208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Presse en ligne  </a:t>
            </a:r>
          </a:p>
        </p:txBody>
      </p:sp>
      <p:cxnSp>
        <p:nvCxnSpPr>
          <p:cNvPr id="31" name="Connecteur droit 30">
            <a:extLst>
              <a:ext uri="{FF2B5EF4-FFF2-40B4-BE49-F238E27FC236}">
                <a16:creationId xmlns:a16="http://schemas.microsoft.com/office/drawing/2014/main" id="{1902185C-D714-4583-BFA7-1D47A0DCD6AF}"/>
              </a:ext>
            </a:extLst>
          </p:cNvPr>
          <p:cNvCxnSpPr>
            <a:cxnSpLocks/>
          </p:cNvCxnSpPr>
          <p:nvPr/>
        </p:nvCxnSpPr>
        <p:spPr>
          <a:xfrm>
            <a:off x="5610743" y="2769388"/>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B49B2883-4456-43AC-A777-907E731426E6}"/>
              </a:ext>
            </a:extLst>
          </p:cNvPr>
          <p:cNvSpPr/>
          <p:nvPr/>
        </p:nvSpPr>
        <p:spPr>
          <a:xfrm>
            <a:off x="2317904" y="1900267"/>
            <a:ext cx="7091139" cy="271950"/>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Outils digitaux </a:t>
            </a:r>
          </a:p>
        </p:txBody>
      </p:sp>
      <p:sp>
        <p:nvSpPr>
          <p:cNvPr id="34" name="Ellipse 33">
            <a:extLst>
              <a:ext uri="{FF2B5EF4-FFF2-40B4-BE49-F238E27FC236}">
                <a16:creationId xmlns:a16="http://schemas.microsoft.com/office/drawing/2014/main" id="{7A7A927B-3A34-4D24-A156-D12D539EA533}"/>
              </a:ext>
            </a:extLst>
          </p:cNvPr>
          <p:cNvSpPr/>
          <p:nvPr/>
        </p:nvSpPr>
        <p:spPr>
          <a:xfrm>
            <a:off x="4407237" y="2353047"/>
            <a:ext cx="860508" cy="860508"/>
          </a:xfrm>
          <a:prstGeom prst="ellipse">
            <a:avLst/>
          </a:prstGeom>
          <a:solidFill>
            <a:srgbClr val="F79A10"/>
          </a:solidFill>
          <a:ln>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80" name="Picture 12" descr="icone blog - au Mas de Garet">
            <a:extLst>
              <a:ext uri="{FF2B5EF4-FFF2-40B4-BE49-F238E27FC236}">
                <a16:creationId xmlns:a16="http://schemas.microsoft.com/office/drawing/2014/main" id="{395FC7D0-0899-4D59-93CE-95294485B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8950" y="2604261"/>
            <a:ext cx="533852" cy="357815"/>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BFC4A3F7-BAA6-452F-883E-59202C19BA9E}"/>
              </a:ext>
            </a:extLst>
          </p:cNvPr>
          <p:cNvPicPr>
            <a:picLocks noChangeAspect="1"/>
          </p:cNvPicPr>
          <p:nvPr/>
        </p:nvPicPr>
        <p:blipFill>
          <a:blip r:embed="rId8"/>
          <a:stretch>
            <a:fillRect/>
          </a:stretch>
        </p:blipFill>
        <p:spPr>
          <a:xfrm>
            <a:off x="5220052" y="3501655"/>
            <a:ext cx="2056696" cy="622568"/>
          </a:xfrm>
          <a:prstGeom prst="rect">
            <a:avLst/>
          </a:prstGeom>
        </p:spPr>
      </p:pic>
      <p:pic>
        <p:nvPicPr>
          <p:cNvPr id="7182" name="Picture 14" descr="Actualités | Gabon Media Time | Page 75">
            <a:extLst>
              <a:ext uri="{FF2B5EF4-FFF2-40B4-BE49-F238E27FC236}">
                <a16:creationId xmlns:a16="http://schemas.microsoft.com/office/drawing/2014/main" id="{5F01E95F-6F0A-4B8E-B9A0-E92B9B17D2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4453" y="4538432"/>
            <a:ext cx="1201875" cy="574971"/>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Gabonreview.com - Home | Facebook">
            <a:extLst>
              <a:ext uri="{FF2B5EF4-FFF2-40B4-BE49-F238E27FC236}">
                <a16:creationId xmlns:a16="http://schemas.microsoft.com/office/drawing/2014/main" id="{3600A97C-E40B-4491-AD04-49C3FEC15E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2648" y="5316279"/>
            <a:ext cx="1148865" cy="1148865"/>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18" descr="ODS - L'offre de services numériques aux laboratoires ...">
            <a:extLst>
              <a:ext uri="{FF2B5EF4-FFF2-40B4-BE49-F238E27FC236}">
                <a16:creationId xmlns:a16="http://schemas.microsoft.com/office/drawing/2014/main" id="{FC74844F-052E-4249-93F3-5C6D71596B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8" name="Image 27">
            <a:extLst>
              <a:ext uri="{FF2B5EF4-FFF2-40B4-BE49-F238E27FC236}">
                <a16:creationId xmlns:a16="http://schemas.microsoft.com/office/drawing/2014/main" id="{246900A9-B37F-4170-A5D9-18307685E3D2}"/>
              </a:ext>
            </a:extLst>
          </p:cNvPr>
          <p:cNvPicPr>
            <a:picLocks noChangeAspect="1"/>
          </p:cNvPicPr>
          <p:nvPr/>
        </p:nvPicPr>
        <p:blipFill>
          <a:blip r:embed="rId11"/>
          <a:stretch>
            <a:fillRect/>
          </a:stretch>
        </p:blipFill>
        <p:spPr>
          <a:xfrm>
            <a:off x="8442885" y="2625758"/>
            <a:ext cx="594269" cy="343493"/>
          </a:xfrm>
          <a:prstGeom prst="rect">
            <a:avLst/>
          </a:prstGeom>
        </p:spPr>
      </p:pic>
      <p:sp>
        <p:nvSpPr>
          <p:cNvPr id="48" name="Rectangle : coins arrondis 47">
            <a:extLst>
              <a:ext uri="{FF2B5EF4-FFF2-40B4-BE49-F238E27FC236}">
                <a16:creationId xmlns:a16="http://schemas.microsoft.com/office/drawing/2014/main" id="{B1BEDEF6-D720-4741-8AFD-F96098688237}"/>
              </a:ext>
            </a:extLst>
          </p:cNvPr>
          <p:cNvSpPr/>
          <p:nvPr/>
        </p:nvSpPr>
        <p:spPr>
          <a:xfrm>
            <a:off x="9170273" y="2380069"/>
            <a:ext cx="2041698" cy="4208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Site web </a:t>
            </a:r>
          </a:p>
        </p:txBody>
      </p:sp>
      <p:cxnSp>
        <p:nvCxnSpPr>
          <p:cNvPr id="49" name="Connecteur droit 48">
            <a:extLst>
              <a:ext uri="{FF2B5EF4-FFF2-40B4-BE49-F238E27FC236}">
                <a16:creationId xmlns:a16="http://schemas.microsoft.com/office/drawing/2014/main" id="{CBEFF984-F1EB-4F45-AD80-F519789BE926}"/>
              </a:ext>
            </a:extLst>
          </p:cNvPr>
          <p:cNvCxnSpPr>
            <a:cxnSpLocks/>
          </p:cNvCxnSpPr>
          <p:nvPr/>
        </p:nvCxnSpPr>
        <p:spPr>
          <a:xfrm>
            <a:off x="9705865" y="2772794"/>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pic>
        <p:nvPicPr>
          <p:cNvPr id="7168" name="Image 7167">
            <a:extLst>
              <a:ext uri="{FF2B5EF4-FFF2-40B4-BE49-F238E27FC236}">
                <a16:creationId xmlns:a16="http://schemas.microsoft.com/office/drawing/2014/main" id="{F5D90264-9DE1-47D4-BE34-15B98E4E98F7}"/>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934" b="99669" l="706" r="90588">
                        <a14:foregroundMark x1="14824" y1="14238" x2="14353" y2="71854"/>
                        <a14:foregroundMark x1="14353" y1="71854" x2="706" y2="72517"/>
                        <a14:foregroundMark x1="2824" y1="84106" x2="37647" y2="85430"/>
                        <a14:foregroundMark x1="38118" y1="85430" x2="37647" y2="80464"/>
                        <a14:foregroundMark x1="1882" y1="76159" x2="3294" y2="86093"/>
                      </a14:backgroundRemoval>
                    </a14:imgEffect>
                  </a14:imgLayer>
                </a14:imgProps>
              </a:ext>
            </a:extLst>
          </a:blip>
          <a:stretch>
            <a:fillRect/>
          </a:stretch>
        </p:blipFill>
        <p:spPr>
          <a:xfrm>
            <a:off x="9037154" y="3373687"/>
            <a:ext cx="2007914" cy="1426800"/>
          </a:xfrm>
          <a:prstGeom prst="rect">
            <a:avLst/>
          </a:prstGeom>
        </p:spPr>
      </p:pic>
      <p:sp>
        <p:nvSpPr>
          <p:cNvPr id="7169" name="Rectangle 7168">
            <a:extLst>
              <a:ext uri="{FF2B5EF4-FFF2-40B4-BE49-F238E27FC236}">
                <a16:creationId xmlns:a16="http://schemas.microsoft.com/office/drawing/2014/main" id="{A95C62F6-1044-468B-8329-BC0978E33372}"/>
              </a:ext>
            </a:extLst>
          </p:cNvPr>
          <p:cNvSpPr/>
          <p:nvPr/>
        </p:nvSpPr>
        <p:spPr>
          <a:xfrm>
            <a:off x="9170273" y="5093776"/>
            <a:ext cx="1948701" cy="320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hlinkClick r:id="rId14"/>
              </a:rPr>
              <a:t>www.bonus.ga</a:t>
            </a:r>
            <a:r>
              <a:rPr lang="fr-FR" b="1" dirty="0"/>
              <a:t> </a:t>
            </a:r>
          </a:p>
        </p:txBody>
      </p:sp>
    </p:spTree>
    <p:extLst>
      <p:ext uri="{BB962C8B-B14F-4D97-AF65-F5344CB8AC3E}">
        <p14:creationId xmlns:p14="http://schemas.microsoft.com/office/powerpoint/2010/main" val="28094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llipse 15">
            <a:extLst>
              <a:ext uri="{FF2B5EF4-FFF2-40B4-BE49-F238E27FC236}">
                <a16:creationId xmlns:a16="http://schemas.microsoft.com/office/drawing/2014/main" id="{E501D28B-25C3-414F-BCA1-8521927E4278}"/>
              </a:ext>
            </a:extLst>
          </p:cNvPr>
          <p:cNvSpPr/>
          <p:nvPr/>
        </p:nvSpPr>
        <p:spPr>
          <a:xfrm>
            <a:off x="2197010" y="2284829"/>
            <a:ext cx="860508" cy="860508"/>
          </a:xfrm>
          <a:prstGeom prst="ellipse">
            <a:avLst/>
          </a:prstGeom>
          <a:solidFill>
            <a:srgbClr val="F79A10"/>
          </a:solidFill>
          <a:ln>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Communication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23</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344556" y="985118"/>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La stratégie communication de BONUS s’appuie en grande partie sur l’usage des supports de communication digitaux et traditionnels.</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pic>
        <p:nvPicPr>
          <p:cNvPr id="7174" name="Picture 6" descr="Icône Page Gratuit de Themeisle Icons">
            <a:extLst>
              <a:ext uri="{FF2B5EF4-FFF2-40B4-BE49-F238E27FC236}">
                <a16:creationId xmlns:a16="http://schemas.microsoft.com/office/drawing/2014/main" id="{D15B79F7-0183-4E5E-B451-E0FD4066F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843" y="2492807"/>
            <a:ext cx="420842" cy="4208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F23D46EE-037C-47C9-95A1-07F2DACFA078}"/>
              </a:ext>
            </a:extLst>
          </p:cNvPr>
          <p:cNvSpPr/>
          <p:nvPr/>
        </p:nvSpPr>
        <p:spPr>
          <a:xfrm>
            <a:off x="2865810" y="2351194"/>
            <a:ext cx="2041698" cy="4208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Presse papier  </a:t>
            </a:r>
          </a:p>
        </p:txBody>
      </p:sp>
      <p:cxnSp>
        <p:nvCxnSpPr>
          <p:cNvPr id="11" name="Connecteur droit 10">
            <a:extLst>
              <a:ext uri="{FF2B5EF4-FFF2-40B4-BE49-F238E27FC236}">
                <a16:creationId xmlns:a16="http://schemas.microsoft.com/office/drawing/2014/main" id="{AE1AF081-6D5F-4AE5-A762-BDB1473A6A86}"/>
              </a:ext>
            </a:extLst>
          </p:cNvPr>
          <p:cNvCxnSpPr>
            <a:cxnSpLocks/>
          </p:cNvCxnSpPr>
          <p:nvPr/>
        </p:nvCxnSpPr>
        <p:spPr>
          <a:xfrm>
            <a:off x="3401402" y="2743919"/>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20" name="Rectangle : coins arrondis 19">
            <a:extLst>
              <a:ext uri="{FF2B5EF4-FFF2-40B4-BE49-F238E27FC236}">
                <a16:creationId xmlns:a16="http://schemas.microsoft.com/office/drawing/2014/main" id="{B49B2883-4456-43AC-A777-907E731426E6}"/>
              </a:ext>
            </a:extLst>
          </p:cNvPr>
          <p:cNvSpPr/>
          <p:nvPr/>
        </p:nvSpPr>
        <p:spPr>
          <a:xfrm>
            <a:off x="2317904" y="1900267"/>
            <a:ext cx="7091139" cy="271950"/>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Outils traditionnels</a:t>
            </a:r>
          </a:p>
        </p:txBody>
      </p:sp>
      <p:pic>
        <p:nvPicPr>
          <p:cNvPr id="22" name="Image 21">
            <a:extLst>
              <a:ext uri="{FF2B5EF4-FFF2-40B4-BE49-F238E27FC236}">
                <a16:creationId xmlns:a16="http://schemas.microsoft.com/office/drawing/2014/main" id="{BFC4A3F7-BAA6-452F-883E-59202C19BA9E}"/>
              </a:ext>
            </a:extLst>
          </p:cNvPr>
          <p:cNvPicPr>
            <a:picLocks noChangeAspect="1"/>
          </p:cNvPicPr>
          <p:nvPr/>
        </p:nvPicPr>
        <p:blipFill>
          <a:blip r:embed="rId4"/>
          <a:stretch>
            <a:fillRect/>
          </a:stretch>
        </p:blipFill>
        <p:spPr>
          <a:xfrm>
            <a:off x="2687110" y="3447784"/>
            <a:ext cx="2056696" cy="622568"/>
          </a:xfrm>
          <a:prstGeom prst="rect">
            <a:avLst/>
          </a:prstGeom>
        </p:spPr>
      </p:pic>
      <p:sp>
        <p:nvSpPr>
          <p:cNvPr id="23" name="AutoShape 18" descr="ODS - L'offre de services numériques aux laboratoires ...">
            <a:extLst>
              <a:ext uri="{FF2B5EF4-FFF2-40B4-BE49-F238E27FC236}">
                <a16:creationId xmlns:a16="http://schemas.microsoft.com/office/drawing/2014/main" id="{FC74844F-052E-4249-93F3-5C6D71596B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18" name="Picture 2" descr="Economie Gabon + added a new photo. - Economie Gabon + | Facebook">
            <a:extLst>
              <a:ext uri="{FF2B5EF4-FFF2-40B4-BE49-F238E27FC236}">
                <a16:creationId xmlns:a16="http://schemas.microsoft.com/office/drawing/2014/main" id="{052C543B-2B60-44B0-B03A-7FE69A5D8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957" y="4485955"/>
            <a:ext cx="980519" cy="98051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9FC0CE5-6A9C-44AE-B336-72D34D90C2D1}"/>
              </a:ext>
            </a:extLst>
          </p:cNvPr>
          <p:cNvSpPr/>
          <p:nvPr/>
        </p:nvSpPr>
        <p:spPr>
          <a:xfrm>
            <a:off x="5856993" y="6016185"/>
            <a:ext cx="2731689"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232F3F"/>
                </a:solidFill>
              </a:rPr>
              <a:t>Les Ministères </a:t>
            </a:r>
          </a:p>
        </p:txBody>
      </p:sp>
      <p:grpSp>
        <p:nvGrpSpPr>
          <p:cNvPr id="13" name="Groupe 12">
            <a:extLst>
              <a:ext uri="{FF2B5EF4-FFF2-40B4-BE49-F238E27FC236}">
                <a16:creationId xmlns:a16="http://schemas.microsoft.com/office/drawing/2014/main" id="{502D4B15-EF13-4F08-81E2-C89FA3D0DFB2}"/>
              </a:ext>
            </a:extLst>
          </p:cNvPr>
          <p:cNvGrpSpPr/>
          <p:nvPr/>
        </p:nvGrpSpPr>
        <p:grpSpPr>
          <a:xfrm>
            <a:off x="6373092" y="2353047"/>
            <a:ext cx="2802453" cy="3536780"/>
            <a:chOff x="4407237" y="2353047"/>
            <a:chExt cx="2802453" cy="3536780"/>
          </a:xfrm>
        </p:grpSpPr>
        <p:sp>
          <p:nvSpPr>
            <p:cNvPr id="30" name="Rectangle : coins arrondis 29">
              <a:extLst>
                <a:ext uri="{FF2B5EF4-FFF2-40B4-BE49-F238E27FC236}">
                  <a16:creationId xmlns:a16="http://schemas.microsoft.com/office/drawing/2014/main" id="{CF92B065-D235-4EDD-AE7F-BAE80F95BDE2}"/>
                </a:ext>
              </a:extLst>
            </p:cNvPr>
            <p:cNvSpPr/>
            <p:nvPr/>
          </p:nvSpPr>
          <p:spPr>
            <a:xfrm>
              <a:off x="5075151" y="2376663"/>
              <a:ext cx="2041698" cy="420842"/>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Partenaires  </a:t>
              </a:r>
            </a:p>
          </p:txBody>
        </p:sp>
        <p:cxnSp>
          <p:nvCxnSpPr>
            <p:cNvPr id="31" name="Connecteur droit 30">
              <a:extLst>
                <a:ext uri="{FF2B5EF4-FFF2-40B4-BE49-F238E27FC236}">
                  <a16:creationId xmlns:a16="http://schemas.microsoft.com/office/drawing/2014/main" id="{1902185C-D714-4583-BFA7-1D47A0DCD6AF}"/>
                </a:ext>
              </a:extLst>
            </p:cNvPr>
            <p:cNvCxnSpPr>
              <a:cxnSpLocks/>
            </p:cNvCxnSpPr>
            <p:nvPr/>
          </p:nvCxnSpPr>
          <p:spPr>
            <a:xfrm>
              <a:off x="5610743" y="2769388"/>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34" name="Ellipse 33">
              <a:extLst>
                <a:ext uri="{FF2B5EF4-FFF2-40B4-BE49-F238E27FC236}">
                  <a16:creationId xmlns:a16="http://schemas.microsoft.com/office/drawing/2014/main" id="{7A7A927B-3A34-4D24-A156-D12D539EA533}"/>
                </a:ext>
              </a:extLst>
            </p:cNvPr>
            <p:cNvSpPr/>
            <p:nvPr/>
          </p:nvSpPr>
          <p:spPr>
            <a:xfrm>
              <a:off x="4407237" y="2353047"/>
              <a:ext cx="860508" cy="860508"/>
            </a:xfrm>
            <a:prstGeom prst="ellipse">
              <a:avLst/>
            </a:prstGeom>
            <a:solidFill>
              <a:srgbClr val="F79A10"/>
            </a:solidFill>
            <a:ln>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180" name="Picture 12" descr="icone blog - au Mas de Garet">
              <a:extLst>
                <a:ext uri="{FF2B5EF4-FFF2-40B4-BE49-F238E27FC236}">
                  <a16:creationId xmlns:a16="http://schemas.microsoft.com/office/drawing/2014/main" id="{395FC7D0-0899-4D59-93CE-95294485B4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8950" y="2604261"/>
              <a:ext cx="533852" cy="3578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Confédération Patronale Gabonaise - Home | Facebook">
              <a:extLst>
                <a:ext uri="{FF2B5EF4-FFF2-40B4-BE49-F238E27FC236}">
                  <a16:creationId xmlns:a16="http://schemas.microsoft.com/office/drawing/2014/main" id="{FCD048B4-22A0-4342-92E6-979BEF1923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853" b="23750"/>
            <a:stretch/>
          </p:blipFill>
          <p:spPr bwMode="auto">
            <a:xfrm>
              <a:off x="5267745" y="2898620"/>
              <a:ext cx="1355082" cy="8184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L'INAUGURATION DU GUICHET DE L'INVESTISSEMENT DE L'ANPI-GABON ...">
              <a:extLst>
                <a:ext uri="{FF2B5EF4-FFF2-40B4-BE49-F238E27FC236}">
                  <a16:creationId xmlns:a16="http://schemas.microsoft.com/office/drawing/2014/main" id="{6295ADA4-0E63-4415-A862-411987176DA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021" t="26850" r="3223" b="29026"/>
            <a:stretch/>
          </p:blipFill>
          <p:spPr bwMode="auto">
            <a:xfrm>
              <a:off x="4677509" y="3820373"/>
              <a:ext cx="2532181" cy="67757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abon/Communiqué – le Premier ministre, chef du gouvernement, M ...">
              <a:extLst>
                <a:ext uri="{FF2B5EF4-FFF2-40B4-BE49-F238E27FC236}">
                  <a16:creationId xmlns:a16="http://schemas.microsoft.com/office/drawing/2014/main" id="{F06D53BD-D784-47C9-9009-71D18D82F6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7150" y="4863746"/>
              <a:ext cx="1374015" cy="9984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logo AGOA 2015">
              <a:extLst>
                <a:ext uri="{FF2B5EF4-FFF2-40B4-BE49-F238E27FC236}">
                  <a16:creationId xmlns:a16="http://schemas.microsoft.com/office/drawing/2014/main" id="{C5910095-F635-4754-BF47-7A2210BE10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55291" y="4837881"/>
              <a:ext cx="883635" cy="10519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7950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Distribution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24</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344556" y="985118"/>
            <a:ext cx="11701670" cy="748747"/>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La distribution sera réalisée aux moyens du site internet de Bonus, les sites internet des entreprises partenaires et sur les bibliothèques d’applications de Google et Apple,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7794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45" name="Rectangle : coins arrondis 44">
            <a:extLst>
              <a:ext uri="{FF2B5EF4-FFF2-40B4-BE49-F238E27FC236}">
                <a16:creationId xmlns:a16="http://schemas.microsoft.com/office/drawing/2014/main" id="{88416FCF-6796-4E00-AE36-9C61947CE06B}"/>
              </a:ext>
            </a:extLst>
          </p:cNvPr>
          <p:cNvSpPr/>
          <p:nvPr/>
        </p:nvSpPr>
        <p:spPr>
          <a:xfrm>
            <a:off x="536775" y="2338996"/>
            <a:ext cx="2041698" cy="420842"/>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Site web </a:t>
            </a:r>
          </a:p>
        </p:txBody>
      </p:sp>
      <p:cxnSp>
        <p:nvCxnSpPr>
          <p:cNvPr id="46" name="Connecteur droit 45">
            <a:extLst>
              <a:ext uri="{FF2B5EF4-FFF2-40B4-BE49-F238E27FC236}">
                <a16:creationId xmlns:a16="http://schemas.microsoft.com/office/drawing/2014/main" id="{6808F94D-F6A3-43A5-BFFD-941B30670C01}"/>
              </a:ext>
            </a:extLst>
          </p:cNvPr>
          <p:cNvCxnSpPr>
            <a:cxnSpLocks/>
          </p:cNvCxnSpPr>
          <p:nvPr/>
        </p:nvCxnSpPr>
        <p:spPr>
          <a:xfrm>
            <a:off x="1152312" y="2881120"/>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E8503A32-C99D-4D0E-9BD5-05F4D9A9F9C5}"/>
              </a:ext>
            </a:extLst>
          </p:cNvPr>
          <p:cNvSpPr/>
          <p:nvPr/>
        </p:nvSpPr>
        <p:spPr>
          <a:xfrm>
            <a:off x="716836" y="5238130"/>
            <a:ext cx="1948701" cy="320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hlinkClick r:id="rId3"/>
              </a:rPr>
              <a:t>www.bonus.ga</a:t>
            </a:r>
            <a:r>
              <a:rPr lang="fr-FR" b="1" dirty="0"/>
              <a:t> </a:t>
            </a:r>
          </a:p>
        </p:txBody>
      </p:sp>
      <p:pic>
        <p:nvPicPr>
          <p:cNvPr id="55" name="Image 54">
            <a:extLst>
              <a:ext uri="{FF2B5EF4-FFF2-40B4-BE49-F238E27FC236}">
                <a16:creationId xmlns:a16="http://schemas.microsoft.com/office/drawing/2014/main" id="{1C97ADB8-8B7D-4EFB-A3C3-009DC111F715}"/>
              </a:ext>
            </a:extLst>
          </p:cNvPr>
          <p:cNvPicPr>
            <a:picLocks noChangeAspect="1"/>
          </p:cNvPicPr>
          <p:nvPr/>
        </p:nvPicPr>
        <p:blipFill>
          <a:blip r:embed="rId4"/>
          <a:stretch>
            <a:fillRect/>
          </a:stretch>
        </p:blipFill>
        <p:spPr>
          <a:xfrm>
            <a:off x="1358975" y="2975656"/>
            <a:ext cx="1213026" cy="1213026"/>
          </a:xfrm>
          <a:prstGeom prst="rect">
            <a:avLst/>
          </a:prstGeom>
        </p:spPr>
      </p:pic>
      <p:pic>
        <p:nvPicPr>
          <p:cNvPr id="56" name="Image 55">
            <a:extLst>
              <a:ext uri="{FF2B5EF4-FFF2-40B4-BE49-F238E27FC236}">
                <a16:creationId xmlns:a16="http://schemas.microsoft.com/office/drawing/2014/main" id="{79007A43-827F-432A-B9FA-410C5E548537}"/>
              </a:ext>
            </a:extLst>
          </p:cNvPr>
          <p:cNvPicPr>
            <a:picLocks noChangeAspect="1"/>
          </p:cNvPicPr>
          <p:nvPr/>
        </p:nvPicPr>
        <p:blipFill>
          <a:blip r:embed="rId5"/>
          <a:stretch>
            <a:fillRect/>
          </a:stretch>
        </p:blipFill>
        <p:spPr>
          <a:xfrm>
            <a:off x="620111" y="3220132"/>
            <a:ext cx="779508" cy="779508"/>
          </a:xfrm>
          <a:prstGeom prst="rect">
            <a:avLst/>
          </a:prstGeom>
        </p:spPr>
      </p:pic>
      <p:pic>
        <p:nvPicPr>
          <p:cNvPr id="57" name="Image 56">
            <a:extLst>
              <a:ext uri="{FF2B5EF4-FFF2-40B4-BE49-F238E27FC236}">
                <a16:creationId xmlns:a16="http://schemas.microsoft.com/office/drawing/2014/main" id="{6212477E-D0CF-4FC5-AD32-2F04E16EF69B}"/>
              </a:ext>
            </a:extLst>
          </p:cNvPr>
          <p:cNvPicPr>
            <a:picLocks noChangeAspect="1"/>
          </p:cNvPicPr>
          <p:nvPr/>
        </p:nvPicPr>
        <p:blipFill>
          <a:blip r:embed="rId6"/>
          <a:stretch>
            <a:fillRect/>
          </a:stretch>
        </p:blipFill>
        <p:spPr>
          <a:xfrm>
            <a:off x="1753205" y="4019751"/>
            <a:ext cx="905959" cy="907246"/>
          </a:xfrm>
          <a:prstGeom prst="rect">
            <a:avLst/>
          </a:prstGeom>
        </p:spPr>
      </p:pic>
      <p:pic>
        <p:nvPicPr>
          <p:cNvPr id="58" name="Image 57">
            <a:extLst>
              <a:ext uri="{FF2B5EF4-FFF2-40B4-BE49-F238E27FC236}">
                <a16:creationId xmlns:a16="http://schemas.microsoft.com/office/drawing/2014/main" id="{522A9036-0161-4E14-BB60-DBB2C8D25DB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34" b="99669" l="706" r="90588">
                        <a14:foregroundMark x1="14824" y1="14238" x2="14353" y2="71854"/>
                        <a14:foregroundMark x1="14353" y1="71854" x2="706" y2="72517"/>
                        <a14:foregroundMark x1="2824" y1="84106" x2="37647" y2="85430"/>
                        <a14:foregroundMark x1="38118" y1="85430" x2="37647" y2="80464"/>
                        <a14:foregroundMark x1="1882" y1="76159" x2="3294" y2="86093"/>
                      </a14:backgroundRemoval>
                    </a14:imgEffect>
                  </a14:imgLayer>
                </a14:imgProps>
              </a:ext>
            </a:extLst>
          </a:blip>
          <a:stretch>
            <a:fillRect/>
          </a:stretch>
        </p:blipFill>
        <p:spPr>
          <a:xfrm>
            <a:off x="362947" y="4145485"/>
            <a:ext cx="1300189" cy="923899"/>
          </a:xfrm>
          <a:prstGeom prst="rect">
            <a:avLst/>
          </a:prstGeom>
        </p:spPr>
      </p:pic>
      <p:pic>
        <p:nvPicPr>
          <p:cNvPr id="9224" name="Picture 8" descr="Play Pass : Google préparerait un abonnement au Play Store - CNET ...">
            <a:extLst>
              <a:ext uri="{FF2B5EF4-FFF2-40B4-BE49-F238E27FC236}">
                <a16:creationId xmlns:a16="http://schemas.microsoft.com/office/drawing/2014/main" id="{595A2177-9B5E-4B18-8090-EE549B5382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6137" y="3099540"/>
            <a:ext cx="1965181" cy="147260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ow to Get a Refund From the Apple App Store">
            <a:extLst>
              <a:ext uri="{FF2B5EF4-FFF2-40B4-BE49-F238E27FC236}">
                <a16:creationId xmlns:a16="http://schemas.microsoft.com/office/drawing/2014/main" id="{B4937031-45D6-492C-8AAC-F22D7782F8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291" t="14278" r="20890" b="1524"/>
          <a:stretch/>
        </p:blipFill>
        <p:spPr bwMode="auto">
          <a:xfrm>
            <a:off x="4732547" y="4806611"/>
            <a:ext cx="1694931" cy="1179998"/>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 coins arrondis 62">
            <a:extLst>
              <a:ext uri="{FF2B5EF4-FFF2-40B4-BE49-F238E27FC236}">
                <a16:creationId xmlns:a16="http://schemas.microsoft.com/office/drawing/2014/main" id="{CE20C825-771E-436F-B09A-E5F8CD1FE5AE}"/>
              </a:ext>
            </a:extLst>
          </p:cNvPr>
          <p:cNvSpPr/>
          <p:nvPr/>
        </p:nvSpPr>
        <p:spPr>
          <a:xfrm>
            <a:off x="4562060" y="2352290"/>
            <a:ext cx="2262204" cy="365125"/>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Market place Apps  </a:t>
            </a:r>
          </a:p>
        </p:txBody>
      </p:sp>
      <p:cxnSp>
        <p:nvCxnSpPr>
          <p:cNvPr id="64" name="Connecteur droit 63">
            <a:extLst>
              <a:ext uri="{FF2B5EF4-FFF2-40B4-BE49-F238E27FC236}">
                <a16:creationId xmlns:a16="http://schemas.microsoft.com/office/drawing/2014/main" id="{5DA438BF-46E7-4EDF-8409-16332EA5D81B}"/>
              </a:ext>
            </a:extLst>
          </p:cNvPr>
          <p:cNvCxnSpPr>
            <a:cxnSpLocks/>
          </p:cNvCxnSpPr>
          <p:nvPr/>
        </p:nvCxnSpPr>
        <p:spPr>
          <a:xfrm>
            <a:off x="5204708" y="2874944"/>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65" name="Rectangle : coins arrondis 64">
            <a:extLst>
              <a:ext uri="{FF2B5EF4-FFF2-40B4-BE49-F238E27FC236}">
                <a16:creationId xmlns:a16="http://schemas.microsoft.com/office/drawing/2014/main" id="{14FE5B4E-5497-4A35-960E-5A6DD721649F}"/>
              </a:ext>
            </a:extLst>
          </p:cNvPr>
          <p:cNvSpPr/>
          <p:nvPr/>
        </p:nvSpPr>
        <p:spPr>
          <a:xfrm>
            <a:off x="8097078" y="2361061"/>
            <a:ext cx="2731528" cy="369332"/>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Site web des partenaires  </a:t>
            </a:r>
          </a:p>
        </p:txBody>
      </p:sp>
      <p:cxnSp>
        <p:nvCxnSpPr>
          <p:cNvPr id="66" name="Connecteur droit 65">
            <a:extLst>
              <a:ext uri="{FF2B5EF4-FFF2-40B4-BE49-F238E27FC236}">
                <a16:creationId xmlns:a16="http://schemas.microsoft.com/office/drawing/2014/main" id="{C3F5C9D0-A55D-4DD7-ACA8-C495C3490E77}"/>
              </a:ext>
            </a:extLst>
          </p:cNvPr>
          <p:cNvCxnSpPr>
            <a:cxnSpLocks/>
          </p:cNvCxnSpPr>
          <p:nvPr/>
        </p:nvCxnSpPr>
        <p:spPr>
          <a:xfrm>
            <a:off x="9014805" y="2895404"/>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18ACD98-0594-49A2-A8EF-FB7B40EAC806}"/>
              </a:ext>
            </a:extLst>
          </p:cNvPr>
          <p:cNvSpPr/>
          <p:nvPr/>
        </p:nvSpPr>
        <p:spPr>
          <a:xfrm>
            <a:off x="7856569" y="3225427"/>
            <a:ext cx="3305713" cy="369332"/>
          </a:xfrm>
          <a:prstGeom prst="rect">
            <a:avLst/>
          </a:prstGeom>
        </p:spPr>
        <p:txBody>
          <a:bodyPr wrap="none">
            <a:spAutoFit/>
          </a:bodyPr>
          <a:lstStyle/>
          <a:p>
            <a:r>
              <a:rPr lang="fr-FR" b="1" dirty="0">
                <a:hlinkClick r:id="rId11"/>
              </a:rPr>
              <a:t>http://www.commerce.gouv.ga/</a:t>
            </a:r>
            <a:endParaRPr lang="fr-FR" b="1" dirty="0"/>
          </a:p>
        </p:txBody>
      </p:sp>
      <p:sp>
        <p:nvSpPr>
          <p:cNvPr id="19" name="Rectangle 18">
            <a:extLst>
              <a:ext uri="{FF2B5EF4-FFF2-40B4-BE49-F238E27FC236}">
                <a16:creationId xmlns:a16="http://schemas.microsoft.com/office/drawing/2014/main" id="{720EAE80-A5DB-4A62-8FFB-20E96ED020D8}"/>
              </a:ext>
            </a:extLst>
          </p:cNvPr>
          <p:cNvSpPr/>
          <p:nvPr/>
        </p:nvSpPr>
        <p:spPr>
          <a:xfrm>
            <a:off x="7822554" y="4275432"/>
            <a:ext cx="3223062" cy="369332"/>
          </a:xfrm>
          <a:prstGeom prst="rect">
            <a:avLst/>
          </a:prstGeom>
        </p:spPr>
        <p:txBody>
          <a:bodyPr wrap="none">
            <a:spAutoFit/>
          </a:bodyPr>
          <a:lstStyle/>
          <a:p>
            <a:r>
              <a:rPr lang="fr-FR" b="1" dirty="0">
                <a:hlinkClick r:id="rId12"/>
              </a:rPr>
              <a:t>https://www.investingabon.ga/</a:t>
            </a:r>
            <a:endParaRPr lang="fr-FR" b="1" dirty="0"/>
          </a:p>
        </p:txBody>
      </p:sp>
      <p:sp>
        <p:nvSpPr>
          <p:cNvPr id="21" name="Rectangle 20">
            <a:extLst>
              <a:ext uri="{FF2B5EF4-FFF2-40B4-BE49-F238E27FC236}">
                <a16:creationId xmlns:a16="http://schemas.microsoft.com/office/drawing/2014/main" id="{E3E1EF29-FE39-4363-91FF-AF631BE18BFB}"/>
              </a:ext>
            </a:extLst>
          </p:cNvPr>
          <p:cNvSpPr/>
          <p:nvPr/>
        </p:nvSpPr>
        <p:spPr>
          <a:xfrm>
            <a:off x="8456319" y="5311236"/>
            <a:ext cx="2266774" cy="369332"/>
          </a:xfrm>
          <a:prstGeom prst="rect">
            <a:avLst/>
          </a:prstGeom>
        </p:spPr>
        <p:txBody>
          <a:bodyPr wrap="none">
            <a:spAutoFit/>
          </a:bodyPr>
          <a:lstStyle/>
          <a:p>
            <a:r>
              <a:rPr lang="fr-FR" b="1" dirty="0">
                <a:hlinkClick r:id="rId13"/>
              </a:rPr>
              <a:t>https://www.sing.ga/</a:t>
            </a:r>
            <a:endParaRPr lang="fr-FR" b="1" dirty="0"/>
          </a:p>
        </p:txBody>
      </p:sp>
    </p:spTree>
    <p:extLst>
      <p:ext uri="{BB962C8B-B14F-4D97-AF65-F5344CB8AC3E}">
        <p14:creationId xmlns:p14="http://schemas.microsoft.com/office/powerpoint/2010/main" val="340594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5. Stratégie : </a:t>
            </a:r>
            <a:r>
              <a:rPr lang="fr-FR" sz="2800" dirty="0">
                <a:solidFill>
                  <a:schemeClr val="bg1"/>
                </a:solidFill>
                <a:latin typeface="Century Gothic" panose="020B0502020202020204" pitchFamily="34" charset="0"/>
              </a:rPr>
              <a:t>Lancement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25</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344556" y="985118"/>
            <a:ext cx="11701670" cy="100485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Le lancement de la plateforme BONUS se fera par le biais d’une conférence de presse et d’un évènement de lancement avec à l’appui une politique tarifaire attractive. Par ailleurs, la plateforme sera hébergée en tant que startup numérique au sein de la SING pour le démarrage.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201803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45" name="Rectangle : coins arrondis 44">
            <a:extLst>
              <a:ext uri="{FF2B5EF4-FFF2-40B4-BE49-F238E27FC236}">
                <a16:creationId xmlns:a16="http://schemas.microsoft.com/office/drawing/2014/main" id="{88416FCF-6796-4E00-AE36-9C61947CE06B}"/>
              </a:ext>
            </a:extLst>
          </p:cNvPr>
          <p:cNvSpPr/>
          <p:nvPr/>
        </p:nvSpPr>
        <p:spPr>
          <a:xfrm>
            <a:off x="393031" y="2329498"/>
            <a:ext cx="3750365" cy="387917"/>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Évènement officiel de lancement  </a:t>
            </a:r>
          </a:p>
        </p:txBody>
      </p:sp>
      <p:cxnSp>
        <p:nvCxnSpPr>
          <p:cNvPr id="46" name="Connecteur droit 45">
            <a:extLst>
              <a:ext uri="{FF2B5EF4-FFF2-40B4-BE49-F238E27FC236}">
                <a16:creationId xmlns:a16="http://schemas.microsoft.com/office/drawing/2014/main" id="{6808F94D-F6A3-43A5-BFFD-941B30670C01}"/>
              </a:ext>
            </a:extLst>
          </p:cNvPr>
          <p:cNvCxnSpPr>
            <a:cxnSpLocks/>
          </p:cNvCxnSpPr>
          <p:nvPr/>
        </p:nvCxnSpPr>
        <p:spPr>
          <a:xfrm>
            <a:off x="1603830" y="2925458"/>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sp>
        <p:nvSpPr>
          <p:cNvPr id="63" name="Rectangle : coins arrondis 62">
            <a:extLst>
              <a:ext uri="{FF2B5EF4-FFF2-40B4-BE49-F238E27FC236}">
                <a16:creationId xmlns:a16="http://schemas.microsoft.com/office/drawing/2014/main" id="{CE20C825-771E-436F-B09A-E5F8CD1FE5AE}"/>
              </a:ext>
            </a:extLst>
          </p:cNvPr>
          <p:cNvSpPr/>
          <p:nvPr/>
        </p:nvSpPr>
        <p:spPr>
          <a:xfrm>
            <a:off x="4622993" y="2352290"/>
            <a:ext cx="3500198" cy="365125"/>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Communiqué de presse en ligne </a:t>
            </a:r>
          </a:p>
        </p:txBody>
      </p:sp>
      <p:cxnSp>
        <p:nvCxnSpPr>
          <p:cNvPr id="64" name="Connecteur droit 63">
            <a:extLst>
              <a:ext uri="{FF2B5EF4-FFF2-40B4-BE49-F238E27FC236}">
                <a16:creationId xmlns:a16="http://schemas.microsoft.com/office/drawing/2014/main" id="{5DA438BF-46E7-4EDF-8409-16332EA5D81B}"/>
              </a:ext>
            </a:extLst>
          </p:cNvPr>
          <p:cNvCxnSpPr>
            <a:cxnSpLocks/>
          </p:cNvCxnSpPr>
          <p:nvPr/>
        </p:nvCxnSpPr>
        <p:spPr>
          <a:xfrm>
            <a:off x="5925055" y="2874944"/>
            <a:ext cx="896074" cy="0"/>
          </a:xfrm>
          <a:prstGeom prst="line">
            <a:avLst/>
          </a:prstGeom>
          <a:ln w="31750" cap="rnd">
            <a:solidFill>
              <a:srgbClr val="232F3F"/>
            </a:solidFill>
            <a:round/>
          </a:ln>
        </p:spPr>
        <p:style>
          <a:lnRef idx="1">
            <a:schemeClr val="accent1"/>
          </a:lnRef>
          <a:fillRef idx="0">
            <a:schemeClr val="accent1"/>
          </a:fillRef>
          <a:effectRef idx="0">
            <a:schemeClr val="accent1"/>
          </a:effectRef>
          <a:fontRef idx="minor">
            <a:schemeClr val="tx1"/>
          </a:fontRef>
        </p:style>
      </p:cxnSp>
      <p:pic>
        <p:nvPicPr>
          <p:cNvPr id="11266" name="Picture 2" descr="Image clipart Icône de calendrier. Symbole d'événement de rappel.">
            <a:extLst>
              <a:ext uri="{FF2B5EF4-FFF2-40B4-BE49-F238E27FC236}">
                <a16:creationId xmlns:a16="http://schemas.microsoft.com/office/drawing/2014/main" id="{9D33D580-4B1F-4FA6-8D6A-406DA6E09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12" y="3365294"/>
            <a:ext cx="2124990" cy="212499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Nouveau vecteur de communiqué de presse - Telecharger Vectoriel ...">
            <a:extLst>
              <a:ext uri="{FF2B5EF4-FFF2-40B4-BE49-F238E27FC236}">
                <a16:creationId xmlns:a16="http://schemas.microsoft.com/office/drawing/2014/main" id="{11426DD1-A6CB-42E8-87B3-14C1813EC0D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162783" y="2925458"/>
            <a:ext cx="4420618" cy="309464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 coins arrondis 29">
            <a:extLst>
              <a:ext uri="{FF2B5EF4-FFF2-40B4-BE49-F238E27FC236}">
                <a16:creationId xmlns:a16="http://schemas.microsoft.com/office/drawing/2014/main" id="{2997FD23-A7B0-4B7D-B427-33FA39DF689D}"/>
              </a:ext>
            </a:extLst>
          </p:cNvPr>
          <p:cNvSpPr/>
          <p:nvPr/>
        </p:nvSpPr>
        <p:spPr>
          <a:xfrm>
            <a:off x="8311602" y="2352290"/>
            <a:ext cx="3500198" cy="365125"/>
          </a:xfrm>
          <a:prstGeom prst="roundRect">
            <a:avLst>
              <a:gd name="adj" fmla="val 5000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79A10"/>
                </a:solidFill>
              </a:rPr>
              <a:t>Incubation à la SING </a:t>
            </a:r>
          </a:p>
        </p:txBody>
      </p:sp>
      <p:pic>
        <p:nvPicPr>
          <p:cNvPr id="11272" name="Picture 8" descr="Business incubator Computer Icons Startup company, dollar ...">
            <a:extLst>
              <a:ext uri="{FF2B5EF4-FFF2-40B4-BE49-F238E27FC236}">
                <a16:creationId xmlns:a16="http://schemas.microsoft.com/office/drawing/2014/main" id="{FD9F65F3-B8C5-46E1-96E0-404750EC185D}"/>
              </a:ext>
            </a:extLst>
          </p:cNvPr>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8875" r="90000">
                        <a14:foregroundMark x1="46250" y1="9750" x2="46250" y2="9750"/>
                        <a14:foregroundMark x1="34500" y1="22625" x2="34500" y2="22625"/>
                        <a14:foregroundMark x1="41875" y1="27375" x2="41875" y2="27375"/>
                        <a14:foregroundMark x1="49750" y1="29875" x2="49750" y2="29875"/>
                        <a14:foregroundMark x1="59875" y1="27250" x2="59875" y2="27250"/>
                        <a14:foregroundMark x1="68000" y1="21875" x2="68000" y2="21875"/>
                      </a14:backgroundRemoval>
                    </a14:imgEffect>
                  </a14:imgLayer>
                </a14:imgProps>
              </a:ext>
              <a:ext uri="{28A0092B-C50C-407E-A947-70E740481C1C}">
                <a14:useLocalDpi xmlns:a14="http://schemas.microsoft.com/office/drawing/2010/main" val="0"/>
              </a:ext>
            </a:extLst>
          </a:blip>
          <a:srcRect/>
          <a:stretch>
            <a:fillRect/>
          </a:stretch>
        </p:blipFill>
        <p:spPr bwMode="auto">
          <a:xfrm>
            <a:off x="8945217" y="3114988"/>
            <a:ext cx="2430225" cy="2430225"/>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0BA207D3-F1A8-4DAF-96FE-E7739D7845B4}"/>
              </a:ext>
            </a:extLst>
          </p:cNvPr>
          <p:cNvSpPr/>
          <p:nvPr/>
        </p:nvSpPr>
        <p:spPr>
          <a:xfrm>
            <a:off x="9649684" y="4132774"/>
            <a:ext cx="993912" cy="1329100"/>
          </a:xfrm>
          <a:prstGeom prst="ellipse">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E9710FF2-1E68-428E-B5A0-7157E22319A5}"/>
              </a:ext>
            </a:extLst>
          </p:cNvPr>
          <p:cNvPicPr>
            <a:picLocks noChangeAspect="1"/>
          </p:cNvPicPr>
          <p:nvPr/>
        </p:nvPicPr>
        <p:blipFill rotWithShape="1">
          <a:blip r:embed="rId2"/>
          <a:srcRect t="36779" b="40617"/>
          <a:stretch/>
        </p:blipFill>
        <p:spPr>
          <a:xfrm>
            <a:off x="9517410" y="4616511"/>
            <a:ext cx="1258460" cy="284454"/>
          </a:xfrm>
          <a:prstGeom prst="rect">
            <a:avLst/>
          </a:prstGeom>
        </p:spPr>
      </p:pic>
    </p:spTree>
    <p:extLst>
      <p:ext uri="{BB962C8B-B14F-4D97-AF65-F5344CB8AC3E}">
        <p14:creationId xmlns:p14="http://schemas.microsoft.com/office/powerpoint/2010/main" val="300200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37728CA-7783-4AFB-B943-F3A8CB7C88F8}"/>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Business model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6</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Tree>
    <p:extLst>
      <p:ext uri="{BB962C8B-B14F-4D97-AF65-F5344CB8AC3E}">
        <p14:creationId xmlns:p14="http://schemas.microsoft.com/office/powerpoint/2010/main" val="1661214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6. Business model : </a:t>
            </a:r>
            <a:r>
              <a:rPr lang="fr-FR" sz="2800" dirty="0">
                <a:solidFill>
                  <a:schemeClr val="bg1"/>
                </a:solidFill>
                <a:latin typeface="Century Gothic" panose="020B0502020202020204" pitchFamily="34" charset="0"/>
              </a:rPr>
              <a:t>Flux de revenus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27</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344556" y="985118"/>
            <a:ext cx="11701670" cy="100485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Les flux de revenus de BONUS sont entre autres les commissions sur les transactions, les licences d’utilisation annuelle, les frais de publicité et, dans une moindre mesure les frais d’inscription. .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1885508"/>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24" name="Rectangle : coins arrondis 23">
            <a:extLst>
              <a:ext uri="{FF2B5EF4-FFF2-40B4-BE49-F238E27FC236}">
                <a16:creationId xmlns:a16="http://schemas.microsoft.com/office/drawing/2014/main" id="{15A61073-594D-4F6A-9ABA-C7E6FED1C76D}"/>
              </a:ext>
            </a:extLst>
          </p:cNvPr>
          <p:cNvSpPr/>
          <p:nvPr/>
        </p:nvSpPr>
        <p:spPr>
          <a:xfrm>
            <a:off x="1183371" y="4152264"/>
            <a:ext cx="2258080" cy="822305"/>
          </a:xfrm>
          <a:prstGeom prst="roundRect">
            <a:avLst>
              <a:gd name="adj" fmla="val 50000"/>
            </a:avLst>
          </a:prstGeom>
          <a:ln>
            <a:no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1" dirty="0">
                <a:solidFill>
                  <a:schemeClr val="tx1">
                    <a:lumMod val="85000"/>
                    <a:lumOff val="15000"/>
                  </a:schemeClr>
                </a:solidFill>
                <a:cs typeface="Segoe UI" panose="020B0502040204020203" pitchFamily="34" charset="0"/>
              </a:rPr>
              <a:t>De frais sur les transactions </a:t>
            </a:r>
            <a:endParaRPr kumimoji="0" lang="en-US" sz="1600" b="0" i="0" u="none" strike="noStrike" kern="1200" cap="none" spc="0" normalizeH="0" baseline="0" noProof="0" dirty="0">
              <a:ln>
                <a:noFill/>
              </a:ln>
              <a:solidFill>
                <a:schemeClr val="tx1">
                  <a:lumMod val="85000"/>
                  <a:lumOff val="15000"/>
                </a:schemeClr>
              </a:solidFill>
              <a:effectLst/>
              <a:uLnTx/>
              <a:uFillTx/>
              <a:cs typeface="Segoe UI" panose="020B0502040204020203" pitchFamily="34" charset="0"/>
            </a:endParaRPr>
          </a:p>
        </p:txBody>
      </p:sp>
      <p:sp>
        <p:nvSpPr>
          <p:cNvPr id="27" name="Ellipse 26">
            <a:extLst>
              <a:ext uri="{FF2B5EF4-FFF2-40B4-BE49-F238E27FC236}">
                <a16:creationId xmlns:a16="http://schemas.microsoft.com/office/drawing/2014/main" id="{3AB5E2B1-CD91-4FE6-A858-13A88687E408}"/>
              </a:ext>
            </a:extLst>
          </p:cNvPr>
          <p:cNvSpPr/>
          <p:nvPr/>
        </p:nvSpPr>
        <p:spPr>
          <a:xfrm>
            <a:off x="1814194" y="3394032"/>
            <a:ext cx="781694" cy="781694"/>
          </a:xfrm>
          <a:prstGeom prst="ellipse">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Segoe UI" panose="020B0502040204020203" pitchFamily="34" charset="0"/>
                <a:cs typeface="Segoe UI" panose="020B0502040204020203" pitchFamily="34" charset="0"/>
              </a:rPr>
              <a:t>7</a:t>
            </a:r>
            <a:r>
              <a:rPr lang="fr-FR" dirty="0">
                <a:latin typeface="Segoe UI" panose="020B0502040204020203" pitchFamily="34" charset="0"/>
                <a:cs typeface="Segoe UI" panose="020B0502040204020203" pitchFamily="34" charset="0"/>
              </a:rPr>
              <a:t>%</a:t>
            </a:r>
          </a:p>
        </p:txBody>
      </p:sp>
      <p:grpSp>
        <p:nvGrpSpPr>
          <p:cNvPr id="28" name="Groupe 27">
            <a:extLst>
              <a:ext uri="{FF2B5EF4-FFF2-40B4-BE49-F238E27FC236}">
                <a16:creationId xmlns:a16="http://schemas.microsoft.com/office/drawing/2014/main" id="{EB1694EA-DBCB-497C-B343-F772E4F3206F}"/>
              </a:ext>
            </a:extLst>
          </p:cNvPr>
          <p:cNvGrpSpPr/>
          <p:nvPr/>
        </p:nvGrpSpPr>
        <p:grpSpPr>
          <a:xfrm>
            <a:off x="5592299" y="3394032"/>
            <a:ext cx="781694" cy="781694"/>
            <a:chOff x="5737879" y="3278670"/>
            <a:chExt cx="781694" cy="781694"/>
          </a:xfrm>
        </p:grpSpPr>
        <p:sp>
          <p:nvSpPr>
            <p:cNvPr id="29" name="Ellipse 28">
              <a:extLst>
                <a:ext uri="{FF2B5EF4-FFF2-40B4-BE49-F238E27FC236}">
                  <a16:creationId xmlns:a16="http://schemas.microsoft.com/office/drawing/2014/main" id="{9950485F-4F52-434F-82A2-03D533E8FDD6}"/>
                </a:ext>
              </a:extLst>
            </p:cNvPr>
            <p:cNvSpPr/>
            <p:nvPr/>
          </p:nvSpPr>
          <p:spPr>
            <a:xfrm>
              <a:off x="5737879" y="3278670"/>
              <a:ext cx="781694" cy="781694"/>
            </a:xfrm>
            <a:prstGeom prst="ellipse">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Segoe UI" panose="020B0502040204020203" pitchFamily="34" charset="0"/>
                <a:cs typeface="Segoe UI" panose="020B0502040204020203" pitchFamily="34" charset="0"/>
              </a:endParaRPr>
            </a:p>
          </p:txBody>
        </p:sp>
        <p:sp>
          <p:nvSpPr>
            <p:cNvPr id="31" name="Rectangle 30">
              <a:extLst>
                <a:ext uri="{FF2B5EF4-FFF2-40B4-BE49-F238E27FC236}">
                  <a16:creationId xmlns:a16="http://schemas.microsoft.com/office/drawing/2014/main" id="{2AA4FF8F-7D44-4687-98E7-7993E9A6BC73}"/>
                </a:ext>
              </a:extLst>
            </p:cNvPr>
            <p:cNvSpPr/>
            <p:nvPr/>
          </p:nvSpPr>
          <p:spPr>
            <a:xfrm>
              <a:off x="5827200" y="3465282"/>
              <a:ext cx="603050" cy="369332"/>
            </a:xfrm>
            <a:prstGeom prst="rect">
              <a:avLst/>
            </a:prstGeom>
          </p:spPr>
          <p:txBody>
            <a:bodyPr wrap="none">
              <a:spAutoFit/>
            </a:bodyPr>
            <a:lstStyle/>
            <a:p>
              <a:pPr algn="ctr"/>
              <a:r>
                <a:rPr lang="fr-FR" b="1" dirty="0">
                  <a:solidFill>
                    <a:schemeClr val="bg1"/>
                  </a:solidFill>
                  <a:latin typeface="Segoe UI" panose="020B0502040204020203" pitchFamily="34" charset="0"/>
                  <a:cs typeface="Segoe UI" panose="020B0502040204020203" pitchFamily="34" charset="0"/>
                </a:rPr>
                <a:t>2 M</a:t>
              </a:r>
              <a:endParaRPr lang="fr-FR" dirty="0">
                <a:solidFill>
                  <a:schemeClr val="bg1"/>
                </a:solidFill>
                <a:latin typeface="Segoe UI" panose="020B0502040204020203" pitchFamily="34" charset="0"/>
                <a:cs typeface="Segoe UI" panose="020B0502040204020203" pitchFamily="34" charset="0"/>
              </a:endParaRPr>
            </a:p>
          </p:txBody>
        </p:sp>
      </p:grpSp>
      <p:sp>
        <p:nvSpPr>
          <p:cNvPr id="35" name="Rectangle : coins arrondis 34">
            <a:extLst>
              <a:ext uri="{FF2B5EF4-FFF2-40B4-BE49-F238E27FC236}">
                <a16:creationId xmlns:a16="http://schemas.microsoft.com/office/drawing/2014/main" id="{857C2BC4-A3D2-4317-8584-CDF1C7907DE4}"/>
              </a:ext>
            </a:extLst>
          </p:cNvPr>
          <p:cNvSpPr/>
          <p:nvPr/>
        </p:nvSpPr>
        <p:spPr>
          <a:xfrm>
            <a:off x="4867666" y="4128906"/>
            <a:ext cx="2597095" cy="1341656"/>
          </a:xfrm>
          <a:prstGeom prst="roundRect">
            <a:avLst>
              <a:gd name="adj" fmla="val 50000"/>
            </a:avLst>
          </a:prstGeom>
          <a:ln>
            <a:noFill/>
          </a:ln>
        </p:spPr>
        <p:txBody>
          <a:bodyPr wrap="square" anchor="ctr">
            <a:spAutoFit/>
          </a:bodyPr>
          <a:lstStyle/>
          <a:p>
            <a:pPr algn="ctr">
              <a:defRPr/>
            </a:pPr>
            <a:r>
              <a:rPr lang="fr-FR" sz="1400" b="1" dirty="0">
                <a:solidFill>
                  <a:prstClr val="black"/>
                </a:solidFill>
                <a:cs typeface="Segoe UI" panose="020B0502040204020203" pitchFamily="34" charset="0"/>
              </a:rPr>
              <a:t>De coût annuel de licence en marque blanche ODI (5 utilisateurs maximum)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lumMod val="85000"/>
                    <a:lumOff val="15000"/>
                  </a:schemeClr>
                </a:solidFill>
                <a:effectLst/>
                <a:uLnTx/>
                <a:uFillTx/>
                <a:cs typeface="Segoe UI" panose="020B0502040204020203" pitchFamily="34" charset="0"/>
              </a:rPr>
              <a:t> </a:t>
            </a:r>
            <a:endParaRPr kumimoji="0" lang="en-US" sz="1400" b="0" i="0" u="none" strike="noStrike" kern="1200" cap="none" spc="0" normalizeH="0" baseline="0" noProof="0" dirty="0">
              <a:ln>
                <a:noFill/>
              </a:ln>
              <a:solidFill>
                <a:schemeClr val="tx1">
                  <a:lumMod val="85000"/>
                  <a:lumOff val="15000"/>
                </a:schemeClr>
              </a:solidFill>
              <a:effectLst/>
              <a:uLnTx/>
              <a:uFillTx/>
              <a:cs typeface="Segoe UI" panose="020B0502040204020203" pitchFamily="34" charset="0"/>
            </a:endParaRPr>
          </a:p>
        </p:txBody>
      </p:sp>
      <p:grpSp>
        <p:nvGrpSpPr>
          <p:cNvPr id="39" name="Groupe 38">
            <a:extLst>
              <a:ext uri="{FF2B5EF4-FFF2-40B4-BE49-F238E27FC236}">
                <a16:creationId xmlns:a16="http://schemas.microsoft.com/office/drawing/2014/main" id="{3108D41D-9D0B-40ED-BCC8-85DAF3853C02}"/>
              </a:ext>
            </a:extLst>
          </p:cNvPr>
          <p:cNvGrpSpPr/>
          <p:nvPr/>
        </p:nvGrpSpPr>
        <p:grpSpPr>
          <a:xfrm>
            <a:off x="9205263" y="3435438"/>
            <a:ext cx="781694" cy="781694"/>
            <a:chOff x="5737879" y="3278670"/>
            <a:chExt cx="781694" cy="781694"/>
          </a:xfrm>
        </p:grpSpPr>
        <p:sp>
          <p:nvSpPr>
            <p:cNvPr id="40" name="Ellipse 39">
              <a:extLst>
                <a:ext uri="{FF2B5EF4-FFF2-40B4-BE49-F238E27FC236}">
                  <a16:creationId xmlns:a16="http://schemas.microsoft.com/office/drawing/2014/main" id="{F3E3629E-670F-486C-B31F-C4C04BA28893}"/>
                </a:ext>
              </a:extLst>
            </p:cNvPr>
            <p:cNvSpPr/>
            <p:nvPr/>
          </p:nvSpPr>
          <p:spPr>
            <a:xfrm>
              <a:off x="5737879" y="3278670"/>
              <a:ext cx="781694" cy="781694"/>
            </a:xfrm>
            <a:prstGeom prst="ellipse">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latin typeface="Segoe UI" panose="020B0502040204020203" pitchFamily="34" charset="0"/>
                <a:cs typeface="Segoe UI" panose="020B0502040204020203" pitchFamily="34" charset="0"/>
              </a:endParaRPr>
            </a:p>
          </p:txBody>
        </p:sp>
        <p:sp>
          <p:nvSpPr>
            <p:cNvPr id="41" name="Rectangle 40">
              <a:extLst>
                <a:ext uri="{FF2B5EF4-FFF2-40B4-BE49-F238E27FC236}">
                  <a16:creationId xmlns:a16="http://schemas.microsoft.com/office/drawing/2014/main" id="{0558CCC1-0BEE-4C03-9F19-DF4868385321}"/>
                </a:ext>
              </a:extLst>
            </p:cNvPr>
            <p:cNvSpPr/>
            <p:nvPr/>
          </p:nvSpPr>
          <p:spPr>
            <a:xfrm>
              <a:off x="5875290" y="3465282"/>
              <a:ext cx="506870" cy="369332"/>
            </a:xfrm>
            <a:prstGeom prst="rect">
              <a:avLst/>
            </a:prstGeom>
          </p:spPr>
          <p:txBody>
            <a:bodyPr wrap="none">
              <a:spAutoFit/>
            </a:bodyPr>
            <a:lstStyle/>
            <a:p>
              <a:pPr algn="ctr"/>
              <a:r>
                <a:rPr lang="fr-FR" b="1" dirty="0">
                  <a:solidFill>
                    <a:schemeClr val="bg1"/>
                  </a:solidFill>
                  <a:latin typeface="Segoe UI" panose="020B0502040204020203" pitchFamily="34" charset="0"/>
                  <a:cs typeface="Segoe UI" panose="020B0502040204020203" pitchFamily="34" charset="0"/>
                </a:rPr>
                <a:t>5</a:t>
              </a:r>
              <a:r>
                <a:rPr lang="fr-FR" dirty="0">
                  <a:solidFill>
                    <a:schemeClr val="bg1"/>
                  </a:solidFill>
                  <a:latin typeface="Segoe UI" panose="020B0502040204020203" pitchFamily="34" charset="0"/>
                  <a:cs typeface="Segoe UI" panose="020B0502040204020203" pitchFamily="34" charset="0"/>
                </a:rPr>
                <a:t>%</a:t>
              </a:r>
            </a:p>
          </p:txBody>
        </p:sp>
      </p:grpSp>
      <p:pic>
        <p:nvPicPr>
          <p:cNvPr id="13326" name="Picture 14" descr="Comissão - ícones de o negócio grátis">
            <a:extLst>
              <a:ext uri="{FF2B5EF4-FFF2-40B4-BE49-F238E27FC236}">
                <a16:creationId xmlns:a16="http://schemas.microsoft.com/office/drawing/2014/main" id="{3FC1DC93-EAE3-48AC-B0C1-E258A8693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01" y="5094706"/>
            <a:ext cx="881360" cy="88136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 coins arrondis 17">
            <a:extLst>
              <a:ext uri="{FF2B5EF4-FFF2-40B4-BE49-F238E27FC236}">
                <a16:creationId xmlns:a16="http://schemas.microsoft.com/office/drawing/2014/main" id="{00A80BB2-B14D-45B2-9DEE-AC69B99CBBF9}"/>
              </a:ext>
            </a:extLst>
          </p:cNvPr>
          <p:cNvSpPr/>
          <p:nvPr/>
        </p:nvSpPr>
        <p:spPr>
          <a:xfrm>
            <a:off x="1109325" y="2611785"/>
            <a:ext cx="2406172" cy="610139"/>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COMMISSIONS </a:t>
            </a:r>
          </a:p>
        </p:txBody>
      </p:sp>
      <p:sp>
        <p:nvSpPr>
          <p:cNvPr id="47" name="Rectangle : coins arrondis 46">
            <a:extLst>
              <a:ext uri="{FF2B5EF4-FFF2-40B4-BE49-F238E27FC236}">
                <a16:creationId xmlns:a16="http://schemas.microsoft.com/office/drawing/2014/main" id="{5F5EE03C-9742-4DD0-B401-0F9763979DE2}"/>
              </a:ext>
            </a:extLst>
          </p:cNvPr>
          <p:cNvSpPr/>
          <p:nvPr/>
        </p:nvSpPr>
        <p:spPr>
          <a:xfrm>
            <a:off x="4709825" y="2564600"/>
            <a:ext cx="2406172" cy="610139"/>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LICENCE  </a:t>
            </a:r>
          </a:p>
        </p:txBody>
      </p:sp>
      <p:sp>
        <p:nvSpPr>
          <p:cNvPr id="48" name="Rectangle : coins arrondis 47">
            <a:extLst>
              <a:ext uri="{FF2B5EF4-FFF2-40B4-BE49-F238E27FC236}">
                <a16:creationId xmlns:a16="http://schemas.microsoft.com/office/drawing/2014/main" id="{25E826CA-DCA8-4851-877B-965D4E345955}"/>
              </a:ext>
            </a:extLst>
          </p:cNvPr>
          <p:cNvSpPr/>
          <p:nvPr/>
        </p:nvSpPr>
        <p:spPr>
          <a:xfrm>
            <a:off x="8310325" y="2517415"/>
            <a:ext cx="2406172" cy="610139"/>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PUBLICITE </a:t>
            </a:r>
          </a:p>
        </p:txBody>
      </p:sp>
      <p:pic>
        <p:nvPicPr>
          <p:cNvPr id="13328" name="Picture 16" descr="Nos Réalisations | L'Imprimerie Nouvelle Leysin...">
            <a:extLst>
              <a:ext uri="{FF2B5EF4-FFF2-40B4-BE49-F238E27FC236}">
                <a16:creationId xmlns:a16="http://schemas.microsoft.com/office/drawing/2014/main" id="{7B1D428C-682B-4411-8443-540155305D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46" y="5239693"/>
            <a:ext cx="742905" cy="742905"/>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Porte-voix | Icons Gratuite">
            <a:extLst>
              <a:ext uri="{FF2B5EF4-FFF2-40B4-BE49-F238E27FC236}">
                <a16:creationId xmlns:a16="http://schemas.microsoft.com/office/drawing/2014/main" id="{8C3EF6CA-A84B-47B1-9300-F406B04189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5263" y="4994039"/>
            <a:ext cx="1006012" cy="1006012"/>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 coins arrondis 50">
            <a:extLst>
              <a:ext uri="{FF2B5EF4-FFF2-40B4-BE49-F238E27FC236}">
                <a16:creationId xmlns:a16="http://schemas.microsoft.com/office/drawing/2014/main" id="{8E38170A-5C91-4083-84A3-3E9C8EA5101E}"/>
              </a:ext>
            </a:extLst>
          </p:cNvPr>
          <p:cNvSpPr/>
          <p:nvPr/>
        </p:nvSpPr>
        <p:spPr>
          <a:xfrm>
            <a:off x="8310325" y="4274732"/>
            <a:ext cx="2406172" cy="1038701"/>
          </a:xfrm>
          <a:prstGeom prst="roundRect">
            <a:avLst>
              <a:gd name="adj" fmla="val 50000"/>
            </a:avLst>
          </a:prstGeom>
          <a:ln>
            <a:noFill/>
          </a:ln>
        </p:spPr>
        <p:txBody>
          <a:bodyPr wrap="square" anchor="ctr">
            <a:spAutoFit/>
          </a:bodyPr>
          <a:lstStyle/>
          <a:p>
            <a:pPr algn="ctr">
              <a:defRPr/>
            </a:pPr>
            <a:r>
              <a:rPr lang="fr-FR" sz="1400" b="1" dirty="0">
                <a:solidFill>
                  <a:prstClr val="black"/>
                </a:solidFill>
                <a:cs typeface="Segoe UI" panose="020B0502040204020203" pitchFamily="34" charset="0"/>
              </a:rPr>
              <a:t>Estimé sur le Chiffre d’affaires global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tx1">
                    <a:lumMod val="85000"/>
                    <a:lumOff val="15000"/>
                  </a:schemeClr>
                </a:solidFill>
                <a:effectLst/>
                <a:uLnTx/>
                <a:uFillTx/>
                <a:cs typeface="Segoe UI" panose="020B0502040204020203" pitchFamily="34" charset="0"/>
              </a:rPr>
              <a:t> </a:t>
            </a:r>
            <a:endParaRPr kumimoji="0" lang="en-US" sz="1400" b="0" i="0" u="none" strike="noStrike" kern="1200" cap="none" spc="0" normalizeH="0" baseline="0" noProof="0" dirty="0">
              <a:ln>
                <a:noFill/>
              </a:ln>
              <a:solidFill>
                <a:schemeClr val="tx1">
                  <a:lumMod val="85000"/>
                  <a:lumOff val="15000"/>
                </a:schemeClr>
              </a:solidFill>
              <a:effectLst/>
              <a:uLnTx/>
              <a:uFillTx/>
              <a:cs typeface="Segoe UI" panose="020B0502040204020203" pitchFamily="34" charset="0"/>
            </a:endParaRPr>
          </a:p>
        </p:txBody>
      </p:sp>
    </p:spTree>
    <p:extLst>
      <p:ext uri="{BB962C8B-B14F-4D97-AF65-F5344CB8AC3E}">
        <p14:creationId xmlns:p14="http://schemas.microsoft.com/office/powerpoint/2010/main" val="3717027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 coins arrondis 9">
            <a:extLst>
              <a:ext uri="{FF2B5EF4-FFF2-40B4-BE49-F238E27FC236}">
                <a16:creationId xmlns:a16="http://schemas.microsoft.com/office/drawing/2014/main" id="{F3BCEADE-D5A1-42D2-B203-9DAEF679FA18}"/>
              </a:ext>
            </a:extLst>
          </p:cNvPr>
          <p:cNvSpPr/>
          <p:nvPr/>
        </p:nvSpPr>
        <p:spPr>
          <a:xfrm>
            <a:off x="6373092" y="1833782"/>
            <a:ext cx="4970770" cy="4167834"/>
          </a:xfrm>
          <a:prstGeom prst="roundRect">
            <a:avLst>
              <a:gd name="adj" fmla="val 108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6. Business model : </a:t>
            </a:r>
            <a:r>
              <a:rPr lang="fr-FR" sz="2800" dirty="0">
                <a:solidFill>
                  <a:schemeClr val="bg1"/>
                </a:solidFill>
                <a:latin typeface="Century Gothic" panose="020B0502020202020204" pitchFamily="34" charset="0"/>
              </a:rPr>
              <a:t>Hypothèses financières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28</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A9A58581-9CEA-41EF-B5B1-A25D93F57324}"/>
              </a:ext>
            </a:extLst>
          </p:cNvPr>
          <p:cNvSpPr/>
          <p:nvPr/>
        </p:nvSpPr>
        <p:spPr>
          <a:xfrm>
            <a:off x="980660" y="1833782"/>
            <a:ext cx="5115339" cy="1125850"/>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GA" sz="2000" b="1" i="1" u="sng" dirty="0">
                <a:solidFill>
                  <a:srgbClr val="232F3F"/>
                </a:solidFill>
              </a:rPr>
              <a:t> </a:t>
            </a:r>
            <a:r>
              <a:rPr lang="fr-FR" sz="2000" b="1" i="1" u="sng" dirty="0">
                <a:solidFill>
                  <a:srgbClr val="232F3F"/>
                </a:solidFill>
              </a:rPr>
              <a:t>Valeur moyenne du portefeuille de commande publique de : </a:t>
            </a:r>
            <a:r>
              <a:rPr lang="fr-GA" sz="2000" b="1" i="1" dirty="0">
                <a:solidFill>
                  <a:srgbClr val="F8A934"/>
                </a:solidFill>
              </a:rPr>
              <a:t>196 200 703 184</a:t>
            </a:r>
            <a:r>
              <a:rPr lang="fr-FR" sz="2000" b="1" i="1" dirty="0">
                <a:solidFill>
                  <a:srgbClr val="F8A934"/>
                </a:solidFill>
              </a:rPr>
              <a:t> FCFA </a:t>
            </a:r>
            <a:r>
              <a:rPr lang="fr-GA" sz="2000" b="1" i="1" dirty="0">
                <a:solidFill>
                  <a:srgbClr val="F8A934"/>
                </a:solidFill>
              </a:rPr>
              <a:t> </a:t>
            </a:r>
            <a:endParaRPr lang="fr-FR" sz="2000" i="1" dirty="0">
              <a:solidFill>
                <a:srgbClr val="F8A934"/>
              </a:solidFill>
            </a:endParaRPr>
          </a:p>
        </p:txBody>
      </p:sp>
      <p:sp>
        <p:nvSpPr>
          <p:cNvPr id="9" name="Rectangle : coins arrondis 8">
            <a:extLst>
              <a:ext uri="{FF2B5EF4-FFF2-40B4-BE49-F238E27FC236}">
                <a16:creationId xmlns:a16="http://schemas.microsoft.com/office/drawing/2014/main" id="{B34E8727-8019-46AE-84AA-F093B9553C13}"/>
              </a:ext>
            </a:extLst>
          </p:cNvPr>
          <p:cNvSpPr/>
          <p:nvPr/>
        </p:nvSpPr>
        <p:spPr>
          <a:xfrm>
            <a:off x="4154557" y="1221335"/>
            <a:ext cx="4704522" cy="435057"/>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Mise en équation de la logique financière </a:t>
            </a:r>
          </a:p>
        </p:txBody>
      </p:sp>
      <p:sp>
        <p:nvSpPr>
          <p:cNvPr id="16" name="Rectangle : coins arrondis 15">
            <a:extLst>
              <a:ext uri="{FF2B5EF4-FFF2-40B4-BE49-F238E27FC236}">
                <a16:creationId xmlns:a16="http://schemas.microsoft.com/office/drawing/2014/main" id="{611095B2-1A98-4996-B55C-D80FAB4D7BD1}"/>
              </a:ext>
            </a:extLst>
          </p:cNvPr>
          <p:cNvSpPr/>
          <p:nvPr/>
        </p:nvSpPr>
        <p:spPr>
          <a:xfrm>
            <a:off x="967410" y="3115284"/>
            <a:ext cx="5128590" cy="1417674"/>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i="1" dirty="0">
                <a:solidFill>
                  <a:srgbClr val="232F3F"/>
                </a:solidFill>
              </a:rPr>
              <a:t>Avec une captation de 10% du portefeuille moyen de commande publique sur 5 ans, on estime un chiffre d’affaires de: </a:t>
            </a:r>
            <a:r>
              <a:rPr lang="fr-GA" b="1" i="1" dirty="0">
                <a:solidFill>
                  <a:srgbClr val="F79A10"/>
                </a:solidFill>
                <a:latin typeface="Calibri" panose="020F0502020204030204" pitchFamily="34" charset="0"/>
              </a:rPr>
              <a:t>19 620 070 318</a:t>
            </a:r>
            <a:r>
              <a:rPr lang="fr-FR" b="1" i="1" dirty="0">
                <a:solidFill>
                  <a:srgbClr val="F79A10"/>
                </a:solidFill>
                <a:latin typeface="Calibri" panose="020F0502020204030204" pitchFamily="34" charset="0"/>
              </a:rPr>
              <a:t> </a:t>
            </a:r>
            <a:r>
              <a:rPr lang="fr-FR" b="1" i="1" dirty="0">
                <a:solidFill>
                  <a:srgbClr val="1D2733"/>
                </a:solidFill>
                <a:latin typeface="Calibri" panose="020F0502020204030204" pitchFamily="34" charset="0"/>
              </a:rPr>
              <a:t>FCFA</a:t>
            </a:r>
            <a:r>
              <a:rPr lang="fr-GA" b="1" i="1" dirty="0">
                <a:solidFill>
                  <a:srgbClr val="1D2733"/>
                </a:solidFill>
                <a:latin typeface="Calibri" panose="020F0502020204030204" pitchFamily="34" charset="0"/>
              </a:rPr>
              <a:t> </a:t>
            </a:r>
            <a:endParaRPr lang="fr-FR" sz="2000" b="1" i="1" dirty="0">
              <a:solidFill>
                <a:srgbClr val="1D2733"/>
              </a:solidFill>
            </a:endParaRPr>
          </a:p>
        </p:txBody>
      </p:sp>
      <p:sp>
        <p:nvSpPr>
          <p:cNvPr id="18" name="Rectangle : coins arrondis 17">
            <a:extLst>
              <a:ext uri="{FF2B5EF4-FFF2-40B4-BE49-F238E27FC236}">
                <a16:creationId xmlns:a16="http://schemas.microsoft.com/office/drawing/2014/main" id="{2E8F43A6-0D78-481F-8140-A79A03C1BC41}"/>
              </a:ext>
            </a:extLst>
          </p:cNvPr>
          <p:cNvSpPr/>
          <p:nvPr/>
        </p:nvSpPr>
        <p:spPr>
          <a:xfrm>
            <a:off x="980660" y="4715318"/>
            <a:ext cx="5115339" cy="1407555"/>
          </a:xfrm>
          <a:prstGeom prst="round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i="1" dirty="0">
                <a:solidFill>
                  <a:schemeClr val="tx1"/>
                </a:solidFill>
              </a:rPr>
              <a:t>En restant optimiste, on estime un captation de l’ordre de 30% de l’objectif sur 5ans, soit une valeur de:  </a:t>
            </a:r>
            <a:r>
              <a:rPr lang="fr-FR" sz="2000" b="1" i="1" dirty="0">
                <a:solidFill>
                  <a:srgbClr val="F79A10"/>
                </a:solidFill>
              </a:rPr>
              <a:t>5 886 021 096 FCFA </a:t>
            </a:r>
            <a:r>
              <a:rPr lang="fr-FR" sz="2000" b="1" i="1" dirty="0">
                <a:solidFill>
                  <a:schemeClr val="tx1"/>
                </a:solidFill>
              </a:rPr>
              <a:t>avec un taux de croissance moyen de 35% par an. </a:t>
            </a:r>
          </a:p>
        </p:txBody>
      </p:sp>
      <p:sp>
        <p:nvSpPr>
          <p:cNvPr id="11" name="Rectangle 10">
            <a:extLst>
              <a:ext uri="{FF2B5EF4-FFF2-40B4-BE49-F238E27FC236}">
                <a16:creationId xmlns:a16="http://schemas.microsoft.com/office/drawing/2014/main" id="{2246D5A2-15CD-4428-B812-829DAC7B94DD}"/>
              </a:ext>
            </a:extLst>
          </p:cNvPr>
          <p:cNvSpPr/>
          <p:nvPr/>
        </p:nvSpPr>
        <p:spPr>
          <a:xfrm>
            <a:off x="6612835" y="1905382"/>
            <a:ext cx="4346713" cy="300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i="1" u="sng" dirty="0">
                <a:solidFill>
                  <a:schemeClr val="tx1"/>
                </a:solidFill>
              </a:rPr>
              <a:t>Croissance du chiffre d’affaires </a:t>
            </a:r>
          </a:p>
        </p:txBody>
      </p:sp>
      <p:graphicFrame>
        <p:nvGraphicFramePr>
          <p:cNvPr id="22" name="Graphique 21">
            <a:extLst>
              <a:ext uri="{FF2B5EF4-FFF2-40B4-BE49-F238E27FC236}">
                <a16:creationId xmlns:a16="http://schemas.microsoft.com/office/drawing/2014/main" id="{6606F333-16B7-4FF1-AC6E-ACFBC63FDD3E}"/>
              </a:ext>
            </a:extLst>
          </p:cNvPr>
          <p:cNvGraphicFramePr>
            <a:graphicFrameLocks/>
          </p:cNvGraphicFramePr>
          <p:nvPr>
            <p:extLst>
              <p:ext uri="{D42A27DB-BD31-4B8C-83A1-F6EECF244321}">
                <p14:modId xmlns:p14="http://schemas.microsoft.com/office/powerpoint/2010/main" val="2956238553"/>
              </p:ext>
            </p:extLst>
          </p:nvPr>
        </p:nvGraphicFramePr>
        <p:xfrm>
          <a:off x="6400798" y="2205849"/>
          <a:ext cx="4823792" cy="36729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8020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10370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6. Business model : </a:t>
            </a:r>
            <a:r>
              <a:rPr lang="fr-FR" sz="2800" dirty="0">
                <a:solidFill>
                  <a:schemeClr val="bg1"/>
                </a:solidFill>
                <a:latin typeface="Century Gothic" panose="020B0502020202020204" pitchFamily="34" charset="0"/>
              </a:rPr>
              <a:t>Ressources clés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29</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4" name="Rectangle : coins arrondis 13">
            <a:extLst>
              <a:ext uri="{FF2B5EF4-FFF2-40B4-BE49-F238E27FC236}">
                <a16:creationId xmlns:a16="http://schemas.microsoft.com/office/drawing/2014/main" id="{18D44230-031F-4A08-BC3F-4E7B56419B57}"/>
              </a:ext>
            </a:extLst>
          </p:cNvPr>
          <p:cNvSpPr/>
          <p:nvPr/>
        </p:nvSpPr>
        <p:spPr>
          <a:xfrm>
            <a:off x="344556" y="985118"/>
            <a:ext cx="11701670" cy="100485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solidFill>
                  <a:srgbClr val="1D2733"/>
                </a:solidFill>
              </a:rPr>
              <a:t>Une équipe dédiée sera mobilisée au sein de la SING pour assurer le développement technique et commercial de la solution. Le tableau ci-dessous résume les effectifs minimalistes sollicités   </a:t>
            </a:r>
          </a:p>
        </p:txBody>
      </p:sp>
      <p:cxnSp>
        <p:nvCxnSpPr>
          <p:cNvPr id="15" name="Connecteur droit 14">
            <a:extLst>
              <a:ext uri="{FF2B5EF4-FFF2-40B4-BE49-F238E27FC236}">
                <a16:creationId xmlns:a16="http://schemas.microsoft.com/office/drawing/2014/main" id="{9B5EE8A5-43C3-42B5-8ED3-AED8E288704E}"/>
              </a:ext>
            </a:extLst>
          </p:cNvPr>
          <p:cNvCxnSpPr/>
          <p:nvPr/>
        </p:nvCxnSpPr>
        <p:spPr>
          <a:xfrm>
            <a:off x="393031" y="201803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graphicFrame>
        <p:nvGraphicFramePr>
          <p:cNvPr id="40" name="Tableau 39">
            <a:extLst>
              <a:ext uri="{FF2B5EF4-FFF2-40B4-BE49-F238E27FC236}">
                <a16:creationId xmlns:a16="http://schemas.microsoft.com/office/drawing/2014/main" id="{6E391A69-6E6C-4CB4-9A78-1F791BD0BD02}"/>
              </a:ext>
            </a:extLst>
          </p:cNvPr>
          <p:cNvGraphicFramePr>
            <a:graphicFrameLocks noGrp="1"/>
          </p:cNvGraphicFramePr>
          <p:nvPr>
            <p:extLst>
              <p:ext uri="{D42A27DB-BD31-4B8C-83A1-F6EECF244321}">
                <p14:modId xmlns:p14="http://schemas.microsoft.com/office/powerpoint/2010/main" val="1062021391"/>
              </p:ext>
            </p:extLst>
          </p:nvPr>
        </p:nvGraphicFramePr>
        <p:xfrm>
          <a:off x="1809018" y="2487651"/>
          <a:ext cx="8573962" cy="3765328"/>
        </p:xfrm>
        <a:graphic>
          <a:graphicData uri="http://schemas.openxmlformats.org/drawingml/2006/table">
            <a:tbl>
              <a:tblPr>
                <a:tableStyleId>{8799B23B-EC83-4686-B30A-512413B5E67A}</a:tableStyleId>
              </a:tblPr>
              <a:tblGrid>
                <a:gridCol w="2855747">
                  <a:extLst>
                    <a:ext uri="{9D8B030D-6E8A-4147-A177-3AD203B41FA5}">
                      <a16:colId xmlns:a16="http://schemas.microsoft.com/office/drawing/2014/main" val="1720431087"/>
                    </a:ext>
                  </a:extLst>
                </a:gridCol>
                <a:gridCol w="3505831">
                  <a:extLst>
                    <a:ext uri="{9D8B030D-6E8A-4147-A177-3AD203B41FA5}">
                      <a16:colId xmlns:a16="http://schemas.microsoft.com/office/drawing/2014/main" val="2209207745"/>
                    </a:ext>
                  </a:extLst>
                </a:gridCol>
                <a:gridCol w="2212384">
                  <a:extLst>
                    <a:ext uri="{9D8B030D-6E8A-4147-A177-3AD203B41FA5}">
                      <a16:colId xmlns:a16="http://schemas.microsoft.com/office/drawing/2014/main" val="3342155877"/>
                    </a:ext>
                  </a:extLst>
                </a:gridCol>
              </a:tblGrid>
              <a:tr h="382372">
                <a:tc>
                  <a:txBody>
                    <a:bodyPr/>
                    <a:lstStyle/>
                    <a:p>
                      <a:pPr algn="ctr" fontAlgn="ctr"/>
                      <a:r>
                        <a:rPr lang="fr-FR" sz="2000" u="none" strike="noStrike" dirty="0">
                          <a:solidFill>
                            <a:schemeClr val="bg1"/>
                          </a:solidFill>
                          <a:effectLst/>
                        </a:rPr>
                        <a:t>Service </a:t>
                      </a:r>
                      <a:endParaRPr lang="fr-FR" sz="2000" b="1" i="0" u="none" strike="noStrike" dirty="0">
                        <a:solidFill>
                          <a:schemeClr val="bg1"/>
                        </a:solidFill>
                        <a:effectLst/>
                        <a:latin typeface="Calibri" panose="020F0502020204030204" pitchFamily="34" charset="0"/>
                      </a:endParaRPr>
                    </a:p>
                  </a:txBody>
                  <a:tcPr marL="9525" marR="9525" marT="9525" marB="0" anchor="ctr">
                    <a:solidFill>
                      <a:srgbClr val="232F3F"/>
                    </a:solidFill>
                  </a:tcPr>
                </a:tc>
                <a:tc>
                  <a:txBody>
                    <a:bodyPr/>
                    <a:lstStyle/>
                    <a:p>
                      <a:pPr algn="ctr" fontAlgn="ctr"/>
                      <a:r>
                        <a:rPr lang="fr-FR" sz="2000" u="none" strike="noStrike" dirty="0">
                          <a:solidFill>
                            <a:schemeClr val="bg1"/>
                          </a:solidFill>
                          <a:effectLst/>
                        </a:rPr>
                        <a:t>Fonction </a:t>
                      </a:r>
                      <a:endParaRPr lang="fr-FR" sz="2000" b="1" i="0" u="none" strike="noStrike" dirty="0">
                        <a:solidFill>
                          <a:schemeClr val="bg1"/>
                        </a:solidFill>
                        <a:effectLst/>
                        <a:latin typeface="Calibri" panose="020F0502020204030204" pitchFamily="34" charset="0"/>
                      </a:endParaRPr>
                    </a:p>
                  </a:txBody>
                  <a:tcPr marL="9525" marR="9525" marT="9525" marB="0" anchor="ctr">
                    <a:solidFill>
                      <a:srgbClr val="232F3F"/>
                    </a:solidFill>
                  </a:tcPr>
                </a:tc>
                <a:tc>
                  <a:txBody>
                    <a:bodyPr/>
                    <a:lstStyle/>
                    <a:p>
                      <a:pPr algn="ctr" fontAlgn="ctr"/>
                      <a:r>
                        <a:rPr lang="fr-FR" sz="2000" u="none" strike="noStrike" dirty="0">
                          <a:solidFill>
                            <a:schemeClr val="bg1"/>
                          </a:solidFill>
                          <a:effectLst/>
                        </a:rPr>
                        <a:t>Employés (NB)</a:t>
                      </a:r>
                      <a:endParaRPr lang="fr-FR" sz="2000" b="1" i="0" u="none" strike="noStrike" dirty="0">
                        <a:solidFill>
                          <a:schemeClr val="bg1"/>
                        </a:solidFill>
                        <a:effectLst/>
                        <a:latin typeface="Bahnschrift" panose="020B0502040204020203" pitchFamily="34" charset="0"/>
                      </a:endParaRPr>
                    </a:p>
                  </a:txBody>
                  <a:tcPr marL="9525" marR="9525" marT="9525" marB="0" anchor="ctr">
                    <a:solidFill>
                      <a:srgbClr val="232F3F"/>
                    </a:solidFill>
                  </a:tcPr>
                </a:tc>
                <a:extLst>
                  <a:ext uri="{0D108BD9-81ED-4DB2-BD59-A6C34878D82A}">
                    <a16:rowId xmlns:a16="http://schemas.microsoft.com/office/drawing/2014/main" val="1928511980"/>
                  </a:ext>
                </a:extLst>
              </a:tr>
              <a:tr h="309600">
                <a:tc rowSpan="2">
                  <a:txBody>
                    <a:bodyPr/>
                    <a:lstStyle/>
                    <a:p>
                      <a:pPr algn="l" fontAlgn="b"/>
                      <a:r>
                        <a:rPr lang="fr-FR" sz="1600" b="1" u="none" strike="noStrike" dirty="0">
                          <a:effectLst/>
                        </a:rPr>
                        <a:t>Management </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Manager général </a:t>
                      </a:r>
                      <a:endParaRPr lang="fr-FR"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fr-FR"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tc>
                <a:extLst>
                  <a:ext uri="{0D108BD9-81ED-4DB2-BD59-A6C34878D82A}">
                    <a16:rowId xmlns:a16="http://schemas.microsoft.com/office/drawing/2014/main" val="2938358707"/>
                  </a:ext>
                </a:extLst>
              </a:tr>
              <a:tr h="309600">
                <a:tc vMerge="1">
                  <a:txBody>
                    <a:bodyPr/>
                    <a:lstStyle/>
                    <a:p>
                      <a:pPr algn="l" fontAlgn="b"/>
                      <a:endParaRPr lang="fr-FR"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fr-FR" sz="1600" u="none" strike="noStrike" dirty="0">
                          <a:effectLst/>
                        </a:rPr>
                        <a:t>Responsable Administrative </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8A934"/>
                    </a:solidFill>
                  </a:tcPr>
                </a:tc>
                <a:tc>
                  <a:txBody>
                    <a:bodyPr/>
                    <a:lstStyle/>
                    <a:p>
                      <a:pPr algn="ctr" fontAlgn="b"/>
                      <a:r>
                        <a:rPr lang="fr-FR"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solidFill>
                      <a:srgbClr val="F8A934"/>
                    </a:solidFill>
                  </a:tcPr>
                </a:tc>
                <a:extLst>
                  <a:ext uri="{0D108BD9-81ED-4DB2-BD59-A6C34878D82A}">
                    <a16:rowId xmlns:a16="http://schemas.microsoft.com/office/drawing/2014/main" val="2677129965"/>
                  </a:ext>
                </a:extLst>
              </a:tr>
              <a:tr h="309600">
                <a:tc rowSpan="2">
                  <a:txBody>
                    <a:bodyPr/>
                    <a:lstStyle/>
                    <a:p>
                      <a:pPr algn="l" fontAlgn="b"/>
                      <a:r>
                        <a:rPr lang="fr-FR" sz="1600" b="1" u="none" strike="noStrike" dirty="0">
                          <a:effectLst/>
                        </a:rPr>
                        <a:t>Section Système d'information</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Chef de projet technique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tc>
                <a:extLst>
                  <a:ext uri="{0D108BD9-81ED-4DB2-BD59-A6C34878D82A}">
                    <a16:rowId xmlns:a16="http://schemas.microsoft.com/office/drawing/2014/main" val="3122088430"/>
                  </a:ext>
                </a:extLst>
              </a:tr>
              <a:tr h="309600">
                <a:tc vMerge="1">
                  <a:txBody>
                    <a:bodyPr/>
                    <a:lstStyle/>
                    <a:p>
                      <a:pPr algn="l" fontAlgn="b"/>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Développeur (2)</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8A934"/>
                    </a:solidFill>
                  </a:tcPr>
                </a:tc>
                <a:tc>
                  <a:txBody>
                    <a:bodyPr/>
                    <a:lstStyle/>
                    <a:p>
                      <a:pPr algn="ctr" fontAlgn="b"/>
                      <a:r>
                        <a:rPr lang="fr-FR" sz="1600" u="none" strike="noStrike" dirty="0">
                          <a:effectLst/>
                        </a:rPr>
                        <a:t>2</a:t>
                      </a:r>
                      <a:endParaRPr lang="fr-GA" sz="1600" b="0" i="0" u="none" strike="noStrike" dirty="0">
                        <a:solidFill>
                          <a:srgbClr val="000000"/>
                        </a:solidFill>
                        <a:effectLst/>
                        <a:latin typeface="Bahnschrift" panose="020B0502040204020203" pitchFamily="34" charset="0"/>
                      </a:endParaRPr>
                    </a:p>
                  </a:txBody>
                  <a:tcPr marL="9525" marR="9525" marT="9525" marB="0" anchor="ctr">
                    <a:solidFill>
                      <a:srgbClr val="F8A934"/>
                    </a:solidFill>
                  </a:tcPr>
                </a:tc>
                <a:extLst>
                  <a:ext uri="{0D108BD9-81ED-4DB2-BD59-A6C34878D82A}">
                    <a16:rowId xmlns:a16="http://schemas.microsoft.com/office/drawing/2014/main" val="2914580573"/>
                  </a:ext>
                </a:extLst>
              </a:tr>
              <a:tr h="457878">
                <a:tc rowSpan="3">
                  <a:txBody>
                    <a:bodyPr/>
                    <a:lstStyle/>
                    <a:p>
                      <a:pPr algn="l" fontAlgn="b"/>
                      <a:r>
                        <a:rPr lang="fr-FR" sz="1600" b="1" u="none" strike="noStrike" dirty="0">
                          <a:effectLst/>
                        </a:rPr>
                        <a:t>Service commercial </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Business développeur </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tc>
                <a:extLst>
                  <a:ext uri="{0D108BD9-81ED-4DB2-BD59-A6C34878D82A}">
                    <a16:rowId xmlns:a16="http://schemas.microsoft.com/office/drawing/2014/main" val="827494838"/>
                  </a:ext>
                </a:extLst>
              </a:tr>
              <a:tr h="458667">
                <a:tc vMerge="1">
                  <a:txBody>
                    <a:bodyPr/>
                    <a:lstStyle/>
                    <a:p>
                      <a:pPr algn="l" fontAlgn="b"/>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Community développeur</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8A934"/>
                    </a:solidFill>
                  </a:tcPr>
                </a:tc>
                <a:tc>
                  <a:txBody>
                    <a:bodyPr/>
                    <a:lstStyle/>
                    <a:p>
                      <a:pPr algn="ctr" fontAlgn="b"/>
                      <a:r>
                        <a:rPr lang="fr-FR"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solidFill>
                      <a:srgbClr val="F8A934"/>
                    </a:solidFill>
                  </a:tcPr>
                </a:tc>
                <a:extLst>
                  <a:ext uri="{0D108BD9-81ED-4DB2-BD59-A6C34878D82A}">
                    <a16:rowId xmlns:a16="http://schemas.microsoft.com/office/drawing/2014/main" val="380945712"/>
                  </a:ext>
                </a:extLst>
              </a:tr>
              <a:tr h="608811">
                <a:tc vMerge="1">
                  <a:txBody>
                    <a:bodyPr/>
                    <a:lstStyle/>
                    <a:p>
                      <a:pPr algn="l" fontAlgn="b"/>
                      <a:endParaRPr lang="fr-FR"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Responsable Achat</a:t>
                      </a:r>
                      <a:endParaRPr lang="fr-FR"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fr-FR"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tc>
                <a:extLst>
                  <a:ext uri="{0D108BD9-81ED-4DB2-BD59-A6C34878D82A}">
                    <a16:rowId xmlns:a16="http://schemas.microsoft.com/office/drawing/2014/main" val="2992694486"/>
                  </a:ext>
                </a:extLst>
              </a:tr>
              <a:tr h="309600">
                <a:tc>
                  <a:txBody>
                    <a:bodyPr/>
                    <a:lstStyle/>
                    <a:p>
                      <a:pPr algn="l" fontAlgn="b"/>
                      <a:r>
                        <a:rPr lang="fr-FR" sz="1600" b="1" u="none" strike="noStrike" dirty="0">
                          <a:effectLst/>
                        </a:rPr>
                        <a:t>Service juridique  </a:t>
                      </a:r>
                      <a:endParaRPr lang="fr-FR"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fr-FR" sz="1600" u="none" strike="noStrike" dirty="0">
                          <a:effectLst/>
                        </a:rPr>
                        <a:t>Conseiller juridique </a:t>
                      </a:r>
                      <a:endParaRPr lang="fr-FR" sz="1600" b="0" i="0" u="none" strike="noStrike" dirty="0">
                        <a:solidFill>
                          <a:srgbClr val="000000"/>
                        </a:solidFill>
                        <a:effectLst/>
                        <a:latin typeface="Calibri" panose="020F0502020204030204" pitchFamily="34" charset="0"/>
                      </a:endParaRPr>
                    </a:p>
                  </a:txBody>
                  <a:tcPr marL="9525" marR="9525" marT="9525" marB="0" anchor="ctr">
                    <a:solidFill>
                      <a:srgbClr val="F8A934"/>
                    </a:solidFill>
                  </a:tcPr>
                </a:tc>
                <a:tc>
                  <a:txBody>
                    <a:bodyPr/>
                    <a:lstStyle/>
                    <a:p>
                      <a:pPr algn="ctr" fontAlgn="b"/>
                      <a:r>
                        <a:rPr lang="fr-GA" sz="1600" u="none" strike="noStrike" dirty="0">
                          <a:effectLst/>
                        </a:rPr>
                        <a:t>1</a:t>
                      </a:r>
                      <a:endParaRPr lang="fr-GA" sz="1600" b="0" i="0" u="none" strike="noStrike" dirty="0">
                        <a:solidFill>
                          <a:srgbClr val="000000"/>
                        </a:solidFill>
                        <a:effectLst/>
                        <a:latin typeface="Bahnschrift" panose="020B0502040204020203" pitchFamily="34" charset="0"/>
                      </a:endParaRPr>
                    </a:p>
                  </a:txBody>
                  <a:tcPr marL="9525" marR="9525" marT="9525" marB="0" anchor="ctr">
                    <a:solidFill>
                      <a:srgbClr val="F8A934"/>
                    </a:solidFill>
                  </a:tcPr>
                </a:tc>
                <a:extLst>
                  <a:ext uri="{0D108BD9-81ED-4DB2-BD59-A6C34878D82A}">
                    <a16:rowId xmlns:a16="http://schemas.microsoft.com/office/drawing/2014/main" val="2373884768"/>
                  </a:ext>
                </a:extLst>
              </a:tr>
              <a:tr h="309600">
                <a:tc>
                  <a:txBody>
                    <a:bodyPr/>
                    <a:lstStyle/>
                    <a:p>
                      <a:pPr algn="l" fontAlgn="b"/>
                      <a:r>
                        <a:rPr lang="fr-FR" sz="1800" b="1" u="none" strike="noStrike" dirty="0">
                          <a:effectLst/>
                        </a:rPr>
                        <a:t>Total </a:t>
                      </a:r>
                      <a:endParaRPr lang="fr-FR" sz="1800" b="1" i="0" u="none" strike="noStrike" dirty="0">
                        <a:solidFill>
                          <a:srgbClr val="000000"/>
                        </a:solidFill>
                        <a:effectLst/>
                        <a:latin typeface="Calibri" panose="020F0502020204030204" pitchFamily="34" charset="0"/>
                      </a:endParaRPr>
                    </a:p>
                  </a:txBody>
                  <a:tcPr marL="9525" marR="9525" marT="9525" marB="0" anchor="ctr">
                    <a:solidFill>
                      <a:schemeClr val="bg2">
                        <a:lumMod val="75000"/>
                      </a:schemeClr>
                    </a:solidFill>
                  </a:tcPr>
                </a:tc>
                <a:tc>
                  <a:txBody>
                    <a:bodyPr/>
                    <a:lstStyle/>
                    <a:p>
                      <a:pPr algn="l" fontAlgn="b"/>
                      <a:r>
                        <a:rPr lang="fr-GA" sz="1800" b="1" u="none" strike="noStrike" dirty="0">
                          <a:effectLst/>
                        </a:rPr>
                        <a:t> </a:t>
                      </a:r>
                      <a:endParaRPr lang="fr-GA" sz="1800" b="1" i="0" u="none" strike="noStrike" dirty="0">
                        <a:solidFill>
                          <a:srgbClr val="000000"/>
                        </a:solidFill>
                        <a:effectLst/>
                        <a:latin typeface="Calibri" panose="020F0502020204030204" pitchFamily="34" charset="0"/>
                      </a:endParaRPr>
                    </a:p>
                  </a:txBody>
                  <a:tcPr marL="9525" marR="9525" marT="9525" marB="0" anchor="ctr">
                    <a:solidFill>
                      <a:schemeClr val="bg2">
                        <a:lumMod val="75000"/>
                      </a:schemeClr>
                    </a:solidFill>
                  </a:tcPr>
                </a:tc>
                <a:tc>
                  <a:txBody>
                    <a:bodyPr/>
                    <a:lstStyle/>
                    <a:p>
                      <a:pPr algn="ctr" fontAlgn="b"/>
                      <a:r>
                        <a:rPr lang="fr-GA" sz="1800" b="1" u="none" strike="noStrike" dirty="0">
                          <a:effectLst/>
                        </a:rPr>
                        <a:t>9</a:t>
                      </a:r>
                      <a:endParaRPr lang="fr-GA" sz="1800" b="1" i="0" u="none" strike="noStrike" dirty="0">
                        <a:solidFill>
                          <a:srgbClr val="000000"/>
                        </a:solidFill>
                        <a:effectLst/>
                        <a:latin typeface="Bahnschrift" panose="020B0502040204020203" pitchFamily="34" charset="0"/>
                      </a:endParaRPr>
                    </a:p>
                  </a:txBody>
                  <a:tcPr marL="9525" marR="9525" marT="9525" marB="0" anchor="ctr">
                    <a:solidFill>
                      <a:schemeClr val="bg2">
                        <a:lumMod val="75000"/>
                      </a:schemeClr>
                    </a:solidFill>
                  </a:tcPr>
                </a:tc>
                <a:extLst>
                  <a:ext uri="{0D108BD9-81ED-4DB2-BD59-A6C34878D82A}">
                    <a16:rowId xmlns:a16="http://schemas.microsoft.com/office/drawing/2014/main" val="748782978"/>
                  </a:ext>
                </a:extLst>
              </a:tr>
            </a:tbl>
          </a:graphicData>
        </a:graphic>
      </p:graphicFrame>
    </p:spTree>
    <p:extLst>
      <p:ext uri="{BB962C8B-B14F-4D97-AF65-F5344CB8AC3E}">
        <p14:creationId xmlns:p14="http://schemas.microsoft.com/office/powerpoint/2010/main" val="343150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37728CA-7783-4AFB-B943-F3A8CB7C88F8}"/>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Problème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1</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Tree>
    <p:extLst>
      <p:ext uri="{BB962C8B-B14F-4D97-AF65-F5344CB8AC3E}">
        <p14:creationId xmlns:p14="http://schemas.microsoft.com/office/powerpoint/2010/main" val="62931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7</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
        <p:nvSpPr>
          <p:cNvPr id="3" name="Rectangle : coins arrondis 2">
            <a:extLst>
              <a:ext uri="{FF2B5EF4-FFF2-40B4-BE49-F238E27FC236}">
                <a16:creationId xmlns:a16="http://schemas.microsoft.com/office/drawing/2014/main" id="{E7B7E045-D8AD-473D-9001-48C52A71BFB9}"/>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Gouvernance </a:t>
            </a:r>
          </a:p>
        </p:txBody>
      </p:sp>
    </p:spTree>
    <p:extLst>
      <p:ext uri="{BB962C8B-B14F-4D97-AF65-F5344CB8AC3E}">
        <p14:creationId xmlns:p14="http://schemas.microsoft.com/office/powerpoint/2010/main" val="131711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7" y="210925"/>
            <a:ext cx="8885584"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7. Structure et gouvernance: </a:t>
            </a:r>
            <a:r>
              <a:rPr lang="fr-FR" sz="2800" dirty="0">
                <a:solidFill>
                  <a:schemeClr val="bg1"/>
                </a:solidFill>
                <a:latin typeface="Century Gothic" panose="020B0502020202020204" pitchFamily="34" charset="0"/>
              </a:rPr>
              <a:t>Promoteur du projet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31</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90D9F8AD-4DEF-46F8-A764-F669B71FC31B}"/>
              </a:ext>
            </a:extLst>
          </p:cNvPr>
          <p:cNvSpPr/>
          <p:nvPr/>
        </p:nvSpPr>
        <p:spPr>
          <a:xfrm>
            <a:off x="344556" y="936173"/>
            <a:ext cx="11701670" cy="100485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Le projet de Bourse Numérique de Sous-traitance est développé par un consortium d’entreprises notamment: Sincro France, le </a:t>
            </a:r>
            <a:r>
              <a:rPr lang="fr-FR" sz="2000" b="1">
                <a:solidFill>
                  <a:srgbClr val="1D2733"/>
                </a:solidFill>
              </a:rPr>
              <a:t>cabitet </a:t>
            </a:r>
            <a:r>
              <a:rPr lang="fr-FR" sz="2000" b="1" dirty="0">
                <a:solidFill>
                  <a:srgbClr val="1D2733"/>
                </a:solidFill>
              </a:rPr>
              <a:t>JTC Consulting Gabon et la Société d’Incubation Numérique.   </a:t>
            </a:r>
          </a:p>
        </p:txBody>
      </p:sp>
      <p:cxnSp>
        <p:nvCxnSpPr>
          <p:cNvPr id="20" name="Connecteur droit 19">
            <a:extLst>
              <a:ext uri="{FF2B5EF4-FFF2-40B4-BE49-F238E27FC236}">
                <a16:creationId xmlns:a16="http://schemas.microsoft.com/office/drawing/2014/main" id="{817522E3-1669-46AA-B0FA-3E464557137E}"/>
              </a:ext>
            </a:extLst>
          </p:cNvPr>
          <p:cNvCxnSpPr/>
          <p:nvPr/>
        </p:nvCxnSpPr>
        <p:spPr>
          <a:xfrm>
            <a:off x="393031" y="1859004"/>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DD0606C6-AF2C-4144-B0CC-22E804F1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761" y="4134485"/>
            <a:ext cx="3077207" cy="1410970"/>
          </a:xfrm>
          <a:prstGeom prst="rect">
            <a:avLst/>
          </a:prstGeom>
        </p:spPr>
      </p:pic>
      <p:pic>
        <p:nvPicPr>
          <p:cNvPr id="14340" name="Picture 4" descr="Sincro™ - Bienvenue sur l'application">
            <a:extLst>
              <a:ext uri="{FF2B5EF4-FFF2-40B4-BE49-F238E27FC236}">
                <a16:creationId xmlns:a16="http://schemas.microsoft.com/office/drawing/2014/main" id="{235D8F88-33AD-4099-B09E-D0F3B6E7F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1322" y="4294193"/>
            <a:ext cx="3709354" cy="109155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 coins arrondis 10">
            <a:extLst>
              <a:ext uri="{FF2B5EF4-FFF2-40B4-BE49-F238E27FC236}">
                <a16:creationId xmlns:a16="http://schemas.microsoft.com/office/drawing/2014/main" id="{43C9AB50-E23B-4DB9-BB9A-4A011DDF236A}"/>
              </a:ext>
            </a:extLst>
          </p:cNvPr>
          <p:cNvSpPr/>
          <p:nvPr/>
        </p:nvSpPr>
        <p:spPr>
          <a:xfrm>
            <a:off x="636105" y="2968256"/>
            <a:ext cx="2862469" cy="388356"/>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Administrateur/ Actionnaire </a:t>
            </a:r>
          </a:p>
        </p:txBody>
      </p:sp>
      <p:sp>
        <p:nvSpPr>
          <p:cNvPr id="25" name="Rectangle : coins arrondis 24">
            <a:extLst>
              <a:ext uri="{FF2B5EF4-FFF2-40B4-BE49-F238E27FC236}">
                <a16:creationId xmlns:a16="http://schemas.microsoft.com/office/drawing/2014/main" id="{A737E3AE-97A2-44CE-A1AF-D0DA9BBAC3FB}"/>
              </a:ext>
            </a:extLst>
          </p:cNvPr>
          <p:cNvSpPr/>
          <p:nvPr/>
        </p:nvSpPr>
        <p:spPr>
          <a:xfrm>
            <a:off x="4764156" y="2978419"/>
            <a:ext cx="2862469" cy="388356"/>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Administrateur/ Actionnaire </a:t>
            </a:r>
          </a:p>
        </p:txBody>
      </p:sp>
      <p:sp>
        <p:nvSpPr>
          <p:cNvPr id="26" name="Rectangle : coins arrondis 25">
            <a:extLst>
              <a:ext uri="{FF2B5EF4-FFF2-40B4-BE49-F238E27FC236}">
                <a16:creationId xmlns:a16="http://schemas.microsoft.com/office/drawing/2014/main" id="{6746B1B5-E0FA-43DA-B356-07F542559EB3}"/>
              </a:ext>
            </a:extLst>
          </p:cNvPr>
          <p:cNvSpPr/>
          <p:nvPr/>
        </p:nvSpPr>
        <p:spPr>
          <a:xfrm>
            <a:off x="8415129" y="2978419"/>
            <a:ext cx="2862469" cy="388356"/>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bg1"/>
                </a:solidFill>
              </a:rPr>
              <a:t>Administrateur/ Actionnaire </a:t>
            </a:r>
          </a:p>
        </p:txBody>
      </p:sp>
      <p:pic>
        <p:nvPicPr>
          <p:cNvPr id="9" name="Image 8">
            <a:extLst>
              <a:ext uri="{FF2B5EF4-FFF2-40B4-BE49-F238E27FC236}">
                <a16:creationId xmlns:a16="http://schemas.microsoft.com/office/drawing/2014/main" id="{5EA99689-3670-44A3-A511-1BD5F1233D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168" y="3721335"/>
            <a:ext cx="1117971" cy="1561539"/>
          </a:xfrm>
          <a:prstGeom prst="rect">
            <a:avLst/>
          </a:prstGeom>
        </p:spPr>
      </p:pic>
    </p:spTree>
    <p:extLst>
      <p:ext uri="{BB962C8B-B14F-4D97-AF65-F5344CB8AC3E}">
        <p14:creationId xmlns:p14="http://schemas.microsoft.com/office/powerpoint/2010/main" val="309308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6" y="210925"/>
            <a:ext cx="9216889"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7. Structure et gouvernance: </a:t>
            </a:r>
            <a:r>
              <a:rPr lang="fr-FR" sz="2800" dirty="0">
                <a:solidFill>
                  <a:schemeClr val="bg1"/>
                </a:solidFill>
                <a:latin typeface="Century Gothic" panose="020B0502020202020204" pitchFamily="34" charset="0"/>
              </a:rPr>
              <a:t>Table de capitalisation  </a:t>
            </a: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32</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9" name="Rectangle : coins arrondis 18">
            <a:extLst>
              <a:ext uri="{FF2B5EF4-FFF2-40B4-BE49-F238E27FC236}">
                <a16:creationId xmlns:a16="http://schemas.microsoft.com/office/drawing/2014/main" id="{90D9F8AD-4DEF-46F8-A764-F669B71FC31B}"/>
              </a:ext>
            </a:extLst>
          </p:cNvPr>
          <p:cNvSpPr/>
          <p:nvPr/>
        </p:nvSpPr>
        <p:spPr>
          <a:xfrm>
            <a:off x="344556" y="985118"/>
            <a:ext cx="11701670" cy="49212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La table de capitalisation est ainsi libellée:   </a:t>
            </a:r>
          </a:p>
        </p:txBody>
      </p:sp>
      <p:cxnSp>
        <p:nvCxnSpPr>
          <p:cNvPr id="20" name="Connecteur droit 19">
            <a:extLst>
              <a:ext uri="{FF2B5EF4-FFF2-40B4-BE49-F238E27FC236}">
                <a16:creationId xmlns:a16="http://schemas.microsoft.com/office/drawing/2014/main" id="{817522E3-1669-46AA-B0FA-3E464557137E}"/>
              </a:ext>
            </a:extLst>
          </p:cNvPr>
          <p:cNvCxnSpPr/>
          <p:nvPr/>
        </p:nvCxnSpPr>
        <p:spPr>
          <a:xfrm>
            <a:off x="393031" y="1467693"/>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graphicFrame>
        <p:nvGraphicFramePr>
          <p:cNvPr id="9" name="Tableau 8">
            <a:extLst>
              <a:ext uri="{FF2B5EF4-FFF2-40B4-BE49-F238E27FC236}">
                <a16:creationId xmlns:a16="http://schemas.microsoft.com/office/drawing/2014/main" id="{34BE2C0D-F7E3-4CD9-82DE-E33E637356F9}"/>
              </a:ext>
            </a:extLst>
          </p:cNvPr>
          <p:cNvGraphicFramePr>
            <a:graphicFrameLocks noGrp="1"/>
          </p:cNvGraphicFramePr>
          <p:nvPr>
            <p:extLst>
              <p:ext uri="{D42A27DB-BD31-4B8C-83A1-F6EECF244321}">
                <p14:modId xmlns:p14="http://schemas.microsoft.com/office/powerpoint/2010/main" val="613810756"/>
              </p:ext>
            </p:extLst>
          </p:nvPr>
        </p:nvGraphicFramePr>
        <p:xfrm>
          <a:off x="1325218" y="2117710"/>
          <a:ext cx="9462051" cy="3418820"/>
        </p:xfrm>
        <a:graphic>
          <a:graphicData uri="http://schemas.openxmlformats.org/drawingml/2006/table">
            <a:tbl>
              <a:tblPr/>
              <a:tblGrid>
                <a:gridCol w="3149413">
                  <a:extLst>
                    <a:ext uri="{9D8B030D-6E8A-4147-A177-3AD203B41FA5}">
                      <a16:colId xmlns:a16="http://schemas.microsoft.com/office/drawing/2014/main" val="4079023222"/>
                    </a:ext>
                  </a:extLst>
                </a:gridCol>
                <a:gridCol w="2265367">
                  <a:extLst>
                    <a:ext uri="{9D8B030D-6E8A-4147-A177-3AD203B41FA5}">
                      <a16:colId xmlns:a16="http://schemas.microsoft.com/office/drawing/2014/main" val="4079743782"/>
                    </a:ext>
                  </a:extLst>
                </a:gridCol>
                <a:gridCol w="2942214">
                  <a:extLst>
                    <a:ext uri="{9D8B030D-6E8A-4147-A177-3AD203B41FA5}">
                      <a16:colId xmlns:a16="http://schemas.microsoft.com/office/drawing/2014/main" val="2386224943"/>
                    </a:ext>
                  </a:extLst>
                </a:gridCol>
                <a:gridCol w="1105057">
                  <a:extLst>
                    <a:ext uri="{9D8B030D-6E8A-4147-A177-3AD203B41FA5}">
                      <a16:colId xmlns:a16="http://schemas.microsoft.com/office/drawing/2014/main" val="3907554768"/>
                    </a:ext>
                  </a:extLst>
                </a:gridCol>
              </a:tblGrid>
              <a:tr h="689783">
                <a:tc>
                  <a:txBody>
                    <a:bodyPr/>
                    <a:lstStyle/>
                    <a:p>
                      <a:pPr algn="ctr" fontAlgn="ctr"/>
                      <a:r>
                        <a:rPr lang="fr-FR" sz="2000" b="1" i="0" u="none" strike="noStrike" dirty="0">
                          <a:solidFill>
                            <a:srgbClr val="FFFFFF"/>
                          </a:solidFill>
                          <a:effectLst/>
                          <a:latin typeface="Calibri" panose="020F0502020204030204" pitchFamily="34" charset="0"/>
                        </a:rPr>
                        <a:t>Nom (s) et prénom (s)</a:t>
                      </a:r>
                    </a:p>
                  </a:txBody>
                  <a:tcPr marL="9525" marR="9525" marT="9525" marB="0" anchor="ctr">
                    <a:lnL>
                      <a:noFill/>
                    </a:lnL>
                    <a:lnR>
                      <a:noFill/>
                    </a:lnR>
                    <a:lnT w="6350" cap="flat" cmpd="sng" algn="ctr">
                      <a:solidFill>
                        <a:srgbClr val="ACB9CA"/>
                      </a:solidFill>
                      <a:prstDash val="solid"/>
                      <a:round/>
                      <a:headEnd type="none" w="med" len="med"/>
                      <a:tailEnd type="none" w="med" len="med"/>
                    </a:lnT>
                    <a:lnB>
                      <a:noFill/>
                    </a:lnB>
                    <a:solidFill>
                      <a:srgbClr val="1D2733"/>
                    </a:solidFill>
                  </a:tcPr>
                </a:tc>
                <a:tc>
                  <a:txBody>
                    <a:bodyPr/>
                    <a:lstStyle/>
                    <a:p>
                      <a:pPr algn="ctr" fontAlgn="ctr"/>
                      <a:r>
                        <a:rPr lang="fr-FR" sz="2000" b="1" i="0" u="none" strike="noStrike" dirty="0">
                          <a:solidFill>
                            <a:srgbClr val="FFFFFF"/>
                          </a:solidFill>
                          <a:effectLst/>
                          <a:latin typeface="Calibri" panose="020F0502020204030204" pitchFamily="34" charset="0"/>
                        </a:rPr>
                        <a:t>Rôle </a:t>
                      </a:r>
                    </a:p>
                  </a:txBody>
                  <a:tcPr marL="9525" marR="9525" marT="9525" marB="0" anchor="ctr">
                    <a:lnL>
                      <a:noFill/>
                    </a:lnL>
                    <a:lnR>
                      <a:noFill/>
                    </a:lnR>
                    <a:lnT w="6350" cap="flat" cmpd="sng" algn="ctr">
                      <a:solidFill>
                        <a:srgbClr val="ACB9CA"/>
                      </a:solidFill>
                      <a:prstDash val="solid"/>
                      <a:round/>
                      <a:headEnd type="none" w="med" len="med"/>
                      <a:tailEnd type="none" w="med" len="med"/>
                    </a:lnT>
                    <a:lnB>
                      <a:noFill/>
                    </a:lnB>
                    <a:solidFill>
                      <a:srgbClr val="1D2733"/>
                    </a:solidFill>
                  </a:tcPr>
                </a:tc>
                <a:tc>
                  <a:txBody>
                    <a:bodyPr/>
                    <a:lstStyle/>
                    <a:p>
                      <a:pPr algn="ctr" fontAlgn="ctr"/>
                      <a:r>
                        <a:rPr lang="fr-FR" sz="2000" b="1" i="0" u="none" strike="noStrike" dirty="0">
                          <a:solidFill>
                            <a:srgbClr val="FFFFFF"/>
                          </a:solidFill>
                          <a:effectLst/>
                          <a:latin typeface="Calibri" panose="020F0502020204030204" pitchFamily="34" charset="0"/>
                        </a:rPr>
                        <a:t>Valeur d'apport (FCFA)</a:t>
                      </a:r>
                    </a:p>
                  </a:txBody>
                  <a:tcPr marL="9525" marR="9525" marT="9525" marB="0" anchor="ctr">
                    <a:lnL>
                      <a:noFill/>
                    </a:lnL>
                    <a:lnR>
                      <a:noFill/>
                    </a:lnR>
                    <a:lnT w="6350" cap="flat" cmpd="sng" algn="ctr">
                      <a:solidFill>
                        <a:srgbClr val="ACB9CA"/>
                      </a:solidFill>
                      <a:prstDash val="solid"/>
                      <a:round/>
                      <a:headEnd type="none" w="med" len="med"/>
                      <a:tailEnd type="none" w="med" len="med"/>
                    </a:lnT>
                    <a:lnB>
                      <a:noFill/>
                    </a:lnB>
                    <a:solidFill>
                      <a:srgbClr val="1D2733"/>
                    </a:solidFill>
                  </a:tcPr>
                </a:tc>
                <a:tc>
                  <a:txBody>
                    <a:bodyPr/>
                    <a:lstStyle/>
                    <a:p>
                      <a:pPr algn="ctr" fontAlgn="ctr"/>
                      <a:r>
                        <a:rPr lang="fr-FR" sz="2000" b="1" i="0" u="none" strike="noStrike" dirty="0">
                          <a:solidFill>
                            <a:schemeClr val="bg1"/>
                          </a:solidFill>
                          <a:effectLst/>
                          <a:latin typeface="Bahnschrift" panose="020B0502040204020203" pitchFamily="34" charset="0"/>
                        </a:rPr>
                        <a:t>CAP %</a:t>
                      </a:r>
                    </a:p>
                  </a:txBody>
                  <a:tcPr marL="9525" marR="9525" marT="9525" marB="0" anchor="ctr">
                    <a:lnL>
                      <a:noFill/>
                    </a:lnL>
                    <a:lnR>
                      <a:noFill/>
                    </a:lnR>
                    <a:lnT>
                      <a:noFill/>
                    </a:lnT>
                    <a:lnB>
                      <a:noFill/>
                    </a:lnB>
                    <a:solidFill>
                      <a:srgbClr val="1D2733"/>
                    </a:solidFill>
                  </a:tcPr>
                </a:tc>
                <a:extLst>
                  <a:ext uri="{0D108BD9-81ED-4DB2-BD59-A6C34878D82A}">
                    <a16:rowId xmlns:a16="http://schemas.microsoft.com/office/drawing/2014/main" val="738152903"/>
                  </a:ext>
                </a:extLst>
              </a:tr>
              <a:tr h="778015">
                <a:tc>
                  <a:txBody>
                    <a:bodyPr/>
                    <a:lstStyle/>
                    <a:p>
                      <a:pPr algn="l" fontAlgn="b"/>
                      <a:r>
                        <a:rPr lang="fr-FR" sz="2000" b="0" i="0" u="none" strike="noStrike" dirty="0">
                          <a:solidFill>
                            <a:srgbClr val="000000"/>
                          </a:solidFill>
                          <a:effectLst/>
                          <a:latin typeface="Calibri" panose="020F0502020204030204" pitchFamily="34" charset="0"/>
                        </a:rPr>
                        <a:t>SING </a:t>
                      </a:r>
                    </a:p>
                  </a:txBody>
                  <a:tcPr marL="9525" marR="9525" marT="9525" marB="0" anchor="ctr">
                    <a:lnL>
                      <a:noFill/>
                    </a:lnL>
                    <a:lnR>
                      <a:noFill/>
                    </a:lnR>
                    <a:lnT>
                      <a:noFill/>
                    </a:lnT>
                    <a:lnB>
                      <a:noFill/>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Administrateur/Actionnaire </a:t>
                      </a:r>
                    </a:p>
                  </a:txBody>
                  <a:tcPr marL="9525" marR="9525" marT="9525" marB="0" anchor="ctr">
                    <a:lnL>
                      <a:noFill/>
                    </a:lnL>
                    <a:lnR>
                      <a:noFill/>
                    </a:lnR>
                    <a:lnT>
                      <a:noFill/>
                    </a:lnT>
                    <a:lnB>
                      <a:noFill/>
                    </a:lnB>
                    <a:solidFill>
                      <a:srgbClr val="FFFFFF"/>
                    </a:solidFill>
                  </a:tcPr>
                </a:tc>
                <a:tc>
                  <a:txBody>
                    <a:bodyPr/>
                    <a:lstStyle/>
                    <a:p>
                      <a:pPr algn="ctr" fontAlgn="b"/>
                      <a:r>
                        <a:rPr lang="fr-GA" sz="2000" b="1" i="0" u="none" strike="noStrike" dirty="0">
                          <a:solidFill>
                            <a:srgbClr val="000000"/>
                          </a:solidFill>
                          <a:effectLst/>
                          <a:latin typeface="Calibri" panose="020F0502020204030204" pitchFamily="34" charset="0"/>
                        </a:rPr>
                        <a:t>                                                  2 000 000 </a:t>
                      </a:r>
                    </a:p>
                  </a:txBody>
                  <a:tcPr marL="9525" marR="9525" marT="9525" marB="0" anchor="ctr">
                    <a:lnL>
                      <a:noFill/>
                    </a:lnL>
                    <a:lnR>
                      <a:noFill/>
                    </a:lnR>
                    <a:lnT>
                      <a:noFill/>
                    </a:lnT>
                    <a:lnB>
                      <a:noFill/>
                    </a:lnB>
                    <a:solidFill>
                      <a:srgbClr val="FFFFFF"/>
                    </a:solidFill>
                  </a:tcPr>
                </a:tc>
                <a:tc>
                  <a:txBody>
                    <a:bodyPr/>
                    <a:lstStyle/>
                    <a:p>
                      <a:pPr algn="ctr" fontAlgn="b"/>
                      <a:r>
                        <a:rPr lang="fr-GA" sz="2000" b="1" i="0" u="none" strike="noStrike" dirty="0">
                          <a:solidFill>
                            <a:srgbClr val="000000"/>
                          </a:solidFill>
                          <a:effectLst/>
                          <a:latin typeface="Bahnschrift" panose="020B0502040204020203" pitchFamily="34" charset="0"/>
                        </a:rPr>
                        <a:t>20%</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155125979"/>
                  </a:ext>
                </a:extLst>
              </a:tr>
              <a:tr h="778015">
                <a:tc>
                  <a:txBody>
                    <a:bodyPr/>
                    <a:lstStyle/>
                    <a:p>
                      <a:pPr algn="l" fontAlgn="b"/>
                      <a:r>
                        <a:rPr lang="fr-FR" sz="2000" b="0" i="0" u="none" strike="noStrike" dirty="0">
                          <a:solidFill>
                            <a:srgbClr val="000000"/>
                          </a:solidFill>
                          <a:effectLst/>
                          <a:latin typeface="Calibri" panose="020F0502020204030204" pitchFamily="34" charset="0"/>
                        </a:rPr>
                        <a:t>SINCRO  </a:t>
                      </a:r>
                    </a:p>
                  </a:txBody>
                  <a:tcPr marL="9525" marR="9525" marT="9525" marB="0" anchor="ctr">
                    <a:lnL>
                      <a:noFill/>
                    </a:lnL>
                    <a:lnR>
                      <a:noFill/>
                    </a:lnR>
                    <a:lnT>
                      <a:noFill/>
                    </a:lnT>
                    <a:lnB>
                      <a:noFill/>
                    </a:lnB>
                    <a:solidFill>
                      <a:srgbClr val="FCD49A"/>
                    </a:solidFill>
                  </a:tcPr>
                </a:tc>
                <a:tc>
                  <a:txBody>
                    <a:bodyPr/>
                    <a:lstStyle/>
                    <a:p>
                      <a:pPr algn="l" fontAlgn="b"/>
                      <a:r>
                        <a:rPr lang="fr-FR" sz="2000" b="0" i="0" u="none" strike="noStrike" dirty="0">
                          <a:solidFill>
                            <a:srgbClr val="000000"/>
                          </a:solidFill>
                          <a:effectLst/>
                          <a:latin typeface="Calibri" panose="020F0502020204030204" pitchFamily="34" charset="0"/>
                        </a:rPr>
                        <a:t>Administrateur/Actionnaire </a:t>
                      </a:r>
                    </a:p>
                  </a:txBody>
                  <a:tcPr marL="9525" marR="9525" marT="9525" marB="0" anchor="ctr">
                    <a:lnL>
                      <a:noFill/>
                    </a:lnL>
                    <a:lnR>
                      <a:noFill/>
                    </a:lnR>
                    <a:lnT>
                      <a:noFill/>
                    </a:lnT>
                    <a:lnB>
                      <a:noFill/>
                    </a:lnB>
                    <a:solidFill>
                      <a:srgbClr val="FCD49A"/>
                    </a:solidFill>
                  </a:tcPr>
                </a:tc>
                <a:tc>
                  <a:txBody>
                    <a:bodyPr/>
                    <a:lstStyle/>
                    <a:p>
                      <a:pPr algn="ctr" fontAlgn="b"/>
                      <a:r>
                        <a:rPr lang="fr-GA" sz="2000" b="1" i="0" u="none" strike="noStrike" dirty="0">
                          <a:solidFill>
                            <a:srgbClr val="000000"/>
                          </a:solidFill>
                          <a:effectLst/>
                          <a:latin typeface="Calibri" panose="020F0502020204030204" pitchFamily="34" charset="0"/>
                        </a:rPr>
                        <a:t>                                                  5 100 000 </a:t>
                      </a:r>
                    </a:p>
                  </a:txBody>
                  <a:tcPr marL="9525" marR="9525" marT="9525" marB="0" anchor="ctr">
                    <a:lnL>
                      <a:noFill/>
                    </a:lnL>
                    <a:lnR>
                      <a:noFill/>
                    </a:lnR>
                    <a:lnT>
                      <a:noFill/>
                    </a:lnT>
                    <a:lnB>
                      <a:noFill/>
                    </a:lnB>
                    <a:solidFill>
                      <a:srgbClr val="FCD49A"/>
                    </a:solidFill>
                  </a:tcPr>
                </a:tc>
                <a:tc>
                  <a:txBody>
                    <a:bodyPr/>
                    <a:lstStyle/>
                    <a:p>
                      <a:pPr algn="ctr" fontAlgn="b"/>
                      <a:r>
                        <a:rPr lang="fr-GA" sz="2000" b="1" i="0" u="none" strike="noStrike" dirty="0">
                          <a:solidFill>
                            <a:srgbClr val="000000"/>
                          </a:solidFill>
                          <a:effectLst/>
                          <a:latin typeface="Bahnschrift" panose="020B0502040204020203" pitchFamily="34" charset="0"/>
                        </a:rPr>
                        <a:t>51%</a:t>
                      </a:r>
                    </a:p>
                  </a:txBody>
                  <a:tcPr marL="9525" marR="9525" marT="9525" marB="0" anchor="ctr">
                    <a:lnL>
                      <a:noFill/>
                    </a:lnL>
                    <a:lnR>
                      <a:noFill/>
                    </a:lnR>
                    <a:lnT>
                      <a:noFill/>
                    </a:lnT>
                    <a:lnB>
                      <a:noFill/>
                    </a:lnB>
                    <a:solidFill>
                      <a:srgbClr val="FCD49A"/>
                    </a:solidFill>
                  </a:tcPr>
                </a:tc>
                <a:extLst>
                  <a:ext uri="{0D108BD9-81ED-4DB2-BD59-A6C34878D82A}">
                    <a16:rowId xmlns:a16="http://schemas.microsoft.com/office/drawing/2014/main" val="436638860"/>
                  </a:ext>
                </a:extLst>
              </a:tr>
              <a:tr h="778015">
                <a:tc>
                  <a:txBody>
                    <a:bodyPr/>
                    <a:lstStyle/>
                    <a:p>
                      <a:pPr algn="l" fontAlgn="b"/>
                      <a:r>
                        <a:rPr lang="fr-FR" sz="2000" b="0" i="0" u="none" strike="noStrike" dirty="0">
                          <a:solidFill>
                            <a:srgbClr val="000000"/>
                          </a:solidFill>
                          <a:effectLst/>
                          <a:latin typeface="Calibri" panose="020F0502020204030204" pitchFamily="34" charset="0"/>
                        </a:rPr>
                        <a:t>JTC Consulting </a:t>
                      </a:r>
                    </a:p>
                  </a:txBody>
                  <a:tcPr marL="9525" marR="9525" marT="9525" marB="0" anchor="ctr">
                    <a:lnL>
                      <a:noFill/>
                    </a:lnL>
                    <a:lnR>
                      <a:noFill/>
                    </a:lnR>
                    <a:lnT>
                      <a:noFill/>
                    </a:lnT>
                    <a:lnB>
                      <a:noFill/>
                    </a:lnB>
                    <a:solidFill>
                      <a:srgbClr val="FFFFFF"/>
                    </a:solidFill>
                  </a:tcPr>
                </a:tc>
                <a:tc>
                  <a:txBody>
                    <a:bodyPr/>
                    <a:lstStyle/>
                    <a:p>
                      <a:pPr algn="l" fontAlgn="b"/>
                      <a:r>
                        <a:rPr lang="fr-FR" sz="2000" b="0" i="0" u="none" strike="noStrike">
                          <a:solidFill>
                            <a:srgbClr val="000000"/>
                          </a:solidFill>
                          <a:effectLst/>
                          <a:latin typeface="Calibri" panose="020F0502020204030204" pitchFamily="34" charset="0"/>
                        </a:rPr>
                        <a:t>Administrateur/Actionnaire </a:t>
                      </a:r>
                    </a:p>
                  </a:txBody>
                  <a:tcPr marL="9525" marR="9525" marT="9525" marB="0" anchor="ctr">
                    <a:lnL>
                      <a:noFill/>
                    </a:lnL>
                    <a:lnR>
                      <a:noFill/>
                    </a:lnR>
                    <a:lnT>
                      <a:noFill/>
                    </a:lnT>
                    <a:lnB>
                      <a:noFill/>
                    </a:lnB>
                    <a:solidFill>
                      <a:srgbClr val="FFFFFF"/>
                    </a:solidFill>
                  </a:tcPr>
                </a:tc>
                <a:tc>
                  <a:txBody>
                    <a:bodyPr/>
                    <a:lstStyle/>
                    <a:p>
                      <a:pPr algn="ctr" fontAlgn="b"/>
                      <a:r>
                        <a:rPr lang="fr-GA" sz="2000" b="1" i="0" u="none" strike="noStrike" dirty="0">
                          <a:solidFill>
                            <a:srgbClr val="000000"/>
                          </a:solidFill>
                          <a:effectLst/>
                          <a:latin typeface="Calibri" panose="020F0502020204030204" pitchFamily="34" charset="0"/>
                        </a:rPr>
                        <a:t>                                                  2 900 000 </a:t>
                      </a:r>
                    </a:p>
                  </a:txBody>
                  <a:tcPr marL="9525" marR="9525" marT="9525" marB="0" anchor="ctr">
                    <a:lnL>
                      <a:noFill/>
                    </a:lnL>
                    <a:lnR>
                      <a:noFill/>
                    </a:lnR>
                    <a:lnT>
                      <a:noFill/>
                    </a:lnT>
                    <a:lnB>
                      <a:noFill/>
                    </a:lnB>
                    <a:solidFill>
                      <a:srgbClr val="FFFFFF"/>
                    </a:solidFill>
                  </a:tcPr>
                </a:tc>
                <a:tc>
                  <a:txBody>
                    <a:bodyPr/>
                    <a:lstStyle/>
                    <a:p>
                      <a:pPr algn="ctr" fontAlgn="b"/>
                      <a:r>
                        <a:rPr lang="fr-GA" sz="2000" b="1" i="0" u="none" strike="noStrike">
                          <a:solidFill>
                            <a:srgbClr val="000000"/>
                          </a:solidFill>
                          <a:effectLst/>
                          <a:latin typeface="Bahnschrift" panose="020B0502040204020203" pitchFamily="34" charset="0"/>
                        </a:rPr>
                        <a:t>29%</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897760005"/>
                  </a:ext>
                </a:extLst>
              </a:tr>
              <a:tr h="394992">
                <a:tc>
                  <a:txBody>
                    <a:bodyPr/>
                    <a:lstStyle/>
                    <a:p>
                      <a:pPr algn="l" fontAlgn="b"/>
                      <a:r>
                        <a:rPr lang="fr-GA" sz="2000" b="0" i="0" u="none" strike="noStrike" dirty="0">
                          <a:solidFill>
                            <a:srgbClr val="000000"/>
                          </a:solidFill>
                          <a:effectLst/>
                          <a:latin typeface="Calibri" panose="020F0502020204030204" pitchFamily="34" charset="0"/>
                        </a:rPr>
                        <a:t> </a:t>
                      </a:r>
                      <a:r>
                        <a:rPr lang="fr-FR" sz="2000" b="1" i="0" u="none" strike="noStrike" dirty="0">
                          <a:solidFill>
                            <a:srgbClr val="000000"/>
                          </a:solidFill>
                          <a:effectLst/>
                          <a:latin typeface="Calibri" panose="020F0502020204030204" pitchFamily="34" charset="0"/>
                        </a:rPr>
                        <a:t>TOTAL </a:t>
                      </a:r>
                      <a:endParaRPr lang="fr-GA" sz="20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CD49A"/>
                    </a:solidFill>
                  </a:tcPr>
                </a:tc>
                <a:tc>
                  <a:txBody>
                    <a:bodyPr/>
                    <a:lstStyle/>
                    <a:p>
                      <a:pPr algn="l" fontAlgn="b"/>
                      <a:r>
                        <a:rPr lang="fr-GA" sz="20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FCD49A"/>
                    </a:solidFill>
                  </a:tcPr>
                </a:tc>
                <a:tc>
                  <a:txBody>
                    <a:bodyPr/>
                    <a:lstStyle/>
                    <a:p>
                      <a:pPr algn="ctr" fontAlgn="b"/>
                      <a:r>
                        <a:rPr lang="fr-GA" sz="2000" b="1" i="0" u="none" strike="noStrike" dirty="0">
                          <a:solidFill>
                            <a:srgbClr val="000000"/>
                          </a:solidFill>
                          <a:effectLst/>
                          <a:latin typeface="Calibri" panose="020F0502020204030204" pitchFamily="34" charset="0"/>
                        </a:rPr>
                        <a:t> </a:t>
                      </a:r>
                      <a:r>
                        <a:rPr lang="fr-FR" sz="2000" b="1" i="0" u="none" strike="noStrike" dirty="0">
                          <a:solidFill>
                            <a:srgbClr val="000000"/>
                          </a:solidFill>
                          <a:effectLst/>
                          <a:latin typeface="Calibri" panose="020F0502020204030204" pitchFamily="34" charset="0"/>
                        </a:rPr>
                        <a:t>10 000 000</a:t>
                      </a:r>
                      <a:endParaRPr lang="fr-GA" sz="2000" b="1" i="0" u="none" strike="noStrike" dirty="0">
                        <a:solidFill>
                          <a:srgbClr val="000000"/>
                        </a:solidFill>
                        <a:effectLst/>
                        <a:latin typeface="Calibri" panose="020F0502020204030204" pitchFamily="34" charset="0"/>
                      </a:endParaRPr>
                    </a:p>
                  </a:txBody>
                  <a:tcPr marL="9525" marR="9525" marT="9525" marB="0" anchor="ctr">
                    <a:lnL>
                      <a:noFill/>
                    </a:lnL>
                    <a:lnR>
                      <a:noFill/>
                    </a:lnR>
                    <a:lnT>
                      <a:noFill/>
                    </a:lnT>
                    <a:lnB>
                      <a:noFill/>
                    </a:lnB>
                    <a:solidFill>
                      <a:srgbClr val="FCD49A"/>
                    </a:solidFill>
                  </a:tcPr>
                </a:tc>
                <a:tc>
                  <a:txBody>
                    <a:bodyPr/>
                    <a:lstStyle/>
                    <a:p>
                      <a:pPr algn="ctr" fontAlgn="b"/>
                      <a:r>
                        <a:rPr lang="fr-FR" sz="2000" b="1" i="0" u="none" strike="noStrike" dirty="0">
                          <a:solidFill>
                            <a:srgbClr val="000000"/>
                          </a:solidFill>
                          <a:effectLst/>
                          <a:latin typeface="Bahnschrift" panose="020B0502040204020203" pitchFamily="34" charset="0"/>
                        </a:rPr>
                        <a:t>10</a:t>
                      </a:r>
                      <a:r>
                        <a:rPr lang="fr-GA" sz="2000" b="1" i="0" u="none" strike="noStrike" dirty="0">
                          <a:solidFill>
                            <a:srgbClr val="000000"/>
                          </a:solidFill>
                          <a:effectLst/>
                          <a:latin typeface="Bahnschrift" panose="020B0502040204020203" pitchFamily="34" charset="0"/>
                        </a:rPr>
                        <a:t>0%</a:t>
                      </a:r>
                    </a:p>
                  </a:txBody>
                  <a:tcPr marL="9525" marR="9525" marT="9525" marB="0" anchor="ctr">
                    <a:lnL>
                      <a:noFill/>
                    </a:lnL>
                    <a:lnR>
                      <a:noFill/>
                    </a:lnR>
                    <a:lnT>
                      <a:noFill/>
                    </a:lnT>
                    <a:lnB>
                      <a:noFill/>
                    </a:lnB>
                    <a:solidFill>
                      <a:srgbClr val="FCD49A"/>
                    </a:solidFill>
                  </a:tcPr>
                </a:tc>
                <a:extLst>
                  <a:ext uri="{0D108BD9-81ED-4DB2-BD59-A6C34878D82A}">
                    <a16:rowId xmlns:a16="http://schemas.microsoft.com/office/drawing/2014/main" val="1134894383"/>
                  </a:ext>
                </a:extLst>
              </a:tr>
            </a:tbl>
          </a:graphicData>
        </a:graphic>
      </p:graphicFrame>
    </p:spTree>
    <p:extLst>
      <p:ext uri="{BB962C8B-B14F-4D97-AF65-F5344CB8AC3E}">
        <p14:creationId xmlns:p14="http://schemas.microsoft.com/office/powerpoint/2010/main" val="4062262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 name="Image 4">
            <a:extLst>
              <a:ext uri="{FF2B5EF4-FFF2-40B4-BE49-F238E27FC236}">
                <a16:creationId xmlns:a16="http://schemas.microsoft.com/office/drawing/2014/main" id="{D082DF4A-8F50-4F62-8EC9-6CAF35820953}"/>
              </a:ext>
            </a:extLst>
          </p:cNvPr>
          <p:cNvPicPr>
            <a:picLocks noChangeAspect="1"/>
          </p:cNvPicPr>
          <p:nvPr/>
        </p:nvPicPr>
        <p:blipFill rotWithShape="1">
          <a:blip r:embed="rId2"/>
          <a:srcRect t="36779" b="40617"/>
          <a:stretch/>
        </p:blipFill>
        <p:spPr>
          <a:xfrm>
            <a:off x="0" y="503997"/>
            <a:ext cx="5143500" cy="1162604"/>
          </a:xfrm>
          <a:prstGeom prst="rect">
            <a:avLst/>
          </a:prstGeom>
        </p:spPr>
      </p:pic>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285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8" y="210925"/>
            <a:ext cx="835549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1. Problèmes: </a:t>
            </a:r>
            <a:r>
              <a:rPr lang="fr-FR" sz="2400" dirty="0">
                <a:solidFill>
                  <a:schemeClr val="bg1"/>
                </a:solidFill>
                <a:latin typeface="Century Gothic" panose="020B0502020202020204" pitchFamily="34" charset="0"/>
              </a:rPr>
              <a:t>Les pratiques courantes limitantes  </a:t>
            </a:r>
            <a:endParaRPr lang="fr-FR" sz="2800" dirty="0">
              <a:solidFill>
                <a:schemeClr val="bg1"/>
              </a:solidFill>
              <a:latin typeface="Century Gothic" panose="020B0502020202020204" pitchFamily="34" charset="0"/>
            </a:endParaRP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4</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25D188B7-15A8-4249-AAA7-300AEA0EA33E}"/>
              </a:ext>
            </a:extLst>
          </p:cNvPr>
          <p:cNvSpPr/>
          <p:nvPr/>
        </p:nvSpPr>
        <p:spPr>
          <a:xfrm>
            <a:off x="245165" y="1036656"/>
            <a:ext cx="11701670" cy="74874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Les pratiques de passation de marché au Gabon sont très limitantes et ne mettent pas en confiance les prestataires qualifiés locaux</a:t>
            </a:r>
          </a:p>
        </p:txBody>
      </p:sp>
      <p:grpSp>
        <p:nvGrpSpPr>
          <p:cNvPr id="17" name="Groupe 16">
            <a:extLst>
              <a:ext uri="{FF2B5EF4-FFF2-40B4-BE49-F238E27FC236}">
                <a16:creationId xmlns:a16="http://schemas.microsoft.com/office/drawing/2014/main" id="{AD0D5163-1290-448E-B819-57F3542D6E55}"/>
              </a:ext>
            </a:extLst>
          </p:cNvPr>
          <p:cNvGrpSpPr/>
          <p:nvPr/>
        </p:nvGrpSpPr>
        <p:grpSpPr>
          <a:xfrm>
            <a:off x="393031" y="3147226"/>
            <a:ext cx="2811481" cy="2811481"/>
            <a:chOff x="4777504" y="2554766"/>
            <a:chExt cx="2811481" cy="2811481"/>
          </a:xfrm>
        </p:grpSpPr>
        <p:sp>
          <p:nvSpPr>
            <p:cNvPr id="14" name="Ellipse 13">
              <a:extLst>
                <a:ext uri="{FF2B5EF4-FFF2-40B4-BE49-F238E27FC236}">
                  <a16:creationId xmlns:a16="http://schemas.microsoft.com/office/drawing/2014/main" id="{19E0CA0B-754D-4E09-8E20-A8EBA868F304}"/>
                </a:ext>
              </a:extLst>
            </p:cNvPr>
            <p:cNvSpPr/>
            <p:nvPr/>
          </p:nvSpPr>
          <p:spPr>
            <a:xfrm>
              <a:off x="4777504" y="2554766"/>
              <a:ext cx="2811481" cy="2811481"/>
            </a:xfrm>
            <a:prstGeom prst="ellipse">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Picture 2" descr="Partenaires de terrain – ENFANTS DU GLOBE">
              <a:extLst>
                <a:ext uri="{FF2B5EF4-FFF2-40B4-BE49-F238E27FC236}">
                  <a16:creationId xmlns:a16="http://schemas.microsoft.com/office/drawing/2014/main" id="{9265FF83-1E7F-404D-88E2-D217DEEFCA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358" y="2776323"/>
              <a:ext cx="2351767" cy="23517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ur de l'indépendance Gabon., Autres, drapeau, texte png | PNGEgg">
              <a:extLst>
                <a:ext uri="{FF2B5EF4-FFF2-40B4-BE49-F238E27FC236}">
                  <a16:creationId xmlns:a16="http://schemas.microsoft.com/office/drawing/2014/main" id="{A2B50D36-D87E-425F-B50B-AD3D5E20B602}"/>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222" b="73000" l="10000" r="90000"/>
                      </a14:imgEffect>
                    </a14:imgLayer>
                  </a14:imgProps>
                </a:ext>
                <a:ext uri="{28A0092B-C50C-407E-A947-70E740481C1C}">
                  <a14:useLocalDpi xmlns:a14="http://schemas.microsoft.com/office/drawing/2010/main" val="0"/>
                </a:ext>
              </a:extLst>
            </a:blip>
            <a:srcRect b="24875"/>
            <a:stretch/>
          </p:blipFill>
          <p:spPr bwMode="auto">
            <a:xfrm>
              <a:off x="5630910" y="3564414"/>
              <a:ext cx="1154901" cy="867618"/>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Rectangle 21">
            <a:extLst>
              <a:ext uri="{FF2B5EF4-FFF2-40B4-BE49-F238E27FC236}">
                <a16:creationId xmlns:a16="http://schemas.microsoft.com/office/drawing/2014/main" id="{00B9F876-812A-4F75-A0BC-F6EB60EB2685}"/>
              </a:ext>
            </a:extLst>
          </p:cNvPr>
          <p:cNvSpPr/>
          <p:nvPr/>
        </p:nvSpPr>
        <p:spPr>
          <a:xfrm>
            <a:off x="302320" y="2155442"/>
            <a:ext cx="3088106" cy="975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PASSATION DE MARCHÉ </a:t>
            </a:r>
          </a:p>
          <a:p>
            <a:pPr algn="ctr"/>
            <a:r>
              <a:rPr lang="fr-FR" sz="2000" b="1" dirty="0">
                <a:solidFill>
                  <a:srgbClr val="1D2733"/>
                </a:solidFill>
              </a:rPr>
              <a:t>AU GABON, C ’EST: </a:t>
            </a:r>
          </a:p>
        </p:txBody>
      </p:sp>
      <p:cxnSp>
        <p:nvCxnSpPr>
          <p:cNvPr id="25" name="Connecteur droit 24">
            <a:extLst>
              <a:ext uri="{FF2B5EF4-FFF2-40B4-BE49-F238E27FC236}">
                <a16:creationId xmlns:a16="http://schemas.microsoft.com/office/drawing/2014/main" id="{21643AB8-BBD4-437F-9EC9-F89651F6334E}"/>
              </a:ext>
            </a:extLst>
          </p:cNvPr>
          <p:cNvCxnSpPr/>
          <p:nvPr/>
        </p:nvCxnSpPr>
        <p:spPr>
          <a:xfrm>
            <a:off x="393031" y="1789457"/>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29" name="Flèche : pentagone 28">
            <a:extLst>
              <a:ext uri="{FF2B5EF4-FFF2-40B4-BE49-F238E27FC236}">
                <a16:creationId xmlns:a16="http://schemas.microsoft.com/office/drawing/2014/main" id="{14095EA4-4AA6-459E-9BC6-142894C7211B}"/>
              </a:ext>
            </a:extLst>
          </p:cNvPr>
          <p:cNvSpPr/>
          <p:nvPr/>
        </p:nvSpPr>
        <p:spPr>
          <a:xfrm>
            <a:off x="4287980" y="2133805"/>
            <a:ext cx="6970294" cy="573552"/>
          </a:xfrm>
          <a:prstGeom prst="homePlate">
            <a:avLst>
              <a:gd name="adj" fmla="val 19233"/>
            </a:avLst>
          </a:prstGeom>
          <a:solidFill>
            <a:schemeClr val="tx2">
              <a:lumMod val="20000"/>
              <a:lumOff val="80000"/>
            </a:schemeClr>
          </a:solidFill>
          <a:ln w="3492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1D2733"/>
                </a:solidFill>
              </a:rPr>
              <a:t>80% des publications de passations sont faites dans le quotidien l’Union en seul n°, tous les prestataires ne sont pas forcement touchés. </a:t>
            </a:r>
          </a:p>
        </p:txBody>
      </p:sp>
      <p:sp>
        <p:nvSpPr>
          <p:cNvPr id="39" name="Flèche : pentagone 38">
            <a:extLst>
              <a:ext uri="{FF2B5EF4-FFF2-40B4-BE49-F238E27FC236}">
                <a16:creationId xmlns:a16="http://schemas.microsoft.com/office/drawing/2014/main" id="{E0CB02EA-3006-4250-907F-6D84F9FC0FAB}"/>
              </a:ext>
            </a:extLst>
          </p:cNvPr>
          <p:cNvSpPr/>
          <p:nvPr/>
        </p:nvSpPr>
        <p:spPr>
          <a:xfrm>
            <a:off x="4295923" y="5130353"/>
            <a:ext cx="6962350" cy="475372"/>
          </a:xfrm>
          <a:prstGeom prst="homePlate">
            <a:avLst>
              <a:gd name="adj" fmla="val 16254"/>
            </a:avLst>
          </a:prstGeom>
          <a:solidFill>
            <a:schemeClr val="tx2">
              <a:lumMod val="20000"/>
              <a:lumOff val="80000"/>
            </a:schemeClr>
          </a:solidFill>
          <a:ln w="3492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D2733"/>
                </a:solidFill>
              </a:rPr>
              <a:t>60% des appels d’offres ne sont pas publiées en ligne. </a:t>
            </a:r>
          </a:p>
        </p:txBody>
      </p:sp>
      <p:sp>
        <p:nvSpPr>
          <p:cNvPr id="62" name="Flèche : pentagone 61">
            <a:extLst>
              <a:ext uri="{FF2B5EF4-FFF2-40B4-BE49-F238E27FC236}">
                <a16:creationId xmlns:a16="http://schemas.microsoft.com/office/drawing/2014/main" id="{74FEFD01-1CE2-4870-9FBA-5DE29E3443E3}"/>
              </a:ext>
            </a:extLst>
          </p:cNvPr>
          <p:cNvSpPr/>
          <p:nvPr/>
        </p:nvSpPr>
        <p:spPr>
          <a:xfrm>
            <a:off x="4337150" y="2871093"/>
            <a:ext cx="6921123" cy="573554"/>
          </a:xfrm>
          <a:prstGeom prst="homePlate">
            <a:avLst>
              <a:gd name="adj" fmla="val 16436"/>
            </a:avLst>
          </a:prstGeom>
          <a:solidFill>
            <a:schemeClr val="tx2">
              <a:lumMod val="20000"/>
              <a:lumOff val="80000"/>
            </a:schemeClr>
          </a:solidFill>
          <a:ln w="3492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1D2733"/>
                </a:solidFill>
              </a:rPr>
              <a:t>Des critères de soumissions aux marchés publics sont volontairement très élevés, donc très sélectifs.</a:t>
            </a:r>
          </a:p>
        </p:txBody>
      </p:sp>
      <p:sp>
        <p:nvSpPr>
          <p:cNvPr id="63" name="Flèche : pentagone 62">
            <a:extLst>
              <a:ext uri="{FF2B5EF4-FFF2-40B4-BE49-F238E27FC236}">
                <a16:creationId xmlns:a16="http://schemas.microsoft.com/office/drawing/2014/main" id="{6922DA8A-EA30-4837-A6FC-7E31164A0401}"/>
              </a:ext>
            </a:extLst>
          </p:cNvPr>
          <p:cNvSpPr/>
          <p:nvPr/>
        </p:nvSpPr>
        <p:spPr>
          <a:xfrm>
            <a:off x="4295923" y="3630419"/>
            <a:ext cx="6921123" cy="573554"/>
          </a:xfrm>
          <a:prstGeom prst="homePlate">
            <a:avLst>
              <a:gd name="adj" fmla="val 16436"/>
            </a:avLst>
          </a:prstGeom>
          <a:solidFill>
            <a:schemeClr val="tx2">
              <a:lumMod val="20000"/>
              <a:lumOff val="80000"/>
            </a:schemeClr>
          </a:solidFill>
          <a:ln w="3492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1D2733"/>
                </a:solidFill>
              </a:rPr>
              <a:t>90% des marchés de commandes publiques sont acquis par entente directe des réseaux personnels ce qui limite les perspectives de croissance </a:t>
            </a:r>
          </a:p>
        </p:txBody>
      </p:sp>
      <p:sp>
        <p:nvSpPr>
          <p:cNvPr id="61" name="Triangle isocèle 60">
            <a:extLst>
              <a:ext uri="{FF2B5EF4-FFF2-40B4-BE49-F238E27FC236}">
                <a16:creationId xmlns:a16="http://schemas.microsoft.com/office/drawing/2014/main" id="{8619724F-5CFF-4EF7-9271-3267C9059439}"/>
              </a:ext>
            </a:extLst>
          </p:cNvPr>
          <p:cNvSpPr/>
          <p:nvPr/>
        </p:nvSpPr>
        <p:spPr>
          <a:xfrm rot="5400000">
            <a:off x="1642411" y="3870160"/>
            <a:ext cx="4215612" cy="742905"/>
          </a:xfrm>
          <a:prstGeom prst="triangle">
            <a:avLst/>
          </a:prstGeom>
          <a:solidFill>
            <a:srgbClr val="232F3F"/>
          </a:solidFill>
          <a:ln w="60325" cap="rnd">
            <a:solidFill>
              <a:srgbClr val="232F3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1" name="Flèche : pentagone 70">
            <a:extLst>
              <a:ext uri="{FF2B5EF4-FFF2-40B4-BE49-F238E27FC236}">
                <a16:creationId xmlns:a16="http://schemas.microsoft.com/office/drawing/2014/main" id="{DBBF984F-743D-43F8-B30B-230EA4584B60}"/>
              </a:ext>
            </a:extLst>
          </p:cNvPr>
          <p:cNvSpPr/>
          <p:nvPr/>
        </p:nvSpPr>
        <p:spPr>
          <a:xfrm>
            <a:off x="4337149" y="4385734"/>
            <a:ext cx="6921123" cy="573553"/>
          </a:xfrm>
          <a:prstGeom prst="homePlate">
            <a:avLst>
              <a:gd name="adj" fmla="val 19233"/>
            </a:avLst>
          </a:prstGeom>
          <a:solidFill>
            <a:schemeClr val="tx2">
              <a:lumMod val="20000"/>
              <a:lumOff val="80000"/>
            </a:schemeClr>
          </a:solidFill>
          <a:ln w="3492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1D2733"/>
                </a:solidFill>
              </a:rPr>
              <a:t>Les délais de traitement et de validation de prestataires qualifiés sont très longs</a:t>
            </a:r>
          </a:p>
        </p:txBody>
      </p:sp>
      <p:sp>
        <p:nvSpPr>
          <p:cNvPr id="72" name="Flèche : pentagone 71">
            <a:extLst>
              <a:ext uri="{FF2B5EF4-FFF2-40B4-BE49-F238E27FC236}">
                <a16:creationId xmlns:a16="http://schemas.microsoft.com/office/drawing/2014/main" id="{DEFB3E10-5E38-4106-8693-BA5A3CBCD30E}"/>
              </a:ext>
            </a:extLst>
          </p:cNvPr>
          <p:cNvSpPr/>
          <p:nvPr/>
        </p:nvSpPr>
        <p:spPr>
          <a:xfrm>
            <a:off x="4312565" y="5821344"/>
            <a:ext cx="6921123" cy="528073"/>
          </a:xfrm>
          <a:prstGeom prst="homePlate">
            <a:avLst>
              <a:gd name="adj" fmla="val 13546"/>
            </a:avLst>
          </a:prstGeom>
          <a:solidFill>
            <a:schemeClr val="tx2">
              <a:lumMod val="20000"/>
              <a:lumOff val="80000"/>
            </a:schemeClr>
          </a:solidFill>
          <a:ln w="3492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500" b="1" dirty="0">
                <a:solidFill>
                  <a:srgbClr val="1D2733"/>
                </a:solidFill>
              </a:rPr>
              <a:t>Aucune qualification de prestaires, ni de groupes de consommateurs</a:t>
            </a:r>
          </a:p>
        </p:txBody>
      </p:sp>
    </p:spTree>
    <p:extLst>
      <p:ext uri="{BB962C8B-B14F-4D97-AF65-F5344CB8AC3E}">
        <p14:creationId xmlns:p14="http://schemas.microsoft.com/office/powerpoint/2010/main" val="156613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78C9D4-D96C-4A0C-BF46-33309007B89A}"/>
              </a:ext>
            </a:extLst>
          </p:cNvPr>
          <p:cNvSpPr/>
          <p:nvPr/>
        </p:nvSpPr>
        <p:spPr>
          <a:xfrm>
            <a:off x="0" y="0"/>
            <a:ext cx="12192000" cy="6858000"/>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 coins arrondis 7">
            <a:extLst>
              <a:ext uri="{FF2B5EF4-FFF2-40B4-BE49-F238E27FC236}">
                <a16:creationId xmlns:a16="http://schemas.microsoft.com/office/drawing/2014/main" id="{F37728CA-7783-4AFB-B943-F3A8CB7C88F8}"/>
              </a:ext>
            </a:extLst>
          </p:cNvPr>
          <p:cNvSpPr/>
          <p:nvPr/>
        </p:nvSpPr>
        <p:spPr>
          <a:xfrm>
            <a:off x="504409" y="1857665"/>
            <a:ext cx="5816877" cy="1162603"/>
          </a:xfrm>
          <a:prstGeom prst="roundRect">
            <a:avLst>
              <a:gd name="adj" fmla="val 8450"/>
            </a:avLst>
          </a:prstGeom>
          <a:solidFill>
            <a:srgbClr val="F79A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400" dirty="0">
                <a:solidFill>
                  <a:schemeClr val="bg1"/>
                </a:solidFill>
                <a:latin typeface="Century Gothic" panose="020B0502020202020204" pitchFamily="34" charset="0"/>
              </a:rPr>
              <a:t>Solution  </a:t>
            </a:r>
          </a:p>
        </p:txBody>
      </p:sp>
      <p:sp>
        <p:nvSpPr>
          <p:cNvPr id="9" name="Rectangle 8">
            <a:extLst>
              <a:ext uri="{FF2B5EF4-FFF2-40B4-BE49-F238E27FC236}">
                <a16:creationId xmlns:a16="http://schemas.microsoft.com/office/drawing/2014/main" id="{D0D10AC8-1882-4BDE-B486-3010A2C19B58}"/>
              </a:ext>
            </a:extLst>
          </p:cNvPr>
          <p:cNvSpPr/>
          <p:nvPr/>
        </p:nvSpPr>
        <p:spPr>
          <a:xfrm>
            <a:off x="6111051" y="32124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0" name="Rectangle 9">
            <a:extLst>
              <a:ext uri="{FF2B5EF4-FFF2-40B4-BE49-F238E27FC236}">
                <a16:creationId xmlns:a16="http://schemas.microsoft.com/office/drawing/2014/main" id="{6431DE05-99E0-42E1-87C4-15819A02A31E}"/>
              </a:ext>
            </a:extLst>
          </p:cNvPr>
          <p:cNvSpPr/>
          <p:nvPr/>
        </p:nvSpPr>
        <p:spPr>
          <a:xfrm>
            <a:off x="6111051" y="2393082"/>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sp>
        <p:nvSpPr>
          <p:cNvPr id="11" name="Rectangle 10">
            <a:extLst>
              <a:ext uri="{FF2B5EF4-FFF2-40B4-BE49-F238E27FC236}">
                <a16:creationId xmlns:a16="http://schemas.microsoft.com/office/drawing/2014/main" id="{2C647385-1D2D-4358-B8EA-383F99F0BD75}"/>
              </a:ext>
            </a:extLst>
          </p:cNvPr>
          <p:cNvSpPr/>
          <p:nvPr/>
        </p:nvSpPr>
        <p:spPr>
          <a:xfrm>
            <a:off x="6111051" y="4464917"/>
            <a:ext cx="5390866" cy="207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1D2733"/>
                </a:solidFill>
                <a:latin typeface="Bauhaus 93" panose="04030905020B02020C02" pitchFamily="82" charset="0"/>
              </a:rPr>
              <a:t>Innovation numérique </a:t>
            </a:r>
          </a:p>
        </p:txBody>
      </p:sp>
      <p:cxnSp>
        <p:nvCxnSpPr>
          <p:cNvPr id="13" name="Connecteur droit 12">
            <a:extLst>
              <a:ext uri="{FF2B5EF4-FFF2-40B4-BE49-F238E27FC236}">
                <a16:creationId xmlns:a16="http://schemas.microsoft.com/office/drawing/2014/main" id="{034D6985-60CF-41F2-B455-57DF4F327F4E}"/>
              </a:ext>
            </a:extLst>
          </p:cNvPr>
          <p:cNvCxnSpPr>
            <a:cxnSpLocks/>
          </p:cNvCxnSpPr>
          <p:nvPr/>
        </p:nvCxnSpPr>
        <p:spPr>
          <a:xfrm>
            <a:off x="636105" y="1666601"/>
            <a:ext cx="689113" cy="0"/>
          </a:xfrm>
          <a:prstGeom prst="line">
            <a:avLst/>
          </a:prstGeom>
          <a:ln w="76200" cap="rnd">
            <a:solidFill>
              <a:srgbClr val="F79A10"/>
            </a:solidFill>
            <a:round/>
          </a:ln>
        </p:spPr>
        <p:style>
          <a:lnRef idx="1">
            <a:schemeClr val="accent1"/>
          </a:lnRef>
          <a:fillRef idx="0">
            <a:schemeClr val="accent1"/>
          </a:fillRef>
          <a:effectRef idx="0">
            <a:schemeClr val="accent1"/>
          </a:effectRef>
          <a:fontRef idx="minor">
            <a:schemeClr val="tx1"/>
          </a:fontRef>
        </p:style>
      </p:cxnSp>
      <p:sp>
        <p:nvSpPr>
          <p:cNvPr id="2" name="Ellipse 1">
            <a:extLst>
              <a:ext uri="{FF2B5EF4-FFF2-40B4-BE49-F238E27FC236}">
                <a16:creationId xmlns:a16="http://schemas.microsoft.com/office/drawing/2014/main" id="{350A2CAE-7432-4D2C-B843-37CEBC27E493}"/>
              </a:ext>
            </a:extLst>
          </p:cNvPr>
          <p:cNvSpPr/>
          <p:nvPr/>
        </p:nvSpPr>
        <p:spPr>
          <a:xfrm>
            <a:off x="690083" y="982638"/>
            <a:ext cx="592194" cy="5921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t>2</a:t>
            </a:r>
          </a:p>
        </p:txBody>
      </p:sp>
      <p:pic>
        <p:nvPicPr>
          <p:cNvPr id="12" name="Image 11">
            <a:extLst>
              <a:ext uri="{FF2B5EF4-FFF2-40B4-BE49-F238E27FC236}">
                <a16:creationId xmlns:a16="http://schemas.microsoft.com/office/drawing/2014/main" id="{E3E8D333-94DE-4167-9721-7D75211C531F}"/>
              </a:ext>
            </a:extLst>
          </p:cNvPr>
          <p:cNvPicPr>
            <a:picLocks noChangeAspect="1"/>
          </p:cNvPicPr>
          <p:nvPr/>
        </p:nvPicPr>
        <p:blipFill rotWithShape="1">
          <a:blip r:embed="rId2"/>
          <a:srcRect t="36779" b="40617"/>
          <a:stretch/>
        </p:blipFill>
        <p:spPr>
          <a:xfrm>
            <a:off x="1282277" y="997860"/>
            <a:ext cx="2775560" cy="627370"/>
          </a:xfrm>
          <a:prstGeom prst="rect">
            <a:avLst/>
          </a:prstGeom>
        </p:spPr>
      </p:pic>
    </p:spTree>
    <p:extLst>
      <p:ext uri="{BB962C8B-B14F-4D97-AF65-F5344CB8AC3E}">
        <p14:creationId xmlns:p14="http://schemas.microsoft.com/office/powerpoint/2010/main" val="267794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8" y="210925"/>
            <a:ext cx="835549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2. Solution: </a:t>
            </a:r>
            <a:r>
              <a:rPr lang="fr-FR" sz="2400" dirty="0">
                <a:solidFill>
                  <a:schemeClr val="bg1"/>
                </a:solidFill>
                <a:latin typeface="Century Gothic" panose="020B0502020202020204" pitchFamily="34" charset="0"/>
              </a:rPr>
              <a:t>Vers une Bourse de Sous-Traitance </a:t>
            </a:r>
            <a:endParaRPr lang="fr-FR" sz="2800" dirty="0">
              <a:solidFill>
                <a:schemeClr val="bg1"/>
              </a:solidFill>
              <a:latin typeface="Century Gothic" panose="020B0502020202020204" pitchFamily="34" charset="0"/>
            </a:endParaRP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6</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25D188B7-15A8-4249-AAA7-300AEA0EA33E}"/>
              </a:ext>
            </a:extLst>
          </p:cNvPr>
          <p:cNvSpPr/>
          <p:nvPr/>
        </p:nvSpPr>
        <p:spPr>
          <a:xfrm>
            <a:off x="245165" y="1036656"/>
            <a:ext cx="11701670" cy="748748"/>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La Bourse de Sous-traitance Numérique (BONUS) est une plateforme d’intermédiation et de qualification de prestataires et de fournisseurs de biens/services au niveau local. </a:t>
            </a:r>
          </a:p>
        </p:txBody>
      </p:sp>
      <p:cxnSp>
        <p:nvCxnSpPr>
          <p:cNvPr id="25" name="Connecteur droit 24">
            <a:extLst>
              <a:ext uri="{FF2B5EF4-FFF2-40B4-BE49-F238E27FC236}">
                <a16:creationId xmlns:a16="http://schemas.microsoft.com/office/drawing/2014/main" id="{21643AB8-BBD4-437F-9EC9-F89651F6334E}"/>
              </a:ext>
            </a:extLst>
          </p:cNvPr>
          <p:cNvCxnSpPr/>
          <p:nvPr/>
        </p:nvCxnSpPr>
        <p:spPr>
          <a:xfrm>
            <a:off x="393031" y="1815961"/>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973CC74C-F3F0-4F18-A214-3BF2E9F83A7E}"/>
              </a:ext>
            </a:extLst>
          </p:cNvPr>
          <p:cNvGrpSpPr/>
          <p:nvPr/>
        </p:nvGrpSpPr>
        <p:grpSpPr>
          <a:xfrm>
            <a:off x="735881" y="2093197"/>
            <a:ext cx="4055988" cy="4480521"/>
            <a:chOff x="735881" y="2093197"/>
            <a:chExt cx="4055988" cy="4480521"/>
          </a:xfrm>
        </p:grpSpPr>
        <p:sp>
          <p:nvSpPr>
            <p:cNvPr id="10" name="Ellipse 9">
              <a:extLst>
                <a:ext uri="{FF2B5EF4-FFF2-40B4-BE49-F238E27FC236}">
                  <a16:creationId xmlns:a16="http://schemas.microsoft.com/office/drawing/2014/main" id="{84CC486F-5495-4E24-BB9A-8D84E20E1F7B}"/>
                </a:ext>
              </a:extLst>
            </p:cNvPr>
            <p:cNvSpPr/>
            <p:nvPr/>
          </p:nvSpPr>
          <p:spPr>
            <a:xfrm>
              <a:off x="735881" y="3361551"/>
              <a:ext cx="2205991" cy="2123691"/>
            </a:xfrm>
            <a:prstGeom prst="ellipse">
              <a:avLst/>
            </a:prstGeom>
            <a:blipFill dpi="0" rotWithShape="1">
              <a:blip r:embed="rId3">
                <a:extLst>
                  <a:ext uri="{BEBA8EAE-BF5A-486C-A8C5-ECC9F3942E4B}">
                    <a14:imgProps xmlns:a14="http://schemas.microsoft.com/office/drawing/2010/main">
                      <a14:imgLayer r:embed="rId4">
                        <a14:imgEffect>
                          <a14:sharpenSoften amount="25000"/>
                        </a14:imgEffect>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57150">
              <a:solidFill>
                <a:srgbClr val="F79A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4C48E23C-14B0-4345-91B6-46459BC54B87}"/>
                </a:ext>
              </a:extLst>
            </p:cNvPr>
            <p:cNvPicPr>
              <a:picLocks noChangeAspect="1"/>
            </p:cNvPicPr>
            <p:nvPr/>
          </p:nvPicPr>
          <p:blipFill>
            <a:blip r:embed="rId5"/>
            <a:stretch>
              <a:fillRect/>
            </a:stretch>
          </p:blipFill>
          <p:spPr>
            <a:xfrm>
              <a:off x="3578843" y="2530050"/>
              <a:ext cx="1213026" cy="1213026"/>
            </a:xfrm>
            <a:prstGeom prst="rect">
              <a:avLst/>
            </a:prstGeom>
          </p:spPr>
        </p:pic>
        <p:pic>
          <p:nvPicPr>
            <p:cNvPr id="28" name="Image 27">
              <a:extLst>
                <a:ext uri="{FF2B5EF4-FFF2-40B4-BE49-F238E27FC236}">
                  <a16:creationId xmlns:a16="http://schemas.microsoft.com/office/drawing/2014/main" id="{DA3EF9D4-607E-46BC-83C2-BCA60A022013}"/>
                </a:ext>
              </a:extLst>
            </p:cNvPr>
            <p:cNvPicPr>
              <a:picLocks noChangeAspect="1"/>
            </p:cNvPicPr>
            <p:nvPr/>
          </p:nvPicPr>
          <p:blipFill>
            <a:blip r:embed="rId6"/>
            <a:stretch>
              <a:fillRect/>
            </a:stretch>
          </p:blipFill>
          <p:spPr>
            <a:xfrm>
              <a:off x="2246523" y="2093197"/>
              <a:ext cx="779508" cy="779508"/>
            </a:xfrm>
            <a:prstGeom prst="rect">
              <a:avLst/>
            </a:prstGeom>
          </p:spPr>
        </p:pic>
        <p:pic>
          <p:nvPicPr>
            <p:cNvPr id="41" name="Image 40">
              <a:extLst>
                <a:ext uri="{FF2B5EF4-FFF2-40B4-BE49-F238E27FC236}">
                  <a16:creationId xmlns:a16="http://schemas.microsoft.com/office/drawing/2014/main" id="{B56915DB-F27A-4464-B44B-63BFB723BCEB}"/>
                </a:ext>
              </a:extLst>
            </p:cNvPr>
            <p:cNvPicPr>
              <a:picLocks noChangeAspect="1"/>
            </p:cNvPicPr>
            <p:nvPr/>
          </p:nvPicPr>
          <p:blipFill>
            <a:blip r:embed="rId7"/>
            <a:stretch>
              <a:fillRect/>
            </a:stretch>
          </p:blipFill>
          <p:spPr>
            <a:xfrm>
              <a:off x="3756757" y="3993102"/>
              <a:ext cx="905959" cy="907246"/>
            </a:xfrm>
            <a:prstGeom prst="rect">
              <a:avLst/>
            </a:prstGeom>
          </p:spPr>
        </p:pic>
        <p:pic>
          <p:nvPicPr>
            <p:cNvPr id="53" name="Image 52">
              <a:extLst>
                <a:ext uri="{FF2B5EF4-FFF2-40B4-BE49-F238E27FC236}">
                  <a16:creationId xmlns:a16="http://schemas.microsoft.com/office/drawing/2014/main" id="{9E44A660-F54A-4734-BE8B-1E0601ADDF7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934" b="99669" l="706" r="90588">
                          <a14:foregroundMark x1="14824" y1="14238" x2="14353" y2="71854"/>
                          <a14:foregroundMark x1="14353" y1="71854" x2="706" y2="72517"/>
                          <a14:foregroundMark x1="2824" y1="84106" x2="37647" y2="85430"/>
                          <a14:foregroundMark x1="38118" y1="85430" x2="37647" y2="80464"/>
                          <a14:foregroundMark x1="1882" y1="76159" x2="3294" y2="86093"/>
                        </a14:backgroundRemoval>
                      </a14:imgEffect>
                    </a14:imgLayer>
                  </a14:imgProps>
                </a:ext>
              </a:extLst>
            </a:blip>
            <a:stretch>
              <a:fillRect/>
            </a:stretch>
          </p:blipFill>
          <p:spPr>
            <a:xfrm>
              <a:off x="3223684" y="5649819"/>
              <a:ext cx="1300189" cy="923899"/>
            </a:xfrm>
            <a:prstGeom prst="rect">
              <a:avLst/>
            </a:prstGeom>
          </p:spPr>
        </p:pic>
        <p:cxnSp>
          <p:nvCxnSpPr>
            <p:cNvPr id="81" name="Connecteur droit 80">
              <a:extLst>
                <a:ext uri="{FF2B5EF4-FFF2-40B4-BE49-F238E27FC236}">
                  <a16:creationId xmlns:a16="http://schemas.microsoft.com/office/drawing/2014/main" id="{82E59F7C-3CF1-400D-B38B-678F5F6D5A20}"/>
                </a:ext>
              </a:extLst>
            </p:cNvPr>
            <p:cNvCxnSpPr>
              <a:cxnSpLocks/>
              <a:stCxn id="10" idx="7"/>
              <a:endCxn id="18" idx="1"/>
            </p:cNvCxnSpPr>
            <p:nvPr/>
          </p:nvCxnSpPr>
          <p:spPr>
            <a:xfrm flipV="1">
              <a:off x="2618812" y="3136563"/>
              <a:ext cx="960031" cy="535995"/>
            </a:xfrm>
            <a:prstGeom prst="line">
              <a:avLst/>
            </a:prstGeom>
            <a:ln w="38100">
              <a:solidFill>
                <a:srgbClr val="F79A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8745F0AF-84C6-4FD2-BE36-E39FAD0371C4}"/>
                </a:ext>
              </a:extLst>
            </p:cNvPr>
            <p:cNvCxnSpPr>
              <a:cxnSpLocks/>
              <a:endCxn id="41" idx="1"/>
            </p:cNvCxnSpPr>
            <p:nvPr/>
          </p:nvCxnSpPr>
          <p:spPr>
            <a:xfrm>
              <a:off x="2941872" y="4446725"/>
              <a:ext cx="814885" cy="0"/>
            </a:xfrm>
            <a:prstGeom prst="line">
              <a:avLst/>
            </a:prstGeom>
            <a:ln w="38100">
              <a:solidFill>
                <a:srgbClr val="F79A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1E462CFE-D9C5-45CB-866A-30353618FC71}"/>
                </a:ext>
              </a:extLst>
            </p:cNvPr>
            <p:cNvCxnSpPr>
              <a:cxnSpLocks/>
              <a:stCxn id="10" idx="5"/>
              <a:endCxn id="53" idx="0"/>
            </p:cNvCxnSpPr>
            <p:nvPr/>
          </p:nvCxnSpPr>
          <p:spPr>
            <a:xfrm>
              <a:off x="2618812" y="5174235"/>
              <a:ext cx="1254967" cy="475584"/>
            </a:xfrm>
            <a:prstGeom prst="line">
              <a:avLst/>
            </a:prstGeom>
            <a:ln w="38100">
              <a:solidFill>
                <a:srgbClr val="F79A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2047CAA1-2578-43C8-B2F2-08FF5C0599DF}"/>
                </a:ext>
              </a:extLst>
            </p:cNvPr>
            <p:cNvCxnSpPr>
              <a:cxnSpLocks/>
              <a:stCxn id="10" idx="0"/>
            </p:cNvCxnSpPr>
            <p:nvPr/>
          </p:nvCxnSpPr>
          <p:spPr>
            <a:xfrm flipV="1">
              <a:off x="1838877" y="2482951"/>
              <a:ext cx="554393" cy="878600"/>
            </a:xfrm>
            <a:prstGeom prst="line">
              <a:avLst/>
            </a:prstGeom>
            <a:ln w="38100">
              <a:solidFill>
                <a:srgbClr val="F79A1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88" name="Rectangle : coins arrondis 87">
            <a:extLst>
              <a:ext uri="{FF2B5EF4-FFF2-40B4-BE49-F238E27FC236}">
                <a16:creationId xmlns:a16="http://schemas.microsoft.com/office/drawing/2014/main" id="{96AF19FC-D51F-4003-8E50-7FCDCB656D8C}"/>
              </a:ext>
            </a:extLst>
          </p:cNvPr>
          <p:cNvSpPr/>
          <p:nvPr/>
        </p:nvSpPr>
        <p:spPr>
          <a:xfrm>
            <a:off x="5461774" y="2041571"/>
            <a:ext cx="6337194" cy="1118890"/>
          </a:xfrm>
          <a:prstGeom prst="roundRect">
            <a:avLst>
              <a:gd name="adj" fmla="val 6481"/>
            </a:avLst>
          </a:prstGeom>
          <a:solidFill>
            <a:srgbClr val="232F3F"/>
          </a:solidFill>
        </p:spPr>
        <p:txBody>
          <a:bodyPr wrap="square" anchor="ctr">
            <a:spAutoFit/>
          </a:bodyPr>
          <a:lstStyle/>
          <a:p>
            <a:pPr algn="ctr"/>
            <a:r>
              <a:rPr lang="fr-FR" sz="1600" dirty="0">
                <a:solidFill>
                  <a:schemeClr val="bg1"/>
                </a:solidFill>
                <a:latin typeface="Calibri" panose="020F0502020204030204" pitchFamily="34" charset="0"/>
              </a:rPr>
              <a:t>Cette plateforme aide  les donneurs d'ordres à identifier et qualifier des propositions commerciales de fournisseurs labelisés de manière transparente et plus rapide que les dispositifs traditionnels de passation de marchés.</a:t>
            </a:r>
            <a:endParaRPr lang="fr-FR" sz="1600" dirty="0">
              <a:solidFill>
                <a:schemeClr val="bg1"/>
              </a:solidFill>
            </a:endParaRPr>
          </a:p>
        </p:txBody>
      </p:sp>
      <p:sp>
        <p:nvSpPr>
          <p:cNvPr id="4109" name="Rectangle 4108">
            <a:extLst>
              <a:ext uri="{FF2B5EF4-FFF2-40B4-BE49-F238E27FC236}">
                <a16:creationId xmlns:a16="http://schemas.microsoft.com/office/drawing/2014/main" id="{28130BE7-7ED4-4435-8C30-17C7CED35B1A}"/>
              </a:ext>
            </a:extLst>
          </p:cNvPr>
          <p:cNvSpPr/>
          <p:nvPr/>
        </p:nvSpPr>
        <p:spPr>
          <a:xfrm>
            <a:off x="206305" y="5284521"/>
            <a:ext cx="2992699" cy="1091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1D2733"/>
                </a:solidFill>
              </a:rPr>
              <a:t>Esthétique, fonctionnelle et disponible sur tous les supports </a:t>
            </a:r>
          </a:p>
        </p:txBody>
      </p:sp>
      <p:grpSp>
        <p:nvGrpSpPr>
          <p:cNvPr id="12" name="Groupe 11">
            <a:extLst>
              <a:ext uri="{FF2B5EF4-FFF2-40B4-BE49-F238E27FC236}">
                <a16:creationId xmlns:a16="http://schemas.microsoft.com/office/drawing/2014/main" id="{AEA1CF1E-9A33-44FB-98DD-E0CB32EFCC4B}"/>
              </a:ext>
            </a:extLst>
          </p:cNvPr>
          <p:cNvGrpSpPr/>
          <p:nvPr/>
        </p:nvGrpSpPr>
        <p:grpSpPr>
          <a:xfrm>
            <a:off x="5461773" y="3231285"/>
            <a:ext cx="6337194" cy="3313200"/>
            <a:chOff x="5461773" y="3231285"/>
            <a:chExt cx="6337194" cy="3313200"/>
          </a:xfrm>
        </p:grpSpPr>
        <p:sp>
          <p:nvSpPr>
            <p:cNvPr id="11" name="Flèche : pentagone 10">
              <a:extLst>
                <a:ext uri="{FF2B5EF4-FFF2-40B4-BE49-F238E27FC236}">
                  <a16:creationId xmlns:a16="http://schemas.microsoft.com/office/drawing/2014/main" id="{36770FF0-41B5-44D5-93A5-5FF49BEF7FB4}"/>
                </a:ext>
              </a:extLst>
            </p:cNvPr>
            <p:cNvSpPr/>
            <p:nvPr/>
          </p:nvSpPr>
          <p:spPr>
            <a:xfrm>
              <a:off x="5461773" y="3288822"/>
              <a:ext cx="6337194" cy="3152513"/>
            </a:xfrm>
            <a:prstGeom prst="homePlate">
              <a:avLst>
                <a:gd name="adj" fmla="val 1081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89" name="Ellipse 88">
              <a:extLst>
                <a:ext uri="{FF2B5EF4-FFF2-40B4-BE49-F238E27FC236}">
                  <a16:creationId xmlns:a16="http://schemas.microsoft.com/office/drawing/2014/main" id="{B2BF9674-F726-48CC-AAE7-DE98D99BF2D1}"/>
                </a:ext>
              </a:extLst>
            </p:cNvPr>
            <p:cNvSpPr/>
            <p:nvPr/>
          </p:nvSpPr>
          <p:spPr>
            <a:xfrm>
              <a:off x="5503228" y="3317901"/>
              <a:ext cx="354657" cy="354657"/>
            </a:xfrm>
            <a:prstGeom prst="ellipse">
              <a:avLst/>
            </a:prstGeom>
            <a:solidFill>
              <a:srgbClr val="F79A1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p>
          </p:txBody>
        </p:sp>
        <p:sp>
          <p:nvSpPr>
            <p:cNvPr id="4115" name="Rectangle 4114">
              <a:extLst>
                <a:ext uri="{FF2B5EF4-FFF2-40B4-BE49-F238E27FC236}">
                  <a16:creationId xmlns:a16="http://schemas.microsoft.com/office/drawing/2014/main" id="{255ACB56-50B4-4F42-B8AD-748A4426BDBE}"/>
                </a:ext>
              </a:extLst>
            </p:cNvPr>
            <p:cNvSpPr/>
            <p:nvPr/>
          </p:nvSpPr>
          <p:spPr>
            <a:xfrm>
              <a:off x="5921481" y="3288822"/>
              <a:ext cx="4106779"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1D2733"/>
                  </a:solidFill>
                </a:rPr>
                <a:t>Consultation des offres </a:t>
              </a:r>
            </a:p>
          </p:txBody>
        </p:sp>
        <p:sp>
          <p:nvSpPr>
            <p:cNvPr id="127" name="Ellipse 126">
              <a:extLst>
                <a:ext uri="{FF2B5EF4-FFF2-40B4-BE49-F238E27FC236}">
                  <a16:creationId xmlns:a16="http://schemas.microsoft.com/office/drawing/2014/main" id="{A77412D3-3661-4191-B2F0-01C401855E1A}"/>
                </a:ext>
              </a:extLst>
            </p:cNvPr>
            <p:cNvSpPr/>
            <p:nvPr/>
          </p:nvSpPr>
          <p:spPr>
            <a:xfrm>
              <a:off x="5503228" y="3834926"/>
              <a:ext cx="354657" cy="354657"/>
            </a:xfrm>
            <a:prstGeom prst="ellipse">
              <a:avLst/>
            </a:prstGeom>
            <a:solidFill>
              <a:srgbClr val="F79A1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p>
          </p:txBody>
        </p:sp>
        <p:sp>
          <p:nvSpPr>
            <p:cNvPr id="128" name="Rectangle 127">
              <a:extLst>
                <a:ext uri="{FF2B5EF4-FFF2-40B4-BE49-F238E27FC236}">
                  <a16:creationId xmlns:a16="http://schemas.microsoft.com/office/drawing/2014/main" id="{E5868BCA-6A33-4363-8F28-4050F524F5F9}"/>
                </a:ext>
              </a:extLst>
            </p:cNvPr>
            <p:cNvSpPr/>
            <p:nvPr/>
          </p:nvSpPr>
          <p:spPr>
            <a:xfrm>
              <a:off x="5921481" y="3805847"/>
              <a:ext cx="4106779"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1D2733"/>
                  </a:solidFill>
                </a:rPr>
                <a:t>Rédaction et publication d’appels d’offres </a:t>
              </a:r>
            </a:p>
          </p:txBody>
        </p:sp>
        <p:sp>
          <p:nvSpPr>
            <p:cNvPr id="129" name="Ellipse 128">
              <a:extLst>
                <a:ext uri="{FF2B5EF4-FFF2-40B4-BE49-F238E27FC236}">
                  <a16:creationId xmlns:a16="http://schemas.microsoft.com/office/drawing/2014/main" id="{DF633DA0-99E1-45F1-8C8E-9E4F6433A32D}"/>
                </a:ext>
              </a:extLst>
            </p:cNvPr>
            <p:cNvSpPr/>
            <p:nvPr/>
          </p:nvSpPr>
          <p:spPr>
            <a:xfrm>
              <a:off x="5503228" y="4326161"/>
              <a:ext cx="354657" cy="354657"/>
            </a:xfrm>
            <a:prstGeom prst="ellipse">
              <a:avLst/>
            </a:prstGeom>
            <a:solidFill>
              <a:srgbClr val="F79A1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p>
          </p:txBody>
        </p:sp>
        <p:sp>
          <p:nvSpPr>
            <p:cNvPr id="130" name="Rectangle 129">
              <a:extLst>
                <a:ext uri="{FF2B5EF4-FFF2-40B4-BE49-F238E27FC236}">
                  <a16:creationId xmlns:a16="http://schemas.microsoft.com/office/drawing/2014/main" id="{DCBD93C4-E896-4B8B-8D74-C96622841EBE}"/>
                </a:ext>
              </a:extLst>
            </p:cNvPr>
            <p:cNvSpPr/>
            <p:nvPr/>
          </p:nvSpPr>
          <p:spPr>
            <a:xfrm>
              <a:off x="5921481" y="4297082"/>
              <a:ext cx="5388203"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1D2733"/>
                  </a:solidFill>
                </a:rPr>
                <a:t>Création et mise à jour de comptes utilisateurs</a:t>
              </a:r>
            </a:p>
          </p:txBody>
        </p:sp>
        <p:sp>
          <p:nvSpPr>
            <p:cNvPr id="131" name="Ellipse 130">
              <a:extLst>
                <a:ext uri="{FF2B5EF4-FFF2-40B4-BE49-F238E27FC236}">
                  <a16:creationId xmlns:a16="http://schemas.microsoft.com/office/drawing/2014/main" id="{0735763F-2C9A-47F4-8533-849FE58E832C}"/>
                </a:ext>
              </a:extLst>
            </p:cNvPr>
            <p:cNvSpPr/>
            <p:nvPr/>
          </p:nvSpPr>
          <p:spPr>
            <a:xfrm>
              <a:off x="5503228" y="4913000"/>
              <a:ext cx="354657" cy="354657"/>
            </a:xfrm>
            <a:prstGeom prst="ellipse">
              <a:avLst/>
            </a:prstGeom>
            <a:solidFill>
              <a:srgbClr val="F79A1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4</a:t>
              </a:r>
            </a:p>
          </p:txBody>
        </p:sp>
        <p:sp>
          <p:nvSpPr>
            <p:cNvPr id="132" name="Rectangle 131">
              <a:extLst>
                <a:ext uri="{FF2B5EF4-FFF2-40B4-BE49-F238E27FC236}">
                  <a16:creationId xmlns:a16="http://schemas.microsoft.com/office/drawing/2014/main" id="{E49457D9-AB78-4854-AEAC-7932668B9F59}"/>
                </a:ext>
              </a:extLst>
            </p:cNvPr>
            <p:cNvSpPr/>
            <p:nvPr/>
          </p:nvSpPr>
          <p:spPr>
            <a:xfrm>
              <a:off x="5921481" y="4883921"/>
              <a:ext cx="4106779"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1D2733"/>
                  </a:solidFill>
                </a:rPr>
                <a:t>Messagerie et suivi des réponses </a:t>
              </a:r>
            </a:p>
          </p:txBody>
        </p:sp>
        <p:sp>
          <p:nvSpPr>
            <p:cNvPr id="133" name="Ellipse 132">
              <a:extLst>
                <a:ext uri="{FF2B5EF4-FFF2-40B4-BE49-F238E27FC236}">
                  <a16:creationId xmlns:a16="http://schemas.microsoft.com/office/drawing/2014/main" id="{8F095DF9-FE81-41CA-87FC-917CF9724C07}"/>
                </a:ext>
              </a:extLst>
            </p:cNvPr>
            <p:cNvSpPr/>
            <p:nvPr/>
          </p:nvSpPr>
          <p:spPr>
            <a:xfrm>
              <a:off x="5503228" y="5499839"/>
              <a:ext cx="354657" cy="354657"/>
            </a:xfrm>
            <a:prstGeom prst="ellipse">
              <a:avLst/>
            </a:prstGeom>
            <a:solidFill>
              <a:srgbClr val="F79A1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
          <p:nvSpPr>
            <p:cNvPr id="134" name="Rectangle 133">
              <a:extLst>
                <a:ext uri="{FF2B5EF4-FFF2-40B4-BE49-F238E27FC236}">
                  <a16:creationId xmlns:a16="http://schemas.microsoft.com/office/drawing/2014/main" id="{EBA41B9C-CCC6-44BC-8459-628AB8A42D63}"/>
                </a:ext>
              </a:extLst>
            </p:cNvPr>
            <p:cNvSpPr/>
            <p:nvPr/>
          </p:nvSpPr>
          <p:spPr>
            <a:xfrm>
              <a:off x="5921481" y="5470760"/>
              <a:ext cx="4106779"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1D2733"/>
                  </a:solidFill>
                </a:rPr>
                <a:t>Gestion de documents </a:t>
              </a:r>
            </a:p>
          </p:txBody>
        </p:sp>
        <p:sp>
          <p:nvSpPr>
            <p:cNvPr id="135" name="Ellipse 134">
              <a:extLst>
                <a:ext uri="{FF2B5EF4-FFF2-40B4-BE49-F238E27FC236}">
                  <a16:creationId xmlns:a16="http://schemas.microsoft.com/office/drawing/2014/main" id="{F0565675-F78C-4473-9981-36CD2D497069}"/>
                </a:ext>
              </a:extLst>
            </p:cNvPr>
            <p:cNvSpPr/>
            <p:nvPr/>
          </p:nvSpPr>
          <p:spPr>
            <a:xfrm>
              <a:off x="5503228" y="6086678"/>
              <a:ext cx="354657" cy="354657"/>
            </a:xfrm>
            <a:prstGeom prst="ellipse">
              <a:avLst/>
            </a:prstGeom>
            <a:solidFill>
              <a:srgbClr val="F79A1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6</a:t>
              </a:r>
            </a:p>
          </p:txBody>
        </p:sp>
        <p:sp>
          <p:nvSpPr>
            <p:cNvPr id="136" name="Rectangle 135">
              <a:extLst>
                <a:ext uri="{FF2B5EF4-FFF2-40B4-BE49-F238E27FC236}">
                  <a16:creationId xmlns:a16="http://schemas.microsoft.com/office/drawing/2014/main" id="{4E78E0A8-50D2-4275-BCFE-DECF46A4BE85}"/>
                </a:ext>
              </a:extLst>
            </p:cNvPr>
            <p:cNvSpPr/>
            <p:nvPr/>
          </p:nvSpPr>
          <p:spPr>
            <a:xfrm>
              <a:off x="5921481" y="6057599"/>
              <a:ext cx="4106779"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1D2733"/>
                  </a:solidFill>
                </a:rPr>
                <a:t>Actualités et Forum/FAQ</a:t>
              </a:r>
            </a:p>
          </p:txBody>
        </p:sp>
        <p:sp>
          <p:nvSpPr>
            <p:cNvPr id="3" name="Rectangle 2">
              <a:extLst>
                <a:ext uri="{FF2B5EF4-FFF2-40B4-BE49-F238E27FC236}">
                  <a16:creationId xmlns:a16="http://schemas.microsoft.com/office/drawing/2014/main" id="{4EC7F3D7-D6FF-4902-8164-3132CE9BC47A}"/>
                </a:ext>
              </a:extLst>
            </p:cNvPr>
            <p:cNvSpPr/>
            <p:nvPr/>
          </p:nvSpPr>
          <p:spPr>
            <a:xfrm rot="5400000">
              <a:off x="9716271" y="4598948"/>
              <a:ext cx="3222211" cy="48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1D2733"/>
                  </a:solidFill>
                </a:rPr>
                <a:t>FONCTIONNALITÉS </a:t>
              </a:r>
            </a:p>
          </p:txBody>
        </p:sp>
      </p:grpSp>
    </p:spTree>
    <p:extLst>
      <p:ext uri="{BB962C8B-B14F-4D97-AF65-F5344CB8AC3E}">
        <p14:creationId xmlns:p14="http://schemas.microsoft.com/office/powerpoint/2010/main" val="272842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3" name="Connecteur : en angle 1032">
            <a:extLst>
              <a:ext uri="{FF2B5EF4-FFF2-40B4-BE49-F238E27FC236}">
                <a16:creationId xmlns:a16="http://schemas.microsoft.com/office/drawing/2014/main" id="{4683B977-B9D7-45E1-86DF-65ED826C35D5}"/>
              </a:ext>
            </a:extLst>
          </p:cNvPr>
          <p:cNvCxnSpPr>
            <a:cxnSpLocks/>
          </p:cNvCxnSpPr>
          <p:nvPr/>
        </p:nvCxnSpPr>
        <p:spPr>
          <a:xfrm rot="16200000" flipH="1">
            <a:off x="4650041" y="3734123"/>
            <a:ext cx="1879922" cy="42991"/>
          </a:xfrm>
          <a:prstGeom prst="bentConnector3">
            <a:avLst>
              <a:gd name="adj1" fmla="val 50000"/>
            </a:avLst>
          </a:prstGeom>
          <a:ln>
            <a:solidFill>
              <a:srgbClr val="1D2733"/>
            </a:solidFill>
            <a:tailEnd type="triangle"/>
          </a:ln>
        </p:spPr>
        <p:style>
          <a:lnRef idx="1">
            <a:schemeClr val="accent1"/>
          </a:lnRef>
          <a:fillRef idx="0">
            <a:schemeClr val="accent1"/>
          </a:fillRef>
          <a:effectRef idx="0">
            <a:schemeClr val="accent1"/>
          </a:effectRef>
          <a:fontRef idx="minor">
            <a:schemeClr val="tx1"/>
          </a:fontRef>
        </p:style>
      </p:cxnSp>
      <p:cxnSp>
        <p:nvCxnSpPr>
          <p:cNvPr id="367" name="Connector: Elbow 116">
            <a:extLst>
              <a:ext uri="{FF2B5EF4-FFF2-40B4-BE49-F238E27FC236}">
                <a16:creationId xmlns:a16="http://schemas.microsoft.com/office/drawing/2014/main" id="{F0F5129A-E9A7-43E2-B41F-015A30791078}"/>
              </a:ext>
            </a:extLst>
          </p:cNvPr>
          <p:cNvCxnSpPr>
            <a:cxnSpLocks/>
          </p:cNvCxnSpPr>
          <p:nvPr/>
        </p:nvCxnSpPr>
        <p:spPr>
          <a:xfrm>
            <a:off x="4381487" y="5201039"/>
            <a:ext cx="497247" cy="12700"/>
          </a:xfrm>
          <a:prstGeom prst="bentConnector3">
            <a:avLst>
              <a:gd name="adj1" fmla="val -29595"/>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cxnSp>
        <p:nvCxnSpPr>
          <p:cNvPr id="257" name="Connector: Elbow 116">
            <a:extLst>
              <a:ext uri="{FF2B5EF4-FFF2-40B4-BE49-F238E27FC236}">
                <a16:creationId xmlns:a16="http://schemas.microsoft.com/office/drawing/2014/main" id="{F99806B1-7ECE-47A7-8CC9-597429DB698D}"/>
              </a:ext>
            </a:extLst>
          </p:cNvPr>
          <p:cNvCxnSpPr>
            <a:cxnSpLocks/>
          </p:cNvCxnSpPr>
          <p:nvPr/>
        </p:nvCxnSpPr>
        <p:spPr>
          <a:xfrm>
            <a:off x="4134200" y="2785269"/>
            <a:ext cx="1429981" cy="36522"/>
          </a:xfrm>
          <a:prstGeom prst="bentConnector3">
            <a:avLst>
              <a:gd name="adj1" fmla="val 50000"/>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07982C4-6450-4F20-BFF3-3069473B7955}"/>
              </a:ext>
            </a:extLst>
          </p:cNvPr>
          <p:cNvSpPr/>
          <p:nvPr/>
        </p:nvSpPr>
        <p:spPr>
          <a:xfrm>
            <a:off x="0" y="6106357"/>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8" y="210925"/>
            <a:ext cx="835549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2. Solution: </a:t>
            </a:r>
            <a:r>
              <a:rPr lang="fr-FR" sz="2400" dirty="0">
                <a:solidFill>
                  <a:schemeClr val="bg1"/>
                </a:solidFill>
                <a:latin typeface="Century Gothic" panose="020B0502020202020204" pitchFamily="34" charset="0"/>
              </a:rPr>
              <a:t>Processus d’utilisation </a:t>
            </a:r>
            <a:endParaRPr lang="fr-FR" sz="2800" dirty="0">
              <a:solidFill>
                <a:schemeClr val="bg1"/>
              </a:solidFill>
              <a:latin typeface="Century Gothic" panose="020B0502020202020204" pitchFamily="34" charset="0"/>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4" name="Pentagone 114">
            <a:extLst>
              <a:ext uri="{FF2B5EF4-FFF2-40B4-BE49-F238E27FC236}">
                <a16:creationId xmlns:a16="http://schemas.microsoft.com/office/drawing/2014/main" id="{C3762E24-AD6B-4F7C-9767-10FB1D23D951}"/>
              </a:ext>
            </a:extLst>
          </p:cNvPr>
          <p:cNvSpPr/>
          <p:nvPr/>
        </p:nvSpPr>
        <p:spPr bwMode="auto">
          <a:xfrm>
            <a:off x="1359279" y="1331581"/>
            <a:ext cx="1401631" cy="303733"/>
          </a:xfrm>
          <a:prstGeom prst="homePlate">
            <a:avLst>
              <a:gd name="adj" fmla="val 14465"/>
            </a:avLst>
          </a:prstGeom>
          <a:solidFill>
            <a:srgbClr val="F8A934"/>
          </a:solidFill>
          <a:ln w="9525" cap="flat" cmpd="sng" algn="ctr">
            <a:solidFill>
              <a:srgbClr val="FFFFFF"/>
            </a:solidFill>
            <a:prstDash val="solid"/>
            <a:round/>
            <a:headEnd type="none" w="med" len="med"/>
            <a:tailEnd type="none" w="med" len="med"/>
          </a:ln>
          <a:effectLst/>
        </p:spPr>
        <p:txBody>
          <a:bodyPr lIns="36000" tIns="36000" rIns="36000" bIns="36000" anchor="ctr" anchorCtr="1"/>
          <a:lstStyle/>
          <a:p>
            <a:pPr algn="ctr" defTabSz="956433"/>
            <a:r>
              <a:rPr lang="fr-FR" sz="900" b="1" kern="0" dirty="0">
                <a:solidFill>
                  <a:srgbClr val="232F3F"/>
                </a:solidFill>
                <a:latin typeface="Arial"/>
                <a:ea typeface="ＭＳ Ｐゴシック"/>
              </a:rPr>
              <a:t>1. Création du compte </a:t>
            </a:r>
          </a:p>
        </p:txBody>
      </p:sp>
      <p:sp>
        <p:nvSpPr>
          <p:cNvPr id="225" name="Pentagone 116">
            <a:extLst>
              <a:ext uri="{FF2B5EF4-FFF2-40B4-BE49-F238E27FC236}">
                <a16:creationId xmlns:a16="http://schemas.microsoft.com/office/drawing/2014/main" id="{43EDA64F-E03F-4815-868E-FB4C1A763DBC}"/>
              </a:ext>
            </a:extLst>
          </p:cNvPr>
          <p:cNvSpPr/>
          <p:nvPr/>
        </p:nvSpPr>
        <p:spPr bwMode="auto">
          <a:xfrm>
            <a:off x="2830021" y="1331582"/>
            <a:ext cx="1609319" cy="282784"/>
          </a:xfrm>
          <a:prstGeom prst="homePlate">
            <a:avLst>
              <a:gd name="adj" fmla="val 14465"/>
            </a:avLst>
          </a:prstGeom>
          <a:solidFill>
            <a:srgbClr val="F8A934"/>
          </a:solidFill>
          <a:ln w="9525" cap="flat" cmpd="sng" algn="ctr">
            <a:solidFill>
              <a:srgbClr val="FFFFFF"/>
            </a:solidFill>
            <a:prstDash val="solid"/>
            <a:round/>
            <a:headEnd type="none" w="med" len="med"/>
            <a:tailEnd type="none" w="med" len="med"/>
          </a:ln>
          <a:effectLst/>
        </p:spPr>
        <p:txBody>
          <a:bodyPr lIns="36000" tIns="36000" rIns="36000" bIns="36000" anchor="ctr" anchorCtr="1"/>
          <a:lstStyle/>
          <a:p>
            <a:pPr algn="ctr" defTabSz="956433"/>
            <a:r>
              <a:rPr lang="fr-FR" sz="900" b="1" kern="0" dirty="0">
                <a:solidFill>
                  <a:srgbClr val="232F3F"/>
                </a:solidFill>
                <a:latin typeface="Arial"/>
                <a:ea typeface="ＭＳ Ｐゴシック"/>
              </a:rPr>
              <a:t>2. Fonctionnalités d’usage</a:t>
            </a:r>
          </a:p>
        </p:txBody>
      </p:sp>
      <p:cxnSp>
        <p:nvCxnSpPr>
          <p:cNvPr id="226" name="Connecteur droit 225">
            <a:extLst>
              <a:ext uri="{FF2B5EF4-FFF2-40B4-BE49-F238E27FC236}">
                <a16:creationId xmlns:a16="http://schemas.microsoft.com/office/drawing/2014/main" id="{5F1AF5E3-B561-4365-BEC7-CF011322457C}"/>
              </a:ext>
            </a:extLst>
          </p:cNvPr>
          <p:cNvCxnSpPr/>
          <p:nvPr/>
        </p:nvCxnSpPr>
        <p:spPr bwMode="auto">
          <a:xfrm>
            <a:off x="1288907" y="1190220"/>
            <a:ext cx="0" cy="5218885"/>
          </a:xfrm>
          <a:prstGeom prst="line">
            <a:avLst/>
          </a:prstGeom>
          <a:solidFill>
            <a:srgbClr val="FFC828"/>
          </a:solidFill>
          <a:ln w="12700" cap="flat" cmpd="sng" algn="ctr">
            <a:solidFill>
              <a:srgbClr val="FFFFFF">
                <a:lumMod val="65000"/>
              </a:srgbClr>
            </a:solidFill>
            <a:prstDash val="lg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27" name="Rectangle à coins arrondis 59">
            <a:extLst>
              <a:ext uri="{FF2B5EF4-FFF2-40B4-BE49-F238E27FC236}">
                <a16:creationId xmlns:a16="http://schemas.microsoft.com/office/drawing/2014/main" id="{E939A19A-CA92-4CB0-A2FB-471E3ABB7687}"/>
              </a:ext>
            </a:extLst>
          </p:cNvPr>
          <p:cNvSpPr>
            <a:spLocks noChangeArrowheads="1"/>
          </p:cNvSpPr>
          <p:nvPr/>
        </p:nvSpPr>
        <p:spPr bwMode="auto">
          <a:xfrm>
            <a:off x="272955" y="1268966"/>
            <a:ext cx="879926" cy="372232"/>
          </a:xfrm>
          <a:prstGeom prst="roundRect">
            <a:avLst>
              <a:gd name="adj" fmla="val 16667"/>
            </a:avLst>
          </a:prstGeom>
          <a:solidFill>
            <a:srgbClr val="232F3F"/>
          </a:solidFill>
          <a:ln w="9525" algn="ctr">
            <a:noFill/>
            <a:round/>
            <a:headEnd/>
            <a:tailEnd/>
          </a:ln>
        </p:spPr>
        <p:txBody>
          <a:bodyPr lIns="72000" tIns="47812" rIns="72000" bIns="47812" anchor="ctr"/>
          <a:lstStyle/>
          <a:p>
            <a:pPr algn="ctr" defTabSz="954886" fontAlgn="base">
              <a:spcBef>
                <a:spcPct val="0"/>
              </a:spcBef>
              <a:spcAft>
                <a:spcPct val="0"/>
              </a:spcAft>
              <a:defRPr/>
            </a:pPr>
            <a:r>
              <a:rPr lang="fr-FR" sz="900" b="1" kern="0" noProof="1">
                <a:solidFill>
                  <a:schemeClr val="bg1">
                    <a:lumMod val="95000"/>
                  </a:schemeClr>
                </a:solidFill>
                <a:ea typeface="ＭＳ Ｐゴシック"/>
              </a:rPr>
              <a:t>Utilisateurs </a:t>
            </a:r>
          </a:p>
        </p:txBody>
      </p:sp>
      <p:sp>
        <p:nvSpPr>
          <p:cNvPr id="230" name="Pentagone 197">
            <a:extLst>
              <a:ext uri="{FF2B5EF4-FFF2-40B4-BE49-F238E27FC236}">
                <a16:creationId xmlns:a16="http://schemas.microsoft.com/office/drawing/2014/main" id="{576E2242-8192-4145-900E-435243322AEB}"/>
              </a:ext>
            </a:extLst>
          </p:cNvPr>
          <p:cNvSpPr/>
          <p:nvPr/>
        </p:nvSpPr>
        <p:spPr bwMode="auto">
          <a:xfrm>
            <a:off x="4574931" y="1338294"/>
            <a:ext cx="1808438" cy="260761"/>
          </a:xfrm>
          <a:prstGeom prst="homePlate">
            <a:avLst>
              <a:gd name="adj" fmla="val 14465"/>
            </a:avLst>
          </a:prstGeom>
          <a:solidFill>
            <a:srgbClr val="F8A934"/>
          </a:solidFill>
          <a:ln w="9525" cap="flat" cmpd="sng" algn="ctr">
            <a:solidFill>
              <a:srgbClr val="FFFFFF"/>
            </a:solidFill>
            <a:prstDash val="solid"/>
            <a:round/>
            <a:headEnd type="none" w="med" len="med"/>
            <a:tailEnd type="none" w="med" len="med"/>
          </a:ln>
          <a:effectLst/>
        </p:spPr>
        <p:txBody>
          <a:bodyPr lIns="36000" tIns="36000" rIns="36000" bIns="36000" anchor="ctr" anchorCtr="1"/>
          <a:lstStyle/>
          <a:p>
            <a:pPr algn="ctr" defTabSz="956433"/>
            <a:r>
              <a:rPr lang="fr-FR" sz="900" b="1" kern="0" dirty="0">
                <a:solidFill>
                  <a:srgbClr val="232F3F"/>
                </a:solidFill>
                <a:latin typeface="Arial"/>
                <a:ea typeface="ＭＳ Ｐゴシック"/>
              </a:rPr>
              <a:t>3. Création d’appel d’offre    </a:t>
            </a:r>
          </a:p>
        </p:txBody>
      </p:sp>
      <p:sp>
        <p:nvSpPr>
          <p:cNvPr id="232" name="Pentagone 236">
            <a:extLst>
              <a:ext uri="{FF2B5EF4-FFF2-40B4-BE49-F238E27FC236}">
                <a16:creationId xmlns:a16="http://schemas.microsoft.com/office/drawing/2014/main" id="{64CBCBE5-3D9F-4D14-BA11-1F721F93F390}"/>
              </a:ext>
            </a:extLst>
          </p:cNvPr>
          <p:cNvSpPr/>
          <p:nvPr/>
        </p:nvSpPr>
        <p:spPr bwMode="auto">
          <a:xfrm>
            <a:off x="8504068" y="1331593"/>
            <a:ext cx="3339277" cy="293994"/>
          </a:xfrm>
          <a:prstGeom prst="homePlate">
            <a:avLst>
              <a:gd name="adj" fmla="val 14465"/>
            </a:avLst>
          </a:prstGeom>
          <a:solidFill>
            <a:srgbClr val="F8A934"/>
          </a:solidFill>
          <a:ln w="9525" cap="flat" cmpd="sng" algn="ctr">
            <a:solidFill>
              <a:srgbClr val="FFFFFF"/>
            </a:solidFill>
            <a:prstDash val="solid"/>
            <a:round/>
            <a:headEnd type="none" w="med" len="med"/>
            <a:tailEnd type="none" w="med" len="med"/>
          </a:ln>
          <a:effectLst/>
        </p:spPr>
        <p:txBody>
          <a:bodyPr lIns="36000" tIns="36000" rIns="36000" bIns="36000" anchor="ctr" anchorCtr="1"/>
          <a:lstStyle/>
          <a:p>
            <a:pPr algn="ctr" defTabSz="956433"/>
            <a:r>
              <a:rPr lang="fr-FR" sz="900" b="1" kern="0" dirty="0">
                <a:solidFill>
                  <a:srgbClr val="232F3F"/>
                </a:solidFill>
                <a:latin typeface="Arial"/>
                <a:ea typeface="ＭＳ Ｐゴシック"/>
              </a:rPr>
              <a:t>5. Validation du prestataire </a:t>
            </a:r>
          </a:p>
        </p:txBody>
      </p:sp>
      <p:cxnSp>
        <p:nvCxnSpPr>
          <p:cNvPr id="233" name="Connecteur droit 232">
            <a:extLst>
              <a:ext uri="{FF2B5EF4-FFF2-40B4-BE49-F238E27FC236}">
                <a16:creationId xmlns:a16="http://schemas.microsoft.com/office/drawing/2014/main" id="{46835B97-3B18-4085-A8F2-2EAB984036B9}"/>
              </a:ext>
            </a:extLst>
          </p:cNvPr>
          <p:cNvCxnSpPr/>
          <p:nvPr/>
        </p:nvCxnSpPr>
        <p:spPr bwMode="auto">
          <a:xfrm flipV="1">
            <a:off x="2784954" y="1174450"/>
            <a:ext cx="0" cy="4877814"/>
          </a:xfrm>
          <a:prstGeom prst="line">
            <a:avLst/>
          </a:prstGeom>
          <a:solidFill>
            <a:srgbClr val="FFC828"/>
          </a:solidFill>
          <a:ln w="9525"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4" name="TextBox 27">
            <a:extLst>
              <a:ext uri="{FF2B5EF4-FFF2-40B4-BE49-F238E27FC236}">
                <a16:creationId xmlns:a16="http://schemas.microsoft.com/office/drawing/2014/main" id="{3615EE95-6D1E-4CAD-875A-E6627D4EBC31}"/>
              </a:ext>
            </a:extLst>
          </p:cNvPr>
          <p:cNvSpPr txBox="1"/>
          <p:nvPr/>
        </p:nvSpPr>
        <p:spPr>
          <a:xfrm>
            <a:off x="272955" y="2703722"/>
            <a:ext cx="721111" cy="408623"/>
          </a:xfrm>
          <a:prstGeom prst="roundRect">
            <a:avLst/>
          </a:prstGeom>
          <a:solidFill>
            <a:srgbClr val="1D2733"/>
          </a:solidFill>
        </p:spPr>
        <p:txBody>
          <a:bodyPr wrap="square" rtlCol="0">
            <a:spAutoFit/>
          </a:bodyPr>
          <a:lstStyle/>
          <a:p>
            <a:pPr algn="ctr"/>
            <a:r>
              <a:rPr lang="fr-FR" sz="900" b="1" dirty="0">
                <a:solidFill>
                  <a:srgbClr val="F8A934"/>
                </a:solidFill>
              </a:rPr>
              <a:t>Donneurs</a:t>
            </a:r>
          </a:p>
          <a:p>
            <a:pPr algn="ctr"/>
            <a:r>
              <a:rPr lang="fr-FR" sz="900" b="1" dirty="0">
                <a:solidFill>
                  <a:srgbClr val="F8A934"/>
                </a:solidFill>
              </a:rPr>
              <a:t> d’ordre</a:t>
            </a:r>
          </a:p>
        </p:txBody>
      </p:sp>
      <p:cxnSp>
        <p:nvCxnSpPr>
          <p:cNvPr id="238" name="Connecteur droit 237">
            <a:extLst>
              <a:ext uri="{FF2B5EF4-FFF2-40B4-BE49-F238E27FC236}">
                <a16:creationId xmlns:a16="http://schemas.microsoft.com/office/drawing/2014/main" id="{0B9AD88D-4593-4ED3-B706-12015DF407F2}"/>
              </a:ext>
            </a:extLst>
          </p:cNvPr>
          <p:cNvCxnSpPr/>
          <p:nvPr/>
        </p:nvCxnSpPr>
        <p:spPr bwMode="auto">
          <a:xfrm flipH="1">
            <a:off x="348654" y="1699856"/>
            <a:ext cx="11495004" cy="8349"/>
          </a:xfrm>
          <a:prstGeom prst="line">
            <a:avLst/>
          </a:prstGeom>
          <a:solidFill>
            <a:srgbClr val="FFC828"/>
          </a:solidFill>
          <a:ln w="9525"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0" name="Rectangle : coins arrondis 239">
            <a:extLst>
              <a:ext uri="{FF2B5EF4-FFF2-40B4-BE49-F238E27FC236}">
                <a16:creationId xmlns:a16="http://schemas.microsoft.com/office/drawing/2014/main" id="{70361B5A-105D-4298-955B-CCC272D0D56B}"/>
              </a:ext>
            </a:extLst>
          </p:cNvPr>
          <p:cNvSpPr/>
          <p:nvPr/>
        </p:nvSpPr>
        <p:spPr>
          <a:xfrm>
            <a:off x="1606466" y="2580563"/>
            <a:ext cx="1103144" cy="415971"/>
          </a:xfrm>
          <a:prstGeom prst="roundRect">
            <a:avLst>
              <a:gd name="adj" fmla="val 9798"/>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Renseignement du formulaire web</a:t>
            </a:r>
          </a:p>
        </p:txBody>
      </p:sp>
      <p:grpSp>
        <p:nvGrpSpPr>
          <p:cNvPr id="241" name="Group 36">
            <a:extLst>
              <a:ext uri="{FF2B5EF4-FFF2-40B4-BE49-F238E27FC236}">
                <a16:creationId xmlns:a16="http://schemas.microsoft.com/office/drawing/2014/main" id="{51C4F2EB-A3DF-4B03-8E68-4874591A6B1A}"/>
              </a:ext>
            </a:extLst>
          </p:cNvPr>
          <p:cNvGrpSpPr/>
          <p:nvPr/>
        </p:nvGrpSpPr>
        <p:grpSpPr>
          <a:xfrm>
            <a:off x="1288907" y="2665147"/>
            <a:ext cx="302341" cy="206930"/>
            <a:chOff x="6392863" y="755650"/>
            <a:chExt cx="969963" cy="803275"/>
          </a:xfrm>
          <a:solidFill>
            <a:srgbClr val="F79A10"/>
          </a:solidFill>
        </p:grpSpPr>
        <p:sp>
          <p:nvSpPr>
            <p:cNvPr id="242" name="Freeform 44">
              <a:extLst>
                <a:ext uri="{FF2B5EF4-FFF2-40B4-BE49-F238E27FC236}">
                  <a16:creationId xmlns:a16="http://schemas.microsoft.com/office/drawing/2014/main" id="{FEF702BD-273E-421A-B209-14EFD5B0AF0A}"/>
                </a:ext>
              </a:extLst>
            </p:cNvPr>
            <p:cNvSpPr>
              <a:spLocks noEditPoints="1"/>
            </p:cNvSpPr>
            <p:nvPr/>
          </p:nvSpPr>
          <p:spPr bwMode="auto">
            <a:xfrm>
              <a:off x="6392863" y="755650"/>
              <a:ext cx="969963" cy="803275"/>
            </a:xfrm>
            <a:custGeom>
              <a:avLst/>
              <a:gdLst>
                <a:gd name="T0" fmla="*/ 1857 w 1913"/>
                <a:gd name="T1" fmla="*/ 1329 h 1583"/>
                <a:gd name="T2" fmla="*/ 1714 w 1913"/>
                <a:gd name="T3" fmla="*/ 1092 h 1583"/>
                <a:gd name="T4" fmla="*/ 1704 w 1913"/>
                <a:gd name="T5" fmla="*/ 1055 h 1583"/>
                <a:gd name="T6" fmla="*/ 1704 w 1913"/>
                <a:gd name="T7" fmla="*/ 176 h 1583"/>
                <a:gd name="T8" fmla="*/ 1544 w 1913"/>
                <a:gd name="T9" fmla="*/ 0 h 1583"/>
                <a:gd name="T10" fmla="*/ 364 w 1913"/>
                <a:gd name="T11" fmla="*/ 0 h 1583"/>
                <a:gd name="T12" fmla="*/ 316 w 1913"/>
                <a:gd name="T13" fmla="*/ 6 h 1583"/>
                <a:gd name="T14" fmla="*/ 202 w 1913"/>
                <a:gd name="T15" fmla="*/ 175 h 1583"/>
                <a:gd name="T16" fmla="*/ 202 w 1913"/>
                <a:gd name="T17" fmla="*/ 1055 h 1583"/>
                <a:gd name="T18" fmla="*/ 195 w 1913"/>
                <a:gd name="T19" fmla="*/ 1087 h 1583"/>
                <a:gd name="T20" fmla="*/ 49 w 1913"/>
                <a:gd name="T21" fmla="*/ 1329 h 1583"/>
                <a:gd name="T22" fmla="*/ 40 w 1913"/>
                <a:gd name="T23" fmla="*/ 1346 h 1583"/>
                <a:gd name="T24" fmla="*/ 182 w 1913"/>
                <a:gd name="T25" fmla="*/ 1581 h 1583"/>
                <a:gd name="T26" fmla="*/ 953 w 1913"/>
                <a:gd name="T27" fmla="*/ 1580 h 1583"/>
                <a:gd name="T28" fmla="*/ 953 w 1913"/>
                <a:gd name="T29" fmla="*/ 1581 h 1583"/>
                <a:gd name="T30" fmla="*/ 1623 w 1913"/>
                <a:gd name="T31" fmla="*/ 1580 h 1583"/>
                <a:gd name="T32" fmla="*/ 1762 w 1913"/>
                <a:gd name="T33" fmla="*/ 1576 h 1583"/>
                <a:gd name="T34" fmla="*/ 1857 w 1913"/>
                <a:gd name="T35" fmla="*/ 1329 h 1583"/>
                <a:gd name="T36" fmla="*/ 1181 w 1913"/>
                <a:gd name="T37" fmla="*/ 1314 h 1583"/>
                <a:gd name="T38" fmla="*/ 1157 w 1913"/>
                <a:gd name="T39" fmla="*/ 1328 h 1583"/>
                <a:gd name="T40" fmla="*/ 953 w 1913"/>
                <a:gd name="T41" fmla="*/ 1329 h 1583"/>
                <a:gd name="T42" fmla="*/ 754 w 1913"/>
                <a:gd name="T43" fmla="*/ 1329 h 1583"/>
                <a:gd name="T44" fmla="*/ 724 w 1913"/>
                <a:gd name="T45" fmla="*/ 1314 h 1583"/>
                <a:gd name="T46" fmla="*/ 732 w 1913"/>
                <a:gd name="T47" fmla="*/ 1280 h 1583"/>
                <a:gd name="T48" fmla="*/ 778 w 1913"/>
                <a:gd name="T49" fmla="*/ 1217 h 1583"/>
                <a:gd name="T50" fmla="*/ 807 w 1913"/>
                <a:gd name="T51" fmla="*/ 1202 h 1583"/>
                <a:gd name="T52" fmla="*/ 1101 w 1913"/>
                <a:gd name="T53" fmla="*/ 1202 h 1583"/>
                <a:gd name="T54" fmla="*/ 1129 w 1913"/>
                <a:gd name="T55" fmla="*/ 1217 h 1583"/>
                <a:gd name="T56" fmla="*/ 1177 w 1913"/>
                <a:gd name="T57" fmla="*/ 1284 h 1583"/>
                <a:gd name="T58" fmla="*/ 1181 w 1913"/>
                <a:gd name="T59" fmla="*/ 1314 h 1583"/>
                <a:gd name="T60" fmla="*/ 1532 w 1913"/>
                <a:gd name="T61" fmla="*/ 877 h 1583"/>
                <a:gd name="T62" fmla="*/ 1532 w 1913"/>
                <a:gd name="T63" fmla="*/ 976 h 1583"/>
                <a:gd name="T64" fmla="*/ 1498 w 1913"/>
                <a:gd name="T65" fmla="*/ 1012 h 1583"/>
                <a:gd name="T66" fmla="*/ 953 w 1913"/>
                <a:gd name="T67" fmla="*/ 1012 h 1583"/>
                <a:gd name="T68" fmla="*/ 411 w 1913"/>
                <a:gd name="T69" fmla="*/ 1012 h 1583"/>
                <a:gd name="T70" fmla="*/ 374 w 1913"/>
                <a:gd name="T71" fmla="*/ 971 h 1583"/>
                <a:gd name="T72" fmla="*/ 374 w 1913"/>
                <a:gd name="T73" fmla="*/ 234 h 1583"/>
                <a:gd name="T74" fmla="*/ 416 w 1913"/>
                <a:gd name="T75" fmla="*/ 188 h 1583"/>
                <a:gd name="T76" fmla="*/ 1491 w 1913"/>
                <a:gd name="T77" fmla="*/ 188 h 1583"/>
                <a:gd name="T78" fmla="*/ 1518 w 1913"/>
                <a:gd name="T79" fmla="*/ 193 h 1583"/>
                <a:gd name="T80" fmla="*/ 1531 w 1913"/>
                <a:gd name="T81" fmla="*/ 225 h 1583"/>
                <a:gd name="T82" fmla="*/ 1532 w 1913"/>
                <a:gd name="T83" fmla="*/ 87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3" h="1583">
                  <a:moveTo>
                    <a:pt x="1857" y="1329"/>
                  </a:moveTo>
                  <a:cubicBezTo>
                    <a:pt x="1808" y="1251"/>
                    <a:pt x="1761" y="1171"/>
                    <a:pt x="1714" y="1092"/>
                  </a:cubicBezTo>
                  <a:cubicBezTo>
                    <a:pt x="1708" y="1082"/>
                    <a:pt x="1704" y="1068"/>
                    <a:pt x="1704" y="1055"/>
                  </a:cubicBezTo>
                  <a:cubicBezTo>
                    <a:pt x="1704" y="762"/>
                    <a:pt x="1704" y="469"/>
                    <a:pt x="1704" y="176"/>
                  </a:cubicBezTo>
                  <a:cubicBezTo>
                    <a:pt x="1704" y="73"/>
                    <a:pt x="1638" y="0"/>
                    <a:pt x="1544" y="0"/>
                  </a:cubicBezTo>
                  <a:cubicBezTo>
                    <a:pt x="1151" y="0"/>
                    <a:pt x="758" y="0"/>
                    <a:pt x="364" y="0"/>
                  </a:cubicBezTo>
                  <a:cubicBezTo>
                    <a:pt x="348" y="0"/>
                    <a:pt x="332" y="2"/>
                    <a:pt x="316" y="6"/>
                  </a:cubicBezTo>
                  <a:cubicBezTo>
                    <a:pt x="247" y="25"/>
                    <a:pt x="202" y="92"/>
                    <a:pt x="202" y="175"/>
                  </a:cubicBezTo>
                  <a:cubicBezTo>
                    <a:pt x="202" y="469"/>
                    <a:pt x="202" y="762"/>
                    <a:pt x="202" y="1055"/>
                  </a:cubicBezTo>
                  <a:cubicBezTo>
                    <a:pt x="202" y="1066"/>
                    <a:pt x="200" y="1078"/>
                    <a:pt x="195" y="1087"/>
                  </a:cubicBezTo>
                  <a:cubicBezTo>
                    <a:pt x="147" y="1168"/>
                    <a:pt x="98" y="1248"/>
                    <a:pt x="49" y="1329"/>
                  </a:cubicBezTo>
                  <a:cubicBezTo>
                    <a:pt x="46" y="1335"/>
                    <a:pt x="42" y="1340"/>
                    <a:pt x="40" y="1346"/>
                  </a:cubicBezTo>
                  <a:cubicBezTo>
                    <a:pt x="0" y="1472"/>
                    <a:pt x="68" y="1581"/>
                    <a:pt x="182" y="1581"/>
                  </a:cubicBezTo>
                  <a:cubicBezTo>
                    <a:pt x="439" y="1580"/>
                    <a:pt x="696" y="1580"/>
                    <a:pt x="953" y="1580"/>
                  </a:cubicBezTo>
                  <a:cubicBezTo>
                    <a:pt x="953" y="1581"/>
                    <a:pt x="953" y="1581"/>
                    <a:pt x="953" y="1581"/>
                  </a:cubicBezTo>
                  <a:cubicBezTo>
                    <a:pt x="1176" y="1581"/>
                    <a:pt x="1400" y="1581"/>
                    <a:pt x="1623" y="1580"/>
                  </a:cubicBezTo>
                  <a:cubicBezTo>
                    <a:pt x="1669" y="1580"/>
                    <a:pt x="1716" y="1583"/>
                    <a:pt x="1762" y="1576"/>
                  </a:cubicBezTo>
                  <a:cubicBezTo>
                    <a:pt x="1859" y="1562"/>
                    <a:pt x="1913" y="1417"/>
                    <a:pt x="1857" y="1329"/>
                  </a:cubicBezTo>
                  <a:close/>
                  <a:moveTo>
                    <a:pt x="1181" y="1314"/>
                  </a:moveTo>
                  <a:cubicBezTo>
                    <a:pt x="1178" y="1321"/>
                    <a:pt x="1165" y="1328"/>
                    <a:pt x="1157" y="1328"/>
                  </a:cubicBezTo>
                  <a:cubicBezTo>
                    <a:pt x="1089" y="1329"/>
                    <a:pt x="1021" y="1329"/>
                    <a:pt x="953" y="1329"/>
                  </a:cubicBezTo>
                  <a:cubicBezTo>
                    <a:pt x="887" y="1329"/>
                    <a:pt x="821" y="1329"/>
                    <a:pt x="754" y="1329"/>
                  </a:cubicBezTo>
                  <a:cubicBezTo>
                    <a:pt x="742" y="1329"/>
                    <a:pt x="730" y="1328"/>
                    <a:pt x="724" y="1314"/>
                  </a:cubicBezTo>
                  <a:cubicBezTo>
                    <a:pt x="717" y="1300"/>
                    <a:pt x="725" y="1290"/>
                    <a:pt x="732" y="1280"/>
                  </a:cubicBezTo>
                  <a:cubicBezTo>
                    <a:pt x="747" y="1259"/>
                    <a:pt x="761" y="1237"/>
                    <a:pt x="778" y="1217"/>
                  </a:cubicBezTo>
                  <a:cubicBezTo>
                    <a:pt x="785" y="1209"/>
                    <a:pt x="797" y="1202"/>
                    <a:pt x="807" y="1202"/>
                  </a:cubicBezTo>
                  <a:cubicBezTo>
                    <a:pt x="905" y="1200"/>
                    <a:pt x="1003" y="1200"/>
                    <a:pt x="1101" y="1202"/>
                  </a:cubicBezTo>
                  <a:cubicBezTo>
                    <a:pt x="1110" y="1202"/>
                    <a:pt x="1122" y="1209"/>
                    <a:pt x="1129" y="1217"/>
                  </a:cubicBezTo>
                  <a:cubicBezTo>
                    <a:pt x="1146" y="1238"/>
                    <a:pt x="1162" y="1261"/>
                    <a:pt x="1177" y="1284"/>
                  </a:cubicBezTo>
                  <a:cubicBezTo>
                    <a:pt x="1182" y="1292"/>
                    <a:pt x="1185" y="1306"/>
                    <a:pt x="1181" y="1314"/>
                  </a:cubicBezTo>
                  <a:close/>
                  <a:moveTo>
                    <a:pt x="1532" y="877"/>
                  </a:moveTo>
                  <a:cubicBezTo>
                    <a:pt x="1532" y="910"/>
                    <a:pt x="1532" y="943"/>
                    <a:pt x="1532" y="976"/>
                  </a:cubicBezTo>
                  <a:cubicBezTo>
                    <a:pt x="1532" y="1003"/>
                    <a:pt x="1523" y="1012"/>
                    <a:pt x="1498" y="1012"/>
                  </a:cubicBezTo>
                  <a:cubicBezTo>
                    <a:pt x="1316" y="1012"/>
                    <a:pt x="1135" y="1012"/>
                    <a:pt x="953" y="1012"/>
                  </a:cubicBezTo>
                  <a:cubicBezTo>
                    <a:pt x="772" y="1012"/>
                    <a:pt x="592" y="1012"/>
                    <a:pt x="411" y="1012"/>
                  </a:cubicBezTo>
                  <a:cubicBezTo>
                    <a:pt x="381" y="1012"/>
                    <a:pt x="374" y="1004"/>
                    <a:pt x="374" y="971"/>
                  </a:cubicBezTo>
                  <a:cubicBezTo>
                    <a:pt x="374" y="725"/>
                    <a:pt x="374" y="480"/>
                    <a:pt x="374" y="234"/>
                  </a:cubicBezTo>
                  <a:cubicBezTo>
                    <a:pt x="374" y="194"/>
                    <a:pt x="380" y="188"/>
                    <a:pt x="416" y="188"/>
                  </a:cubicBezTo>
                  <a:cubicBezTo>
                    <a:pt x="774" y="188"/>
                    <a:pt x="1132" y="188"/>
                    <a:pt x="1491" y="188"/>
                  </a:cubicBezTo>
                  <a:cubicBezTo>
                    <a:pt x="1500" y="188"/>
                    <a:pt x="1512" y="188"/>
                    <a:pt x="1518" y="193"/>
                  </a:cubicBezTo>
                  <a:cubicBezTo>
                    <a:pt x="1525" y="200"/>
                    <a:pt x="1531" y="214"/>
                    <a:pt x="1531" y="225"/>
                  </a:cubicBezTo>
                  <a:cubicBezTo>
                    <a:pt x="1532" y="442"/>
                    <a:pt x="1532" y="659"/>
                    <a:pt x="1532" y="877"/>
                  </a:cubicBezTo>
                  <a:close/>
                </a:path>
              </a:pathLst>
            </a:custGeom>
            <a:solidFill>
              <a:srgbClr val="232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43" name="Freeform 46">
              <a:extLst>
                <a:ext uri="{FF2B5EF4-FFF2-40B4-BE49-F238E27FC236}">
                  <a16:creationId xmlns:a16="http://schemas.microsoft.com/office/drawing/2014/main" id="{5C631B4D-F1AE-4010-A790-55EDCBBCADBF}"/>
                </a:ext>
              </a:extLst>
            </p:cNvPr>
            <p:cNvSpPr>
              <a:spLocks/>
            </p:cNvSpPr>
            <p:nvPr/>
          </p:nvSpPr>
          <p:spPr bwMode="auto">
            <a:xfrm>
              <a:off x="6818313" y="1025525"/>
              <a:ext cx="109538" cy="211138"/>
            </a:xfrm>
            <a:custGeom>
              <a:avLst/>
              <a:gdLst>
                <a:gd name="T0" fmla="*/ 167 w 216"/>
                <a:gd name="T1" fmla="*/ 0 h 416"/>
                <a:gd name="T2" fmla="*/ 48 w 216"/>
                <a:gd name="T3" fmla="*/ 0 h 416"/>
                <a:gd name="T4" fmla="*/ 0 w 216"/>
                <a:gd name="T5" fmla="*/ 53 h 416"/>
                <a:gd name="T6" fmla="*/ 0 w 216"/>
                <a:gd name="T7" fmla="*/ 361 h 416"/>
                <a:gd name="T8" fmla="*/ 50 w 216"/>
                <a:gd name="T9" fmla="*/ 416 h 416"/>
                <a:gd name="T10" fmla="*/ 167 w 216"/>
                <a:gd name="T11" fmla="*/ 416 h 416"/>
                <a:gd name="T12" fmla="*/ 216 w 216"/>
                <a:gd name="T13" fmla="*/ 362 h 416"/>
                <a:gd name="T14" fmla="*/ 216 w 216"/>
                <a:gd name="T15" fmla="*/ 209 h 416"/>
                <a:gd name="T16" fmla="*/ 216 w 216"/>
                <a:gd name="T17" fmla="*/ 55 h 416"/>
                <a:gd name="T18" fmla="*/ 167 w 216"/>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416">
                  <a:moveTo>
                    <a:pt x="167" y="0"/>
                  </a:moveTo>
                  <a:cubicBezTo>
                    <a:pt x="127" y="0"/>
                    <a:pt x="87" y="0"/>
                    <a:pt x="48" y="0"/>
                  </a:cubicBezTo>
                  <a:cubicBezTo>
                    <a:pt x="16" y="0"/>
                    <a:pt x="0" y="18"/>
                    <a:pt x="0" y="53"/>
                  </a:cubicBezTo>
                  <a:cubicBezTo>
                    <a:pt x="0" y="156"/>
                    <a:pt x="0" y="259"/>
                    <a:pt x="0" y="361"/>
                  </a:cubicBezTo>
                  <a:cubicBezTo>
                    <a:pt x="0" y="398"/>
                    <a:pt x="16" y="416"/>
                    <a:pt x="50" y="416"/>
                  </a:cubicBezTo>
                  <a:cubicBezTo>
                    <a:pt x="89" y="416"/>
                    <a:pt x="128" y="416"/>
                    <a:pt x="167" y="416"/>
                  </a:cubicBezTo>
                  <a:cubicBezTo>
                    <a:pt x="200" y="415"/>
                    <a:pt x="216" y="398"/>
                    <a:pt x="216" y="362"/>
                  </a:cubicBezTo>
                  <a:cubicBezTo>
                    <a:pt x="216" y="311"/>
                    <a:pt x="216" y="260"/>
                    <a:pt x="216" y="209"/>
                  </a:cubicBezTo>
                  <a:cubicBezTo>
                    <a:pt x="216" y="158"/>
                    <a:pt x="216" y="106"/>
                    <a:pt x="216" y="55"/>
                  </a:cubicBezTo>
                  <a:cubicBezTo>
                    <a:pt x="216" y="17"/>
                    <a:pt x="201"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244" name="Freeform 47">
              <a:extLst>
                <a:ext uri="{FF2B5EF4-FFF2-40B4-BE49-F238E27FC236}">
                  <a16:creationId xmlns:a16="http://schemas.microsoft.com/office/drawing/2014/main" id="{C7B43E5B-7BDE-4313-8A1C-9FCB1B1BE6DE}"/>
                </a:ext>
              </a:extLst>
            </p:cNvPr>
            <p:cNvSpPr>
              <a:spLocks/>
            </p:cNvSpPr>
            <p:nvPr/>
          </p:nvSpPr>
          <p:spPr bwMode="auto">
            <a:xfrm>
              <a:off x="6680201" y="1116013"/>
              <a:ext cx="109538" cy="120650"/>
            </a:xfrm>
            <a:custGeom>
              <a:avLst/>
              <a:gdLst>
                <a:gd name="T0" fmla="*/ 171 w 217"/>
                <a:gd name="T1" fmla="*/ 1 h 238"/>
                <a:gd name="T2" fmla="*/ 45 w 217"/>
                <a:gd name="T3" fmla="*/ 1 h 238"/>
                <a:gd name="T4" fmla="*/ 0 w 217"/>
                <a:gd name="T5" fmla="*/ 51 h 238"/>
                <a:gd name="T6" fmla="*/ 0 w 217"/>
                <a:gd name="T7" fmla="*/ 118 h 238"/>
                <a:gd name="T8" fmla="*/ 0 w 217"/>
                <a:gd name="T9" fmla="*/ 118 h 238"/>
                <a:gd name="T10" fmla="*/ 0 w 217"/>
                <a:gd name="T11" fmla="*/ 152 h 238"/>
                <a:gd name="T12" fmla="*/ 0 w 217"/>
                <a:gd name="T13" fmla="*/ 187 h 238"/>
                <a:gd name="T14" fmla="*/ 45 w 217"/>
                <a:gd name="T15" fmla="*/ 238 h 238"/>
                <a:gd name="T16" fmla="*/ 173 w 217"/>
                <a:gd name="T17" fmla="*/ 237 h 238"/>
                <a:gd name="T18" fmla="*/ 216 w 217"/>
                <a:gd name="T19" fmla="*/ 191 h 238"/>
                <a:gd name="T20" fmla="*/ 216 w 217"/>
                <a:gd name="T21" fmla="*/ 49 h 238"/>
                <a:gd name="T22" fmla="*/ 171 w 217"/>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38">
                  <a:moveTo>
                    <a:pt x="171" y="1"/>
                  </a:moveTo>
                  <a:cubicBezTo>
                    <a:pt x="129" y="0"/>
                    <a:pt x="87" y="0"/>
                    <a:pt x="45" y="1"/>
                  </a:cubicBezTo>
                  <a:cubicBezTo>
                    <a:pt x="16" y="1"/>
                    <a:pt x="0" y="20"/>
                    <a:pt x="0" y="51"/>
                  </a:cubicBezTo>
                  <a:cubicBezTo>
                    <a:pt x="0" y="74"/>
                    <a:pt x="0" y="96"/>
                    <a:pt x="0" y="118"/>
                  </a:cubicBezTo>
                  <a:cubicBezTo>
                    <a:pt x="0" y="118"/>
                    <a:pt x="0" y="118"/>
                    <a:pt x="0" y="118"/>
                  </a:cubicBezTo>
                  <a:cubicBezTo>
                    <a:pt x="0" y="129"/>
                    <a:pt x="0" y="141"/>
                    <a:pt x="0" y="152"/>
                  </a:cubicBezTo>
                  <a:cubicBezTo>
                    <a:pt x="0" y="164"/>
                    <a:pt x="0" y="175"/>
                    <a:pt x="0" y="187"/>
                  </a:cubicBezTo>
                  <a:cubicBezTo>
                    <a:pt x="0" y="219"/>
                    <a:pt x="17" y="237"/>
                    <a:pt x="45" y="238"/>
                  </a:cubicBezTo>
                  <a:cubicBezTo>
                    <a:pt x="88" y="238"/>
                    <a:pt x="130" y="238"/>
                    <a:pt x="173" y="237"/>
                  </a:cubicBezTo>
                  <a:cubicBezTo>
                    <a:pt x="198" y="237"/>
                    <a:pt x="216" y="219"/>
                    <a:pt x="216" y="191"/>
                  </a:cubicBezTo>
                  <a:cubicBezTo>
                    <a:pt x="217" y="144"/>
                    <a:pt x="217" y="96"/>
                    <a:pt x="216" y="49"/>
                  </a:cubicBezTo>
                  <a:cubicBezTo>
                    <a:pt x="216" y="19"/>
                    <a:pt x="199" y="1"/>
                    <a:pt x="1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grpSp>
      <p:sp>
        <p:nvSpPr>
          <p:cNvPr id="245" name="Rectangle : coins arrondis 244">
            <a:extLst>
              <a:ext uri="{FF2B5EF4-FFF2-40B4-BE49-F238E27FC236}">
                <a16:creationId xmlns:a16="http://schemas.microsoft.com/office/drawing/2014/main" id="{F4173E86-1FC3-4793-A125-F2D7DE3D9129}"/>
              </a:ext>
            </a:extLst>
          </p:cNvPr>
          <p:cNvSpPr/>
          <p:nvPr/>
        </p:nvSpPr>
        <p:spPr>
          <a:xfrm>
            <a:off x="3068230" y="2568817"/>
            <a:ext cx="1065970" cy="432903"/>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Interface web </a:t>
            </a:r>
          </a:p>
        </p:txBody>
      </p:sp>
      <p:cxnSp>
        <p:nvCxnSpPr>
          <p:cNvPr id="248" name="Connector: Elbow 116">
            <a:extLst>
              <a:ext uri="{FF2B5EF4-FFF2-40B4-BE49-F238E27FC236}">
                <a16:creationId xmlns:a16="http://schemas.microsoft.com/office/drawing/2014/main" id="{7B1CBB6B-BA5C-4872-B95D-4E33352F9988}"/>
              </a:ext>
            </a:extLst>
          </p:cNvPr>
          <p:cNvCxnSpPr>
            <a:cxnSpLocks/>
          </p:cNvCxnSpPr>
          <p:nvPr/>
        </p:nvCxnSpPr>
        <p:spPr>
          <a:xfrm flipV="1">
            <a:off x="2701746" y="2785268"/>
            <a:ext cx="358620" cy="3280"/>
          </a:xfrm>
          <a:prstGeom prst="bentConnector3">
            <a:avLst>
              <a:gd name="adj1" fmla="val 69955"/>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sp>
        <p:nvSpPr>
          <p:cNvPr id="249" name="Pentagone 197">
            <a:extLst>
              <a:ext uri="{FF2B5EF4-FFF2-40B4-BE49-F238E27FC236}">
                <a16:creationId xmlns:a16="http://schemas.microsoft.com/office/drawing/2014/main" id="{3AE29D52-7E1E-4526-A40C-A936677417DA}"/>
              </a:ext>
            </a:extLst>
          </p:cNvPr>
          <p:cNvSpPr/>
          <p:nvPr/>
        </p:nvSpPr>
        <p:spPr bwMode="auto">
          <a:xfrm>
            <a:off x="6479358" y="1352924"/>
            <a:ext cx="1859529" cy="272663"/>
          </a:xfrm>
          <a:prstGeom prst="homePlate">
            <a:avLst>
              <a:gd name="adj" fmla="val 14465"/>
            </a:avLst>
          </a:prstGeom>
          <a:solidFill>
            <a:srgbClr val="F8A934"/>
          </a:solidFill>
          <a:ln w="9525" cap="flat" cmpd="sng" algn="ctr">
            <a:solidFill>
              <a:srgbClr val="FFFFFF"/>
            </a:solidFill>
            <a:prstDash val="solid"/>
            <a:round/>
            <a:headEnd type="none" w="med" len="med"/>
            <a:tailEnd type="none" w="med" len="med"/>
          </a:ln>
          <a:effectLst/>
        </p:spPr>
        <p:txBody>
          <a:bodyPr lIns="36000" tIns="36000" rIns="36000" bIns="36000" anchor="ctr" anchorCtr="1"/>
          <a:lstStyle/>
          <a:p>
            <a:pPr algn="ctr" defTabSz="956433"/>
            <a:r>
              <a:rPr lang="fr-FR" sz="900" b="1" kern="0" dirty="0">
                <a:solidFill>
                  <a:srgbClr val="232F3F"/>
                </a:solidFill>
                <a:latin typeface="Arial"/>
                <a:ea typeface="ＭＳ Ｐゴシック"/>
              </a:rPr>
              <a:t>4. Vérification des prestataires </a:t>
            </a:r>
          </a:p>
        </p:txBody>
      </p:sp>
      <p:sp>
        <p:nvSpPr>
          <p:cNvPr id="263" name="TextBox 27">
            <a:extLst>
              <a:ext uri="{FF2B5EF4-FFF2-40B4-BE49-F238E27FC236}">
                <a16:creationId xmlns:a16="http://schemas.microsoft.com/office/drawing/2014/main" id="{2FFFAB19-DA1D-4C7E-863C-D2C9C63BC4CB}"/>
              </a:ext>
            </a:extLst>
          </p:cNvPr>
          <p:cNvSpPr txBox="1"/>
          <p:nvPr/>
        </p:nvSpPr>
        <p:spPr>
          <a:xfrm>
            <a:off x="326209" y="5029106"/>
            <a:ext cx="810241" cy="255389"/>
          </a:xfrm>
          <a:prstGeom prst="roundRect">
            <a:avLst/>
          </a:prstGeom>
          <a:solidFill>
            <a:srgbClr val="1D2733"/>
          </a:solidFill>
        </p:spPr>
        <p:txBody>
          <a:bodyPr wrap="none" rtlCol="0">
            <a:spAutoFit/>
          </a:bodyPr>
          <a:lstStyle/>
          <a:p>
            <a:pPr algn="ctr"/>
            <a:r>
              <a:rPr lang="fr-FR" sz="900" b="1" dirty="0">
                <a:solidFill>
                  <a:srgbClr val="F8A934"/>
                </a:solidFill>
              </a:rPr>
              <a:t>Prestataires </a:t>
            </a:r>
          </a:p>
        </p:txBody>
      </p:sp>
      <p:cxnSp>
        <p:nvCxnSpPr>
          <p:cNvPr id="279" name="Connector: Elbow 116">
            <a:extLst>
              <a:ext uri="{FF2B5EF4-FFF2-40B4-BE49-F238E27FC236}">
                <a16:creationId xmlns:a16="http://schemas.microsoft.com/office/drawing/2014/main" id="{03291DB0-B586-423A-8AEE-C88EF51DB83C}"/>
              </a:ext>
            </a:extLst>
          </p:cNvPr>
          <p:cNvCxnSpPr>
            <a:cxnSpLocks/>
            <a:endCxn id="366" idx="1"/>
          </p:cNvCxnSpPr>
          <p:nvPr/>
        </p:nvCxnSpPr>
        <p:spPr>
          <a:xfrm flipV="1">
            <a:off x="4775501" y="4900744"/>
            <a:ext cx="342049" cy="320414"/>
          </a:xfrm>
          <a:prstGeom prst="bentConnector3">
            <a:avLst>
              <a:gd name="adj1" fmla="val 50000"/>
            </a:avLst>
          </a:prstGeom>
          <a:ln w="9525">
            <a:solidFill>
              <a:srgbClr val="1D2733"/>
            </a:solidFill>
            <a:tailEnd type="triangle"/>
          </a:ln>
        </p:spPr>
        <p:style>
          <a:lnRef idx="2">
            <a:schemeClr val="accent1"/>
          </a:lnRef>
          <a:fillRef idx="0">
            <a:schemeClr val="accent1"/>
          </a:fillRef>
          <a:effectRef idx="1">
            <a:schemeClr val="accent1"/>
          </a:effectRef>
          <a:fontRef idx="minor">
            <a:schemeClr val="tx1"/>
          </a:fontRef>
        </p:style>
      </p:cxnSp>
      <p:cxnSp>
        <p:nvCxnSpPr>
          <p:cNvPr id="285" name="Connecteur droit 284">
            <a:extLst>
              <a:ext uri="{FF2B5EF4-FFF2-40B4-BE49-F238E27FC236}">
                <a16:creationId xmlns:a16="http://schemas.microsoft.com/office/drawing/2014/main" id="{E178C661-2AD8-4ED1-8ECF-03FEE61B7639}"/>
              </a:ext>
            </a:extLst>
          </p:cNvPr>
          <p:cNvCxnSpPr/>
          <p:nvPr/>
        </p:nvCxnSpPr>
        <p:spPr bwMode="auto">
          <a:xfrm flipV="1">
            <a:off x="4491338" y="1323122"/>
            <a:ext cx="1" cy="4729142"/>
          </a:xfrm>
          <a:prstGeom prst="line">
            <a:avLst/>
          </a:prstGeom>
          <a:solidFill>
            <a:srgbClr val="FFC828"/>
          </a:solidFill>
          <a:ln w="9525"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6" name="Connecteur droit 285">
            <a:extLst>
              <a:ext uri="{FF2B5EF4-FFF2-40B4-BE49-F238E27FC236}">
                <a16:creationId xmlns:a16="http://schemas.microsoft.com/office/drawing/2014/main" id="{D773E764-5942-4056-8CBA-86652A386912}"/>
              </a:ext>
            </a:extLst>
          </p:cNvPr>
          <p:cNvCxnSpPr/>
          <p:nvPr/>
        </p:nvCxnSpPr>
        <p:spPr bwMode="auto">
          <a:xfrm flipV="1">
            <a:off x="6422336" y="1375191"/>
            <a:ext cx="0" cy="4680353"/>
          </a:xfrm>
          <a:prstGeom prst="line">
            <a:avLst/>
          </a:prstGeom>
          <a:solidFill>
            <a:srgbClr val="FFC828"/>
          </a:solidFill>
          <a:ln w="9525"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0" name="Connecteur droit 289">
            <a:extLst>
              <a:ext uri="{FF2B5EF4-FFF2-40B4-BE49-F238E27FC236}">
                <a16:creationId xmlns:a16="http://schemas.microsoft.com/office/drawing/2014/main" id="{F2F0C77E-194B-469A-B26F-AFA571A01763}"/>
              </a:ext>
            </a:extLst>
          </p:cNvPr>
          <p:cNvCxnSpPr/>
          <p:nvPr/>
        </p:nvCxnSpPr>
        <p:spPr bwMode="auto">
          <a:xfrm flipH="1">
            <a:off x="234882" y="4330873"/>
            <a:ext cx="11669735" cy="0"/>
          </a:xfrm>
          <a:prstGeom prst="line">
            <a:avLst/>
          </a:prstGeom>
          <a:solidFill>
            <a:srgbClr val="FFC828"/>
          </a:solidFill>
          <a:ln w="9525"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9" name="Chevron 169">
            <a:extLst>
              <a:ext uri="{FF2B5EF4-FFF2-40B4-BE49-F238E27FC236}">
                <a16:creationId xmlns:a16="http://schemas.microsoft.com/office/drawing/2014/main" id="{48A68EE9-6679-473B-8437-6ED323FEDED0}"/>
              </a:ext>
            </a:extLst>
          </p:cNvPr>
          <p:cNvSpPr/>
          <p:nvPr/>
        </p:nvSpPr>
        <p:spPr bwMode="auto">
          <a:xfrm>
            <a:off x="1331963" y="1056590"/>
            <a:ext cx="10511379" cy="302959"/>
          </a:xfrm>
          <a:prstGeom prst="chevron">
            <a:avLst>
              <a:gd name="adj" fmla="val 37694"/>
            </a:avLst>
          </a:prstGeom>
          <a:solidFill>
            <a:srgbClr val="232F3F"/>
          </a:solidFill>
          <a:ln w="25400" cap="flat" cmpd="sng" algn="ctr">
            <a:solidFill>
              <a:srgbClr val="FFFFFF">
                <a:hueOff val="0"/>
                <a:satOff val="0"/>
                <a:lumOff val="0"/>
                <a:alphaOff val="0"/>
              </a:srgbClr>
            </a:solidFill>
            <a:prstDash val="solid"/>
          </a:ln>
          <a:effectLst/>
        </p:spPr>
        <p:txBody>
          <a:bodyPr lIns="0" tIns="41826" rIns="0" bIns="41826" spcCol="1330" anchor="t" anchorCtr="1"/>
          <a:lstStyle/>
          <a:p>
            <a:pPr algn="ctr" defTabSz="1394301" fontAlgn="base">
              <a:lnSpc>
                <a:spcPct val="90000"/>
              </a:lnSpc>
              <a:spcBef>
                <a:spcPct val="0"/>
              </a:spcBef>
              <a:spcAft>
                <a:spcPct val="35000"/>
              </a:spcAft>
            </a:pPr>
            <a:r>
              <a:rPr lang="fr-FR" sz="1100" i="1" u="sng" kern="0" noProof="1">
                <a:solidFill>
                  <a:srgbClr val="FFFFFF"/>
                </a:solidFill>
                <a:ea typeface="ＭＳ Ｐゴシック"/>
              </a:rPr>
              <a:t>Process général d’utilisation </a:t>
            </a:r>
          </a:p>
        </p:txBody>
      </p:sp>
      <p:cxnSp>
        <p:nvCxnSpPr>
          <p:cNvPr id="301" name="Connecteur droit 300">
            <a:extLst>
              <a:ext uri="{FF2B5EF4-FFF2-40B4-BE49-F238E27FC236}">
                <a16:creationId xmlns:a16="http://schemas.microsoft.com/office/drawing/2014/main" id="{EC38C418-1E64-423E-BF99-3FD765C80509}"/>
              </a:ext>
            </a:extLst>
          </p:cNvPr>
          <p:cNvCxnSpPr/>
          <p:nvPr/>
        </p:nvCxnSpPr>
        <p:spPr bwMode="auto">
          <a:xfrm flipV="1">
            <a:off x="8376876" y="1338293"/>
            <a:ext cx="0" cy="4717252"/>
          </a:xfrm>
          <a:prstGeom prst="line">
            <a:avLst/>
          </a:prstGeom>
          <a:solidFill>
            <a:srgbClr val="FFC828"/>
          </a:solidFill>
          <a:ln w="12700"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3" name="Connecteur droit 302">
            <a:extLst>
              <a:ext uri="{FF2B5EF4-FFF2-40B4-BE49-F238E27FC236}">
                <a16:creationId xmlns:a16="http://schemas.microsoft.com/office/drawing/2014/main" id="{5EF4156D-6044-4B24-87CE-0F2E03B32D21}"/>
              </a:ext>
            </a:extLst>
          </p:cNvPr>
          <p:cNvCxnSpPr/>
          <p:nvPr/>
        </p:nvCxnSpPr>
        <p:spPr bwMode="auto">
          <a:xfrm flipH="1">
            <a:off x="160508" y="6052264"/>
            <a:ext cx="11669735" cy="0"/>
          </a:xfrm>
          <a:prstGeom prst="line">
            <a:avLst/>
          </a:prstGeom>
          <a:solidFill>
            <a:srgbClr val="FFC828"/>
          </a:solidFill>
          <a:ln w="9525" cap="flat" cmpd="sng" algn="ctr">
            <a:solidFill>
              <a:srgbClr val="FFFFFF">
                <a:lumMod val="50000"/>
              </a:srgbClr>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5" name="Espace réservé du numéro de diapositive 2">
            <a:extLst>
              <a:ext uri="{FF2B5EF4-FFF2-40B4-BE49-F238E27FC236}">
                <a16:creationId xmlns:a16="http://schemas.microsoft.com/office/drawing/2014/main" id="{D5484266-3135-495F-9319-8A9D94FBD740}"/>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7</a:t>
            </a:fld>
            <a:endParaRPr lang="fr-FR" sz="1050" b="1" dirty="0">
              <a:solidFill>
                <a:srgbClr val="F79A10"/>
              </a:solidFill>
              <a:latin typeface="Century Gothic" panose="020B0502020202020204" pitchFamily="34" charset="0"/>
              <a:cs typeface="Arial"/>
            </a:endParaRPr>
          </a:p>
        </p:txBody>
      </p:sp>
      <p:pic>
        <p:nvPicPr>
          <p:cNvPr id="4123" name="Picture 14" descr="Entreprise générale de bâtiment">
            <a:extLst>
              <a:ext uri="{FF2B5EF4-FFF2-40B4-BE49-F238E27FC236}">
                <a16:creationId xmlns:a16="http://schemas.microsoft.com/office/drawing/2014/main" id="{A2F77010-8516-4F8C-9190-981985FDC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37" y="2066932"/>
            <a:ext cx="516163" cy="516163"/>
          </a:xfrm>
          <a:prstGeom prst="rect">
            <a:avLst/>
          </a:prstGeom>
          <a:noFill/>
          <a:extLst>
            <a:ext uri="{909E8E84-426E-40DD-AFC4-6F175D3DCCD1}">
              <a14:hiddenFill xmlns:a14="http://schemas.microsoft.com/office/drawing/2010/main">
                <a:solidFill>
                  <a:srgbClr val="FFFFFF"/>
                </a:solidFill>
              </a14:hiddenFill>
            </a:ext>
          </a:extLst>
        </p:spPr>
      </p:pic>
      <p:grpSp>
        <p:nvGrpSpPr>
          <p:cNvPr id="312" name="Group 124">
            <a:extLst>
              <a:ext uri="{FF2B5EF4-FFF2-40B4-BE49-F238E27FC236}">
                <a16:creationId xmlns:a16="http://schemas.microsoft.com/office/drawing/2014/main" id="{FC1953C4-2077-4FC8-B60B-D961FDD471C3}"/>
              </a:ext>
            </a:extLst>
          </p:cNvPr>
          <p:cNvGrpSpPr/>
          <p:nvPr/>
        </p:nvGrpSpPr>
        <p:grpSpPr>
          <a:xfrm>
            <a:off x="596388" y="4589185"/>
            <a:ext cx="269882" cy="325362"/>
            <a:chOff x="6002706" y="4347603"/>
            <a:chExt cx="395134" cy="433057"/>
          </a:xfrm>
          <a:solidFill>
            <a:srgbClr val="000000"/>
          </a:solidFill>
        </p:grpSpPr>
        <p:sp>
          <p:nvSpPr>
            <p:cNvPr id="313" name="Freeform 90">
              <a:extLst>
                <a:ext uri="{FF2B5EF4-FFF2-40B4-BE49-F238E27FC236}">
                  <a16:creationId xmlns:a16="http://schemas.microsoft.com/office/drawing/2014/main" id="{86F9BD90-DF51-4827-804F-BB2D4A57C3B3}"/>
                </a:ext>
              </a:extLst>
            </p:cNvPr>
            <p:cNvSpPr>
              <a:spLocks/>
            </p:cNvSpPr>
            <p:nvPr/>
          </p:nvSpPr>
          <p:spPr bwMode="auto">
            <a:xfrm>
              <a:off x="6098125" y="4347603"/>
              <a:ext cx="203072" cy="231208"/>
            </a:xfrm>
            <a:custGeom>
              <a:avLst/>
              <a:gdLst>
                <a:gd name="T0" fmla="*/ 73 w 146"/>
                <a:gd name="T1" fmla="*/ 165 h 165"/>
                <a:gd name="T2" fmla="*/ 97 w 146"/>
                <a:gd name="T3" fmla="*/ 159 h 165"/>
                <a:gd name="T4" fmla="*/ 146 w 146"/>
                <a:gd name="T5" fmla="*/ 74 h 165"/>
                <a:gd name="T6" fmla="*/ 73 w 146"/>
                <a:gd name="T7" fmla="*/ 0 h 165"/>
                <a:gd name="T8" fmla="*/ 0 w 146"/>
                <a:gd name="T9" fmla="*/ 74 h 165"/>
                <a:gd name="T10" fmla="*/ 49 w 146"/>
                <a:gd name="T11" fmla="*/ 159 h 165"/>
                <a:gd name="T12" fmla="*/ 73 w 146"/>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146" h="165">
                  <a:moveTo>
                    <a:pt x="73" y="165"/>
                  </a:moveTo>
                  <a:cubicBezTo>
                    <a:pt x="86" y="165"/>
                    <a:pt x="97" y="159"/>
                    <a:pt x="97" y="159"/>
                  </a:cubicBezTo>
                  <a:cubicBezTo>
                    <a:pt x="126" y="146"/>
                    <a:pt x="146" y="110"/>
                    <a:pt x="146" y="74"/>
                  </a:cubicBezTo>
                  <a:cubicBezTo>
                    <a:pt x="146" y="28"/>
                    <a:pt x="114" y="0"/>
                    <a:pt x="73" y="0"/>
                  </a:cubicBezTo>
                  <a:cubicBezTo>
                    <a:pt x="33" y="0"/>
                    <a:pt x="0" y="28"/>
                    <a:pt x="0" y="74"/>
                  </a:cubicBezTo>
                  <a:cubicBezTo>
                    <a:pt x="0" y="110"/>
                    <a:pt x="21" y="146"/>
                    <a:pt x="49" y="159"/>
                  </a:cubicBezTo>
                  <a:cubicBezTo>
                    <a:pt x="49" y="159"/>
                    <a:pt x="61" y="165"/>
                    <a:pt x="73"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14" name="Freeform 91">
              <a:extLst>
                <a:ext uri="{FF2B5EF4-FFF2-40B4-BE49-F238E27FC236}">
                  <a16:creationId xmlns:a16="http://schemas.microsoft.com/office/drawing/2014/main" id="{2E248B5F-F219-4E6A-BB6A-F82916A65E69}"/>
                </a:ext>
              </a:extLst>
            </p:cNvPr>
            <p:cNvSpPr>
              <a:spLocks/>
            </p:cNvSpPr>
            <p:nvPr/>
          </p:nvSpPr>
          <p:spPr bwMode="auto">
            <a:xfrm>
              <a:off x="6218011" y="4598385"/>
              <a:ext cx="179829" cy="182275"/>
            </a:xfrm>
            <a:custGeom>
              <a:avLst/>
              <a:gdLst>
                <a:gd name="T0" fmla="*/ 126 w 129"/>
                <a:gd name="T1" fmla="*/ 81 h 131"/>
                <a:gd name="T2" fmla="*/ 29 w 129"/>
                <a:gd name="T3" fmla="*/ 0 h 131"/>
                <a:gd name="T4" fmla="*/ 0 w 129"/>
                <a:gd name="T5" fmla="*/ 131 h 131"/>
                <a:gd name="T6" fmla="*/ 129 w 129"/>
                <a:gd name="T7" fmla="*/ 118 h 131"/>
                <a:gd name="T8" fmla="*/ 126 w 129"/>
                <a:gd name="T9" fmla="*/ 81 h 131"/>
              </a:gdLst>
              <a:ahLst/>
              <a:cxnLst>
                <a:cxn ang="0">
                  <a:pos x="T0" y="T1"/>
                </a:cxn>
                <a:cxn ang="0">
                  <a:pos x="T2" y="T3"/>
                </a:cxn>
                <a:cxn ang="0">
                  <a:pos x="T4" y="T5"/>
                </a:cxn>
                <a:cxn ang="0">
                  <a:pos x="T6" y="T7"/>
                </a:cxn>
                <a:cxn ang="0">
                  <a:pos x="T8" y="T9"/>
                </a:cxn>
              </a:cxnLst>
              <a:rect l="0" t="0" r="r" b="b"/>
              <a:pathLst>
                <a:path w="129" h="131">
                  <a:moveTo>
                    <a:pt x="126" y="81"/>
                  </a:moveTo>
                  <a:cubicBezTo>
                    <a:pt x="118" y="39"/>
                    <a:pt x="104" y="7"/>
                    <a:pt x="29" y="0"/>
                  </a:cubicBezTo>
                  <a:cubicBezTo>
                    <a:pt x="0" y="131"/>
                    <a:pt x="0" y="131"/>
                    <a:pt x="0" y="131"/>
                  </a:cubicBezTo>
                  <a:cubicBezTo>
                    <a:pt x="90" y="130"/>
                    <a:pt x="129" y="118"/>
                    <a:pt x="129" y="118"/>
                  </a:cubicBezTo>
                  <a:cubicBezTo>
                    <a:pt x="128" y="114"/>
                    <a:pt x="127" y="85"/>
                    <a:pt x="126"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15" name="Freeform 92">
              <a:extLst>
                <a:ext uri="{FF2B5EF4-FFF2-40B4-BE49-F238E27FC236}">
                  <a16:creationId xmlns:a16="http://schemas.microsoft.com/office/drawing/2014/main" id="{077C08B2-438D-4083-AE71-5A97AF82A74B}"/>
                </a:ext>
              </a:extLst>
            </p:cNvPr>
            <p:cNvSpPr>
              <a:spLocks/>
            </p:cNvSpPr>
            <p:nvPr/>
          </p:nvSpPr>
          <p:spPr bwMode="auto">
            <a:xfrm>
              <a:off x="6002706" y="4598385"/>
              <a:ext cx="179829" cy="182275"/>
            </a:xfrm>
            <a:custGeom>
              <a:avLst/>
              <a:gdLst>
                <a:gd name="T0" fmla="*/ 1 w 129"/>
                <a:gd name="T1" fmla="*/ 83 h 131"/>
                <a:gd name="T2" fmla="*/ 0 w 129"/>
                <a:gd name="T3" fmla="*/ 118 h 131"/>
                <a:gd name="T4" fmla="*/ 129 w 129"/>
                <a:gd name="T5" fmla="*/ 131 h 131"/>
                <a:gd name="T6" fmla="*/ 99 w 129"/>
                <a:gd name="T7" fmla="*/ 0 h 131"/>
                <a:gd name="T8" fmla="*/ 1 w 129"/>
                <a:gd name="T9" fmla="*/ 83 h 131"/>
              </a:gdLst>
              <a:ahLst/>
              <a:cxnLst>
                <a:cxn ang="0">
                  <a:pos x="T0" y="T1"/>
                </a:cxn>
                <a:cxn ang="0">
                  <a:pos x="T2" y="T3"/>
                </a:cxn>
                <a:cxn ang="0">
                  <a:pos x="T4" y="T5"/>
                </a:cxn>
                <a:cxn ang="0">
                  <a:pos x="T6" y="T7"/>
                </a:cxn>
                <a:cxn ang="0">
                  <a:pos x="T8" y="T9"/>
                </a:cxn>
              </a:cxnLst>
              <a:rect l="0" t="0" r="r" b="b"/>
              <a:pathLst>
                <a:path w="129" h="131">
                  <a:moveTo>
                    <a:pt x="1" y="83"/>
                  </a:moveTo>
                  <a:cubicBezTo>
                    <a:pt x="1" y="86"/>
                    <a:pt x="0" y="114"/>
                    <a:pt x="0" y="118"/>
                  </a:cubicBezTo>
                  <a:cubicBezTo>
                    <a:pt x="0" y="118"/>
                    <a:pt x="33" y="130"/>
                    <a:pt x="129" y="131"/>
                  </a:cubicBezTo>
                  <a:cubicBezTo>
                    <a:pt x="99" y="0"/>
                    <a:pt x="99" y="0"/>
                    <a:pt x="99" y="0"/>
                  </a:cubicBezTo>
                  <a:cubicBezTo>
                    <a:pt x="22" y="7"/>
                    <a:pt x="10" y="40"/>
                    <a:pt x="1"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16" name="Freeform 93">
              <a:extLst>
                <a:ext uri="{FF2B5EF4-FFF2-40B4-BE49-F238E27FC236}">
                  <a16:creationId xmlns:a16="http://schemas.microsoft.com/office/drawing/2014/main" id="{1F905341-B379-40B3-9540-1C2B3963878D}"/>
                </a:ext>
              </a:extLst>
            </p:cNvPr>
            <p:cNvSpPr>
              <a:spLocks/>
            </p:cNvSpPr>
            <p:nvPr/>
          </p:nvSpPr>
          <p:spPr bwMode="auto">
            <a:xfrm>
              <a:off x="6178864" y="4599607"/>
              <a:ext cx="42817" cy="23244"/>
            </a:xfrm>
            <a:custGeom>
              <a:avLst/>
              <a:gdLst>
                <a:gd name="T0" fmla="*/ 15 w 31"/>
                <a:gd name="T1" fmla="*/ 2 h 17"/>
                <a:gd name="T2" fmla="*/ 0 w 31"/>
                <a:gd name="T3" fmla="*/ 0 h 17"/>
                <a:gd name="T4" fmla="*/ 7 w 31"/>
                <a:gd name="T5" fmla="*/ 17 h 17"/>
                <a:gd name="T6" fmla="*/ 24 w 31"/>
                <a:gd name="T7" fmla="*/ 17 h 17"/>
                <a:gd name="T8" fmla="*/ 31 w 31"/>
                <a:gd name="T9" fmla="*/ 0 h 17"/>
                <a:gd name="T10" fmla="*/ 15 w 31"/>
                <a:gd name="T11" fmla="*/ 2 h 17"/>
              </a:gdLst>
              <a:ahLst/>
              <a:cxnLst>
                <a:cxn ang="0">
                  <a:pos x="T0" y="T1"/>
                </a:cxn>
                <a:cxn ang="0">
                  <a:pos x="T2" y="T3"/>
                </a:cxn>
                <a:cxn ang="0">
                  <a:pos x="T4" y="T5"/>
                </a:cxn>
                <a:cxn ang="0">
                  <a:pos x="T6" y="T7"/>
                </a:cxn>
                <a:cxn ang="0">
                  <a:pos x="T8" y="T9"/>
                </a:cxn>
                <a:cxn ang="0">
                  <a:pos x="T10" y="T11"/>
                </a:cxn>
              </a:cxnLst>
              <a:rect l="0" t="0" r="r" b="b"/>
              <a:pathLst>
                <a:path w="31" h="17">
                  <a:moveTo>
                    <a:pt x="15" y="2"/>
                  </a:moveTo>
                  <a:cubicBezTo>
                    <a:pt x="7" y="2"/>
                    <a:pt x="0" y="0"/>
                    <a:pt x="0" y="0"/>
                  </a:cubicBezTo>
                  <a:cubicBezTo>
                    <a:pt x="7" y="17"/>
                    <a:pt x="7" y="17"/>
                    <a:pt x="7" y="17"/>
                  </a:cubicBezTo>
                  <a:cubicBezTo>
                    <a:pt x="24" y="17"/>
                    <a:pt x="24" y="17"/>
                    <a:pt x="24" y="17"/>
                  </a:cubicBezTo>
                  <a:cubicBezTo>
                    <a:pt x="31" y="0"/>
                    <a:pt x="31" y="0"/>
                    <a:pt x="31" y="0"/>
                  </a:cubicBezTo>
                  <a:cubicBezTo>
                    <a:pt x="31" y="0"/>
                    <a:pt x="25" y="2"/>
                    <a:pt x="15"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17" name="Freeform 94">
              <a:extLst>
                <a:ext uri="{FF2B5EF4-FFF2-40B4-BE49-F238E27FC236}">
                  <a16:creationId xmlns:a16="http://schemas.microsoft.com/office/drawing/2014/main" id="{C85D53C3-5FC7-4467-9233-A6E6D48561DD}"/>
                </a:ext>
              </a:extLst>
            </p:cNvPr>
            <p:cNvSpPr>
              <a:spLocks/>
            </p:cNvSpPr>
            <p:nvPr/>
          </p:nvSpPr>
          <p:spPr bwMode="auto">
            <a:xfrm>
              <a:off x="6178864" y="4638754"/>
              <a:ext cx="41593" cy="138236"/>
            </a:xfrm>
            <a:custGeom>
              <a:avLst/>
              <a:gdLst>
                <a:gd name="T0" fmla="*/ 34 w 34"/>
                <a:gd name="T1" fmla="*/ 33 h 113"/>
                <a:gd name="T2" fmla="*/ 26 w 34"/>
                <a:gd name="T3" fmla="*/ 0 h 113"/>
                <a:gd name="T4" fmla="*/ 8 w 34"/>
                <a:gd name="T5" fmla="*/ 0 h 113"/>
                <a:gd name="T6" fmla="*/ 0 w 34"/>
                <a:gd name="T7" fmla="*/ 34 h 113"/>
                <a:gd name="T8" fmla="*/ 17 w 34"/>
                <a:gd name="T9" fmla="*/ 113 h 113"/>
                <a:gd name="T10" fmla="*/ 34 w 34"/>
                <a:gd name="T11" fmla="*/ 33 h 113"/>
              </a:gdLst>
              <a:ahLst/>
              <a:cxnLst>
                <a:cxn ang="0">
                  <a:pos x="T0" y="T1"/>
                </a:cxn>
                <a:cxn ang="0">
                  <a:pos x="T2" y="T3"/>
                </a:cxn>
                <a:cxn ang="0">
                  <a:pos x="T4" y="T5"/>
                </a:cxn>
                <a:cxn ang="0">
                  <a:pos x="T6" y="T7"/>
                </a:cxn>
                <a:cxn ang="0">
                  <a:pos x="T8" y="T9"/>
                </a:cxn>
                <a:cxn ang="0">
                  <a:pos x="T10" y="T11"/>
                </a:cxn>
              </a:cxnLst>
              <a:rect l="0" t="0" r="r" b="b"/>
              <a:pathLst>
                <a:path w="34" h="113">
                  <a:moveTo>
                    <a:pt x="34" y="33"/>
                  </a:moveTo>
                  <a:lnTo>
                    <a:pt x="26" y="0"/>
                  </a:lnTo>
                  <a:lnTo>
                    <a:pt x="8" y="0"/>
                  </a:lnTo>
                  <a:lnTo>
                    <a:pt x="0" y="34"/>
                  </a:lnTo>
                  <a:lnTo>
                    <a:pt x="17" y="113"/>
                  </a:lnTo>
                  <a:lnTo>
                    <a:pt x="34"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18" name="Freeform 95">
              <a:extLst>
                <a:ext uri="{FF2B5EF4-FFF2-40B4-BE49-F238E27FC236}">
                  <a16:creationId xmlns:a16="http://schemas.microsoft.com/office/drawing/2014/main" id="{ED4B1E5C-C26E-4B1E-8E01-012291BDA78A}"/>
                </a:ext>
              </a:extLst>
            </p:cNvPr>
            <p:cNvSpPr>
              <a:spLocks/>
            </p:cNvSpPr>
            <p:nvPr/>
          </p:nvSpPr>
          <p:spPr bwMode="auto">
            <a:xfrm>
              <a:off x="6265721" y="4697473"/>
              <a:ext cx="69730" cy="17127"/>
            </a:xfrm>
            <a:custGeom>
              <a:avLst/>
              <a:gdLst>
                <a:gd name="T0" fmla="*/ 57 w 57"/>
                <a:gd name="T1" fmla="*/ 14 h 14"/>
                <a:gd name="T2" fmla="*/ 0 w 57"/>
                <a:gd name="T3" fmla="*/ 14 h 14"/>
                <a:gd name="T4" fmla="*/ 0 w 57"/>
                <a:gd name="T5" fmla="*/ 0 h 14"/>
                <a:gd name="T6" fmla="*/ 34 w 57"/>
                <a:gd name="T7" fmla="*/ 0 h 14"/>
                <a:gd name="T8" fmla="*/ 57 w 57"/>
                <a:gd name="T9" fmla="*/ 0 h 14"/>
                <a:gd name="T10" fmla="*/ 57 w 57"/>
                <a:gd name="T11" fmla="*/ 14 h 14"/>
              </a:gdLst>
              <a:ahLst/>
              <a:cxnLst>
                <a:cxn ang="0">
                  <a:pos x="T0" y="T1"/>
                </a:cxn>
                <a:cxn ang="0">
                  <a:pos x="T2" y="T3"/>
                </a:cxn>
                <a:cxn ang="0">
                  <a:pos x="T4" y="T5"/>
                </a:cxn>
                <a:cxn ang="0">
                  <a:pos x="T6" y="T7"/>
                </a:cxn>
                <a:cxn ang="0">
                  <a:pos x="T8" y="T9"/>
                </a:cxn>
                <a:cxn ang="0">
                  <a:pos x="T10" y="T11"/>
                </a:cxn>
              </a:cxnLst>
              <a:rect l="0" t="0" r="r" b="b"/>
              <a:pathLst>
                <a:path w="57" h="14">
                  <a:moveTo>
                    <a:pt x="57" y="14"/>
                  </a:moveTo>
                  <a:lnTo>
                    <a:pt x="0" y="14"/>
                  </a:lnTo>
                  <a:lnTo>
                    <a:pt x="0" y="0"/>
                  </a:lnTo>
                  <a:lnTo>
                    <a:pt x="34" y="0"/>
                  </a:lnTo>
                  <a:lnTo>
                    <a:pt x="57" y="0"/>
                  </a:lnTo>
                  <a:lnTo>
                    <a:pt x="5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grpSp>
      <p:sp>
        <p:nvSpPr>
          <p:cNvPr id="4124" name="Rectangle 4123">
            <a:extLst>
              <a:ext uri="{FF2B5EF4-FFF2-40B4-BE49-F238E27FC236}">
                <a16:creationId xmlns:a16="http://schemas.microsoft.com/office/drawing/2014/main" id="{513850C3-734A-45F4-89E2-9510BA88C18E}"/>
              </a:ext>
            </a:extLst>
          </p:cNvPr>
          <p:cNvSpPr/>
          <p:nvPr/>
        </p:nvSpPr>
        <p:spPr>
          <a:xfrm>
            <a:off x="132767" y="3068050"/>
            <a:ext cx="1395296" cy="968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rPr>
              <a:t>*Entreprises privées </a:t>
            </a:r>
          </a:p>
          <a:p>
            <a:r>
              <a:rPr lang="fr-FR" sz="900" b="1" dirty="0">
                <a:solidFill>
                  <a:schemeClr val="tx1"/>
                </a:solidFill>
              </a:rPr>
              <a:t>*Administrations</a:t>
            </a:r>
          </a:p>
          <a:p>
            <a:r>
              <a:rPr lang="fr-FR" sz="900" b="1" dirty="0">
                <a:solidFill>
                  <a:schemeClr val="tx1"/>
                </a:solidFill>
              </a:rPr>
              <a:t>Publiques *Organismes/Bailleur </a:t>
            </a:r>
          </a:p>
        </p:txBody>
      </p:sp>
      <p:grpSp>
        <p:nvGrpSpPr>
          <p:cNvPr id="322" name="Group 36">
            <a:extLst>
              <a:ext uri="{FF2B5EF4-FFF2-40B4-BE49-F238E27FC236}">
                <a16:creationId xmlns:a16="http://schemas.microsoft.com/office/drawing/2014/main" id="{F0B8CD56-F1AE-4332-8927-08619EAAA169}"/>
              </a:ext>
            </a:extLst>
          </p:cNvPr>
          <p:cNvGrpSpPr/>
          <p:nvPr/>
        </p:nvGrpSpPr>
        <p:grpSpPr>
          <a:xfrm>
            <a:off x="1345907" y="4971984"/>
            <a:ext cx="302341" cy="206930"/>
            <a:chOff x="6392863" y="755650"/>
            <a:chExt cx="969963" cy="803275"/>
          </a:xfrm>
          <a:solidFill>
            <a:srgbClr val="F79A10"/>
          </a:solidFill>
        </p:grpSpPr>
        <p:sp>
          <p:nvSpPr>
            <p:cNvPr id="323" name="Freeform 44">
              <a:extLst>
                <a:ext uri="{FF2B5EF4-FFF2-40B4-BE49-F238E27FC236}">
                  <a16:creationId xmlns:a16="http://schemas.microsoft.com/office/drawing/2014/main" id="{5C83E213-B522-4D9C-B103-0552B6A55ADA}"/>
                </a:ext>
              </a:extLst>
            </p:cNvPr>
            <p:cNvSpPr>
              <a:spLocks noEditPoints="1"/>
            </p:cNvSpPr>
            <p:nvPr/>
          </p:nvSpPr>
          <p:spPr bwMode="auto">
            <a:xfrm>
              <a:off x="6392863" y="755650"/>
              <a:ext cx="969963" cy="803275"/>
            </a:xfrm>
            <a:custGeom>
              <a:avLst/>
              <a:gdLst>
                <a:gd name="T0" fmla="*/ 1857 w 1913"/>
                <a:gd name="T1" fmla="*/ 1329 h 1583"/>
                <a:gd name="T2" fmla="*/ 1714 w 1913"/>
                <a:gd name="T3" fmla="*/ 1092 h 1583"/>
                <a:gd name="T4" fmla="*/ 1704 w 1913"/>
                <a:gd name="T5" fmla="*/ 1055 h 1583"/>
                <a:gd name="T6" fmla="*/ 1704 w 1913"/>
                <a:gd name="T7" fmla="*/ 176 h 1583"/>
                <a:gd name="T8" fmla="*/ 1544 w 1913"/>
                <a:gd name="T9" fmla="*/ 0 h 1583"/>
                <a:gd name="T10" fmla="*/ 364 w 1913"/>
                <a:gd name="T11" fmla="*/ 0 h 1583"/>
                <a:gd name="T12" fmla="*/ 316 w 1913"/>
                <a:gd name="T13" fmla="*/ 6 h 1583"/>
                <a:gd name="T14" fmla="*/ 202 w 1913"/>
                <a:gd name="T15" fmla="*/ 175 h 1583"/>
                <a:gd name="T16" fmla="*/ 202 w 1913"/>
                <a:gd name="T17" fmla="*/ 1055 h 1583"/>
                <a:gd name="T18" fmla="*/ 195 w 1913"/>
                <a:gd name="T19" fmla="*/ 1087 h 1583"/>
                <a:gd name="T20" fmla="*/ 49 w 1913"/>
                <a:gd name="T21" fmla="*/ 1329 h 1583"/>
                <a:gd name="T22" fmla="*/ 40 w 1913"/>
                <a:gd name="T23" fmla="*/ 1346 h 1583"/>
                <a:gd name="T24" fmla="*/ 182 w 1913"/>
                <a:gd name="T25" fmla="*/ 1581 h 1583"/>
                <a:gd name="T26" fmla="*/ 953 w 1913"/>
                <a:gd name="T27" fmla="*/ 1580 h 1583"/>
                <a:gd name="T28" fmla="*/ 953 w 1913"/>
                <a:gd name="T29" fmla="*/ 1581 h 1583"/>
                <a:gd name="T30" fmla="*/ 1623 w 1913"/>
                <a:gd name="T31" fmla="*/ 1580 h 1583"/>
                <a:gd name="T32" fmla="*/ 1762 w 1913"/>
                <a:gd name="T33" fmla="*/ 1576 h 1583"/>
                <a:gd name="T34" fmla="*/ 1857 w 1913"/>
                <a:gd name="T35" fmla="*/ 1329 h 1583"/>
                <a:gd name="T36" fmla="*/ 1181 w 1913"/>
                <a:gd name="T37" fmla="*/ 1314 h 1583"/>
                <a:gd name="T38" fmla="*/ 1157 w 1913"/>
                <a:gd name="T39" fmla="*/ 1328 h 1583"/>
                <a:gd name="T40" fmla="*/ 953 w 1913"/>
                <a:gd name="T41" fmla="*/ 1329 h 1583"/>
                <a:gd name="T42" fmla="*/ 754 w 1913"/>
                <a:gd name="T43" fmla="*/ 1329 h 1583"/>
                <a:gd name="T44" fmla="*/ 724 w 1913"/>
                <a:gd name="T45" fmla="*/ 1314 h 1583"/>
                <a:gd name="T46" fmla="*/ 732 w 1913"/>
                <a:gd name="T47" fmla="*/ 1280 h 1583"/>
                <a:gd name="T48" fmla="*/ 778 w 1913"/>
                <a:gd name="T49" fmla="*/ 1217 h 1583"/>
                <a:gd name="T50" fmla="*/ 807 w 1913"/>
                <a:gd name="T51" fmla="*/ 1202 h 1583"/>
                <a:gd name="T52" fmla="*/ 1101 w 1913"/>
                <a:gd name="T53" fmla="*/ 1202 h 1583"/>
                <a:gd name="T54" fmla="*/ 1129 w 1913"/>
                <a:gd name="T55" fmla="*/ 1217 h 1583"/>
                <a:gd name="T56" fmla="*/ 1177 w 1913"/>
                <a:gd name="T57" fmla="*/ 1284 h 1583"/>
                <a:gd name="T58" fmla="*/ 1181 w 1913"/>
                <a:gd name="T59" fmla="*/ 1314 h 1583"/>
                <a:gd name="T60" fmla="*/ 1532 w 1913"/>
                <a:gd name="T61" fmla="*/ 877 h 1583"/>
                <a:gd name="T62" fmla="*/ 1532 w 1913"/>
                <a:gd name="T63" fmla="*/ 976 h 1583"/>
                <a:gd name="T64" fmla="*/ 1498 w 1913"/>
                <a:gd name="T65" fmla="*/ 1012 h 1583"/>
                <a:gd name="T66" fmla="*/ 953 w 1913"/>
                <a:gd name="T67" fmla="*/ 1012 h 1583"/>
                <a:gd name="T68" fmla="*/ 411 w 1913"/>
                <a:gd name="T69" fmla="*/ 1012 h 1583"/>
                <a:gd name="T70" fmla="*/ 374 w 1913"/>
                <a:gd name="T71" fmla="*/ 971 h 1583"/>
                <a:gd name="T72" fmla="*/ 374 w 1913"/>
                <a:gd name="T73" fmla="*/ 234 h 1583"/>
                <a:gd name="T74" fmla="*/ 416 w 1913"/>
                <a:gd name="T75" fmla="*/ 188 h 1583"/>
                <a:gd name="T76" fmla="*/ 1491 w 1913"/>
                <a:gd name="T77" fmla="*/ 188 h 1583"/>
                <a:gd name="T78" fmla="*/ 1518 w 1913"/>
                <a:gd name="T79" fmla="*/ 193 h 1583"/>
                <a:gd name="T80" fmla="*/ 1531 w 1913"/>
                <a:gd name="T81" fmla="*/ 225 h 1583"/>
                <a:gd name="T82" fmla="*/ 1532 w 1913"/>
                <a:gd name="T83" fmla="*/ 877 h 1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13" h="1583">
                  <a:moveTo>
                    <a:pt x="1857" y="1329"/>
                  </a:moveTo>
                  <a:cubicBezTo>
                    <a:pt x="1808" y="1251"/>
                    <a:pt x="1761" y="1171"/>
                    <a:pt x="1714" y="1092"/>
                  </a:cubicBezTo>
                  <a:cubicBezTo>
                    <a:pt x="1708" y="1082"/>
                    <a:pt x="1704" y="1068"/>
                    <a:pt x="1704" y="1055"/>
                  </a:cubicBezTo>
                  <a:cubicBezTo>
                    <a:pt x="1704" y="762"/>
                    <a:pt x="1704" y="469"/>
                    <a:pt x="1704" y="176"/>
                  </a:cubicBezTo>
                  <a:cubicBezTo>
                    <a:pt x="1704" y="73"/>
                    <a:pt x="1638" y="0"/>
                    <a:pt x="1544" y="0"/>
                  </a:cubicBezTo>
                  <a:cubicBezTo>
                    <a:pt x="1151" y="0"/>
                    <a:pt x="758" y="0"/>
                    <a:pt x="364" y="0"/>
                  </a:cubicBezTo>
                  <a:cubicBezTo>
                    <a:pt x="348" y="0"/>
                    <a:pt x="332" y="2"/>
                    <a:pt x="316" y="6"/>
                  </a:cubicBezTo>
                  <a:cubicBezTo>
                    <a:pt x="247" y="25"/>
                    <a:pt x="202" y="92"/>
                    <a:pt x="202" y="175"/>
                  </a:cubicBezTo>
                  <a:cubicBezTo>
                    <a:pt x="202" y="469"/>
                    <a:pt x="202" y="762"/>
                    <a:pt x="202" y="1055"/>
                  </a:cubicBezTo>
                  <a:cubicBezTo>
                    <a:pt x="202" y="1066"/>
                    <a:pt x="200" y="1078"/>
                    <a:pt x="195" y="1087"/>
                  </a:cubicBezTo>
                  <a:cubicBezTo>
                    <a:pt x="147" y="1168"/>
                    <a:pt x="98" y="1248"/>
                    <a:pt x="49" y="1329"/>
                  </a:cubicBezTo>
                  <a:cubicBezTo>
                    <a:pt x="46" y="1335"/>
                    <a:pt x="42" y="1340"/>
                    <a:pt x="40" y="1346"/>
                  </a:cubicBezTo>
                  <a:cubicBezTo>
                    <a:pt x="0" y="1472"/>
                    <a:pt x="68" y="1581"/>
                    <a:pt x="182" y="1581"/>
                  </a:cubicBezTo>
                  <a:cubicBezTo>
                    <a:pt x="439" y="1580"/>
                    <a:pt x="696" y="1580"/>
                    <a:pt x="953" y="1580"/>
                  </a:cubicBezTo>
                  <a:cubicBezTo>
                    <a:pt x="953" y="1581"/>
                    <a:pt x="953" y="1581"/>
                    <a:pt x="953" y="1581"/>
                  </a:cubicBezTo>
                  <a:cubicBezTo>
                    <a:pt x="1176" y="1581"/>
                    <a:pt x="1400" y="1581"/>
                    <a:pt x="1623" y="1580"/>
                  </a:cubicBezTo>
                  <a:cubicBezTo>
                    <a:pt x="1669" y="1580"/>
                    <a:pt x="1716" y="1583"/>
                    <a:pt x="1762" y="1576"/>
                  </a:cubicBezTo>
                  <a:cubicBezTo>
                    <a:pt x="1859" y="1562"/>
                    <a:pt x="1913" y="1417"/>
                    <a:pt x="1857" y="1329"/>
                  </a:cubicBezTo>
                  <a:close/>
                  <a:moveTo>
                    <a:pt x="1181" y="1314"/>
                  </a:moveTo>
                  <a:cubicBezTo>
                    <a:pt x="1178" y="1321"/>
                    <a:pt x="1165" y="1328"/>
                    <a:pt x="1157" y="1328"/>
                  </a:cubicBezTo>
                  <a:cubicBezTo>
                    <a:pt x="1089" y="1329"/>
                    <a:pt x="1021" y="1329"/>
                    <a:pt x="953" y="1329"/>
                  </a:cubicBezTo>
                  <a:cubicBezTo>
                    <a:pt x="887" y="1329"/>
                    <a:pt x="821" y="1329"/>
                    <a:pt x="754" y="1329"/>
                  </a:cubicBezTo>
                  <a:cubicBezTo>
                    <a:pt x="742" y="1329"/>
                    <a:pt x="730" y="1328"/>
                    <a:pt x="724" y="1314"/>
                  </a:cubicBezTo>
                  <a:cubicBezTo>
                    <a:pt x="717" y="1300"/>
                    <a:pt x="725" y="1290"/>
                    <a:pt x="732" y="1280"/>
                  </a:cubicBezTo>
                  <a:cubicBezTo>
                    <a:pt x="747" y="1259"/>
                    <a:pt x="761" y="1237"/>
                    <a:pt x="778" y="1217"/>
                  </a:cubicBezTo>
                  <a:cubicBezTo>
                    <a:pt x="785" y="1209"/>
                    <a:pt x="797" y="1202"/>
                    <a:pt x="807" y="1202"/>
                  </a:cubicBezTo>
                  <a:cubicBezTo>
                    <a:pt x="905" y="1200"/>
                    <a:pt x="1003" y="1200"/>
                    <a:pt x="1101" y="1202"/>
                  </a:cubicBezTo>
                  <a:cubicBezTo>
                    <a:pt x="1110" y="1202"/>
                    <a:pt x="1122" y="1209"/>
                    <a:pt x="1129" y="1217"/>
                  </a:cubicBezTo>
                  <a:cubicBezTo>
                    <a:pt x="1146" y="1238"/>
                    <a:pt x="1162" y="1261"/>
                    <a:pt x="1177" y="1284"/>
                  </a:cubicBezTo>
                  <a:cubicBezTo>
                    <a:pt x="1182" y="1292"/>
                    <a:pt x="1185" y="1306"/>
                    <a:pt x="1181" y="1314"/>
                  </a:cubicBezTo>
                  <a:close/>
                  <a:moveTo>
                    <a:pt x="1532" y="877"/>
                  </a:moveTo>
                  <a:cubicBezTo>
                    <a:pt x="1532" y="910"/>
                    <a:pt x="1532" y="943"/>
                    <a:pt x="1532" y="976"/>
                  </a:cubicBezTo>
                  <a:cubicBezTo>
                    <a:pt x="1532" y="1003"/>
                    <a:pt x="1523" y="1012"/>
                    <a:pt x="1498" y="1012"/>
                  </a:cubicBezTo>
                  <a:cubicBezTo>
                    <a:pt x="1316" y="1012"/>
                    <a:pt x="1135" y="1012"/>
                    <a:pt x="953" y="1012"/>
                  </a:cubicBezTo>
                  <a:cubicBezTo>
                    <a:pt x="772" y="1012"/>
                    <a:pt x="592" y="1012"/>
                    <a:pt x="411" y="1012"/>
                  </a:cubicBezTo>
                  <a:cubicBezTo>
                    <a:pt x="381" y="1012"/>
                    <a:pt x="374" y="1004"/>
                    <a:pt x="374" y="971"/>
                  </a:cubicBezTo>
                  <a:cubicBezTo>
                    <a:pt x="374" y="725"/>
                    <a:pt x="374" y="480"/>
                    <a:pt x="374" y="234"/>
                  </a:cubicBezTo>
                  <a:cubicBezTo>
                    <a:pt x="374" y="194"/>
                    <a:pt x="380" y="188"/>
                    <a:pt x="416" y="188"/>
                  </a:cubicBezTo>
                  <a:cubicBezTo>
                    <a:pt x="774" y="188"/>
                    <a:pt x="1132" y="188"/>
                    <a:pt x="1491" y="188"/>
                  </a:cubicBezTo>
                  <a:cubicBezTo>
                    <a:pt x="1500" y="188"/>
                    <a:pt x="1512" y="188"/>
                    <a:pt x="1518" y="193"/>
                  </a:cubicBezTo>
                  <a:cubicBezTo>
                    <a:pt x="1525" y="200"/>
                    <a:pt x="1531" y="214"/>
                    <a:pt x="1531" y="225"/>
                  </a:cubicBezTo>
                  <a:cubicBezTo>
                    <a:pt x="1532" y="442"/>
                    <a:pt x="1532" y="659"/>
                    <a:pt x="1532" y="877"/>
                  </a:cubicBezTo>
                  <a:close/>
                </a:path>
              </a:pathLst>
            </a:custGeom>
            <a:solidFill>
              <a:srgbClr val="232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24" name="Freeform 46">
              <a:extLst>
                <a:ext uri="{FF2B5EF4-FFF2-40B4-BE49-F238E27FC236}">
                  <a16:creationId xmlns:a16="http://schemas.microsoft.com/office/drawing/2014/main" id="{8AB4C95F-9F13-4CB4-A2BA-6DBA796C3ED5}"/>
                </a:ext>
              </a:extLst>
            </p:cNvPr>
            <p:cNvSpPr>
              <a:spLocks/>
            </p:cNvSpPr>
            <p:nvPr/>
          </p:nvSpPr>
          <p:spPr bwMode="auto">
            <a:xfrm>
              <a:off x="6818313" y="1025525"/>
              <a:ext cx="109538" cy="211138"/>
            </a:xfrm>
            <a:custGeom>
              <a:avLst/>
              <a:gdLst>
                <a:gd name="T0" fmla="*/ 167 w 216"/>
                <a:gd name="T1" fmla="*/ 0 h 416"/>
                <a:gd name="T2" fmla="*/ 48 w 216"/>
                <a:gd name="T3" fmla="*/ 0 h 416"/>
                <a:gd name="T4" fmla="*/ 0 w 216"/>
                <a:gd name="T5" fmla="*/ 53 h 416"/>
                <a:gd name="T6" fmla="*/ 0 w 216"/>
                <a:gd name="T7" fmla="*/ 361 h 416"/>
                <a:gd name="T8" fmla="*/ 50 w 216"/>
                <a:gd name="T9" fmla="*/ 416 h 416"/>
                <a:gd name="T10" fmla="*/ 167 w 216"/>
                <a:gd name="T11" fmla="*/ 416 h 416"/>
                <a:gd name="T12" fmla="*/ 216 w 216"/>
                <a:gd name="T13" fmla="*/ 362 h 416"/>
                <a:gd name="T14" fmla="*/ 216 w 216"/>
                <a:gd name="T15" fmla="*/ 209 h 416"/>
                <a:gd name="T16" fmla="*/ 216 w 216"/>
                <a:gd name="T17" fmla="*/ 55 h 416"/>
                <a:gd name="T18" fmla="*/ 167 w 216"/>
                <a:gd name="T19" fmla="*/ 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416">
                  <a:moveTo>
                    <a:pt x="167" y="0"/>
                  </a:moveTo>
                  <a:cubicBezTo>
                    <a:pt x="127" y="0"/>
                    <a:pt x="87" y="0"/>
                    <a:pt x="48" y="0"/>
                  </a:cubicBezTo>
                  <a:cubicBezTo>
                    <a:pt x="16" y="0"/>
                    <a:pt x="0" y="18"/>
                    <a:pt x="0" y="53"/>
                  </a:cubicBezTo>
                  <a:cubicBezTo>
                    <a:pt x="0" y="156"/>
                    <a:pt x="0" y="259"/>
                    <a:pt x="0" y="361"/>
                  </a:cubicBezTo>
                  <a:cubicBezTo>
                    <a:pt x="0" y="398"/>
                    <a:pt x="16" y="416"/>
                    <a:pt x="50" y="416"/>
                  </a:cubicBezTo>
                  <a:cubicBezTo>
                    <a:pt x="89" y="416"/>
                    <a:pt x="128" y="416"/>
                    <a:pt x="167" y="416"/>
                  </a:cubicBezTo>
                  <a:cubicBezTo>
                    <a:pt x="200" y="415"/>
                    <a:pt x="216" y="398"/>
                    <a:pt x="216" y="362"/>
                  </a:cubicBezTo>
                  <a:cubicBezTo>
                    <a:pt x="216" y="311"/>
                    <a:pt x="216" y="260"/>
                    <a:pt x="216" y="209"/>
                  </a:cubicBezTo>
                  <a:cubicBezTo>
                    <a:pt x="216" y="158"/>
                    <a:pt x="216" y="106"/>
                    <a:pt x="216" y="55"/>
                  </a:cubicBezTo>
                  <a:cubicBezTo>
                    <a:pt x="216" y="17"/>
                    <a:pt x="201" y="0"/>
                    <a:pt x="16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25" name="Freeform 47">
              <a:extLst>
                <a:ext uri="{FF2B5EF4-FFF2-40B4-BE49-F238E27FC236}">
                  <a16:creationId xmlns:a16="http://schemas.microsoft.com/office/drawing/2014/main" id="{F41D18C0-C4F8-4FFA-B964-524EDDE26FAA}"/>
                </a:ext>
              </a:extLst>
            </p:cNvPr>
            <p:cNvSpPr>
              <a:spLocks/>
            </p:cNvSpPr>
            <p:nvPr/>
          </p:nvSpPr>
          <p:spPr bwMode="auto">
            <a:xfrm>
              <a:off x="6680201" y="1116013"/>
              <a:ext cx="109538" cy="120650"/>
            </a:xfrm>
            <a:custGeom>
              <a:avLst/>
              <a:gdLst>
                <a:gd name="T0" fmla="*/ 171 w 217"/>
                <a:gd name="T1" fmla="*/ 1 h 238"/>
                <a:gd name="T2" fmla="*/ 45 w 217"/>
                <a:gd name="T3" fmla="*/ 1 h 238"/>
                <a:gd name="T4" fmla="*/ 0 w 217"/>
                <a:gd name="T5" fmla="*/ 51 h 238"/>
                <a:gd name="T6" fmla="*/ 0 w 217"/>
                <a:gd name="T7" fmla="*/ 118 h 238"/>
                <a:gd name="T8" fmla="*/ 0 w 217"/>
                <a:gd name="T9" fmla="*/ 118 h 238"/>
                <a:gd name="T10" fmla="*/ 0 w 217"/>
                <a:gd name="T11" fmla="*/ 152 h 238"/>
                <a:gd name="T12" fmla="*/ 0 w 217"/>
                <a:gd name="T13" fmla="*/ 187 h 238"/>
                <a:gd name="T14" fmla="*/ 45 w 217"/>
                <a:gd name="T15" fmla="*/ 238 h 238"/>
                <a:gd name="T16" fmla="*/ 173 w 217"/>
                <a:gd name="T17" fmla="*/ 237 h 238"/>
                <a:gd name="T18" fmla="*/ 216 w 217"/>
                <a:gd name="T19" fmla="*/ 191 h 238"/>
                <a:gd name="T20" fmla="*/ 216 w 217"/>
                <a:gd name="T21" fmla="*/ 49 h 238"/>
                <a:gd name="T22" fmla="*/ 171 w 217"/>
                <a:gd name="T2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 h="238">
                  <a:moveTo>
                    <a:pt x="171" y="1"/>
                  </a:moveTo>
                  <a:cubicBezTo>
                    <a:pt x="129" y="0"/>
                    <a:pt x="87" y="0"/>
                    <a:pt x="45" y="1"/>
                  </a:cubicBezTo>
                  <a:cubicBezTo>
                    <a:pt x="16" y="1"/>
                    <a:pt x="0" y="20"/>
                    <a:pt x="0" y="51"/>
                  </a:cubicBezTo>
                  <a:cubicBezTo>
                    <a:pt x="0" y="74"/>
                    <a:pt x="0" y="96"/>
                    <a:pt x="0" y="118"/>
                  </a:cubicBezTo>
                  <a:cubicBezTo>
                    <a:pt x="0" y="118"/>
                    <a:pt x="0" y="118"/>
                    <a:pt x="0" y="118"/>
                  </a:cubicBezTo>
                  <a:cubicBezTo>
                    <a:pt x="0" y="129"/>
                    <a:pt x="0" y="141"/>
                    <a:pt x="0" y="152"/>
                  </a:cubicBezTo>
                  <a:cubicBezTo>
                    <a:pt x="0" y="164"/>
                    <a:pt x="0" y="175"/>
                    <a:pt x="0" y="187"/>
                  </a:cubicBezTo>
                  <a:cubicBezTo>
                    <a:pt x="0" y="219"/>
                    <a:pt x="17" y="237"/>
                    <a:pt x="45" y="238"/>
                  </a:cubicBezTo>
                  <a:cubicBezTo>
                    <a:pt x="88" y="238"/>
                    <a:pt x="130" y="238"/>
                    <a:pt x="173" y="237"/>
                  </a:cubicBezTo>
                  <a:cubicBezTo>
                    <a:pt x="198" y="237"/>
                    <a:pt x="216" y="219"/>
                    <a:pt x="216" y="191"/>
                  </a:cubicBezTo>
                  <a:cubicBezTo>
                    <a:pt x="217" y="144"/>
                    <a:pt x="217" y="96"/>
                    <a:pt x="216" y="49"/>
                  </a:cubicBezTo>
                  <a:cubicBezTo>
                    <a:pt x="216" y="19"/>
                    <a:pt x="199" y="1"/>
                    <a:pt x="17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grpSp>
      <p:grpSp>
        <p:nvGrpSpPr>
          <p:cNvPr id="326" name="Group 40">
            <a:extLst>
              <a:ext uri="{FF2B5EF4-FFF2-40B4-BE49-F238E27FC236}">
                <a16:creationId xmlns:a16="http://schemas.microsoft.com/office/drawing/2014/main" id="{E2971C58-5A82-4F81-BB16-8C682D8A93D0}"/>
              </a:ext>
            </a:extLst>
          </p:cNvPr>
          <p:cNvGrpSpPr/>
          <p:nvPr/>
        </p:nvGrpSpPr>
        <p:grpSpPr>
          <a:xfrm>
            <a:off x="1419868" y="5259938"/>
            <a:ext cx="220305" cy="248033"/>
            <a:chOff x="3441701" y="5303838"/>
            <a:chExt cx="715963" cy="798513"/>
          </a:xfrm>
          <a:solidFill>
            <a:srgbClr val="232F3F"/>
          </a:solidFill>
        </p:grpSpPr>
        <p:sp>
          <p:nvSpPr>
            <p:cNvPr id="327" name="Freeform 77">
              <a:extLst>
                <a:ext uri="{FF2B5EF4-FFF2-40B4-BE49-F238E27FC236}">
                  <a16:creationId xmlns:a16="http://schemas.microsoft.com/office/drawing/2014/main" id="{87E4B328-1B5F-46C6-A54A-80308C5A9849}"/>
                </a:ext>
              </a:extLst>
            </p:cNvPr>
            <p:cNvSpPr>
              <a:spLocks/>
            </p:cNvSpPr>
            <p:nvPr/>
          </p:nvSpPr>
          <p:spPr bwMode="auto">
            <a:xfrm>
              <a:off x="3660776" y="5411788"/>
              <a:ext cx="496888" cy="414338"/>
            </a:xfrm>
            <a:custGeom>
              <a:avLst/>
              <a:gdLst>
                <a:gd name="T0" fmla="*/ 968 w 981"/>
                <a:gd name="T1" fmla="*/ 55 h 816"/>
                <a:gd name="T2" fmla="*/ 894 w 981"/>
                <a:gd name="T3" fmla="*/ 4 h 816"/>
                <a:gd name="T4" fmla="*/ 892 w 981"/>
                <a:gd name="T5" fmla="*/ 0 h 816"/>
                <a:gd name="T6" fmla="*/ 840 w 981"/>
                <a:gd name="T7" fmla="*/ 25 h 816"/>
                <a:gd name="T8" fmla="*/ 766 w 981"/>
                <a:gd name="T9" fmla="*/ 85 h 816"/>
                <a:gd name="T10" fmla="*/ 270 w 981"/>
                <a:gd name="T11" fmla="*/ 487 h 816"/>
                <a:gd name="T12" fmla="*/ 45 w 981"/>
                <a:gd name="T13" fmla="*/ 719 h 816"/>
                <a:gd name="T14" fmla="*/ 3 w 981"/>
                <a:gd name="T15" fmla="*/ 793 h 816"/>
                <a:gd name="T16" fmla="*/ 3 w 981"/>
                <a:gd name="T17" fmla="*/ 812 h 816"/>
                <a:gd name="T18" fmla="*/ 23 w 981"/>
                <a:gd name="T19" fmla="*/ 814 h 816"/>
                <a:gd name="T20" fmla="*/ 279 w 981"/>
                <a:gd name="T21" fmla="*/ 686 h 816"/>
                <a:gd name="T22" fmla="*/ 849 w 981"/>
                <a:gd name="T23" fmla="*/ 225 h 816"/>
                <a:gd name="T24" fmla="*/ 949 w 981"/>
                <a:gd name="T25" fmla="*/ 143 h 816"/>
                <a:gd name="T26" fmla="*/ 968 w 981"/>
                <a:gd name="T27" fmla="*/ 55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1" h="816">
                  <a:moveTo>
                    <a:pt x="968" y="55"/>
                  </a:moveTo>
                  <a:cubicBezTo>
                    <a:pt x="956" y="24"/>
                    <a:pt x="926" y="4"/>
                    <a:pt x="894" y="4"/>
                  </a:cubicBezTo>
                  <a:cubicBezTo>
                    <a:pt x="894" y="3"/>
                    <a:pt x="893" y="1"/>
                    <a:pt x="892" y="0"/>
                  </a:cubicBezTo>
                  <a:cubicBezTo>
                    <a:pt x="875" y="8"/>
                    <a:pt x="856" y="14"/>
                    <a:pt x="840" y="25"/>
                  </a:cubicBezTo>
                  <a:cubicBezTo>
                    <a:pt x="815" y="44"/>
                    <a:pt x="791" y="65"/>
                    <a:pt x="766" y="85"/>
                  </a:cubicBezTo>
                  <a:cubicBezTo>
                    <a:pt x="601" y="219"/>
                    <a:pt x="437" y="355"/>
                    <a:pt x="270" y="487"/>
                  </a:cubicBezTo>
                  <a:cubicBezTo>
                    <a:pt x="184" y="555"/>
                    <a:pt x="102" y="625"/>
                    <a:pt x="45" y="719"/>
                  </a:cubicBezTo>
                  <a:cubicBezTo>
                    <a:pt x="30" y="743"/>
                    <a:pt x="16" y="768"/>
                    <a:pt x="3" y="793"/>
                  </a:cubicBezTo>
                  <a:cubicBezTo>
                    <a:pt x="0" y="798"/>
                    <a:pt x="0" y="809"/>
                    <a:pt x="3" y="812"/>
                  </a:cubicBezTo>
                  <a:cubicBezTo>
                    <a:pt x="6" y="816"/>
                    <a:pt x="17" y="816"/>
                    <a:pt x="23" y="814"/>
                  </a:cubicBezTo>
                  <a:cubicBezTo>
                    <a:pt x="116" y="787"/>
                    <a:pt x="203" y="746"/>
                    <a:pt x="279" y="686"/>
                  </a:cubicBezTo>
                  <a:cubicBezTo>
                    <a:pt x="470" y="534"/>
                    <a:pt x="659" y="379"/>
                    <a:pt x="849" y="225"/>
                  </a:cubicBezTo>
                  <a:cubicBezTo>
                    <a:pt x="883" y="198"/>
                    <a:pt x="916" y="171"/>
                    <a:pt x="949" y="143"/>
                  </a:cubicBezTo>
                  <a:cubicBezTo>
                    <a:pt x="974" y="120"/>
                    <a:pt x="981" y="86"/>
                    <a:pt x="968" y="55"/>
                  </a:cubicBezTo>
                  <a:close/>
                </a:path>
              </a:pathLst>
            </a:custGeom>
            <a:solidFill>
              <a:srgbClr val="F79A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sp>
          <p:nvSpPr>
            <p:cNvPr id="328" name="Freeform 78">
              <a:extLst>
                <a:ext uri="{FF2B5EF4-FFF2-40B4-BE49-F238E27FC236}">
                  <a16:creationId xmlns:a16="http://schemas.microsoft.com/office/drawing/2014/main" id="{8FAC528F-BF0A-435C-8E33-3E1B8ABFCECA}"/>
                </a:ext>
              </a:extLst>
            </p:cNvPr>
            <p:cNvSpPr>
              <a:spLocks noEditPoints="1"/>
            </p:cNvSpPr>
            <p:nvPr/>
          </p:nvSpPr>
          <p:spPr bwMode="auto">
            <a:xfrm>
              <a:off x="3441701" y="5303838"/>
              <a:ext cx="522288" cy="798513"/>
            </a:xfrm>
            <a:custGeom>
              <a:avLst/>
              <a:gdLst>
                <a:gd name="T0" fmla="*/ 883 w 1030"/>
                <a:gd name="T1" fmla="*/ 872 h 1574"/>
                <a:gd name="T2" fmla="*/ 868 w 1030"/>
                <a:gd name="T3" fmla="*/ 904 h 1574"/>
                <a:gd name="T4" fmla="*/ 868 w 1030"/>
                <a:gd name="T5" fmla="*/ 1169 h 1574"/>
                <a:gd name="T6" fmla="*/ 841 w 1030"/>
                <a:gd name="T7" fmla="*/ 1195 h 1574"/>
                <a:gd name="T8" fmla="*/ 188 w 1030"/>
                <a:gd name="T9" fmla="*/ 1195 h 1574"/>
                <a:gd name="T10" fmla="*/ 161 w 1030"/>
                <a:gd name="T11" fmla="*/ 1169 h 1574"/>
                <a:gd name="T12" fmla="*/ 161 w 1030"/>
                <a:gd name="T13" fmla="*/ 295 h 1574"/>
                <a:gd name="T14" fmla="*/ 185 w 1030"/>
                <a:gd name="T15" fmla="*/ 271 h 1574"/>
                <a:gd name="T16" fmla="*/ 843 w 1030"/>
                <a:gd name="T17" fmla="*/ 271 h 1574"/>
                <a:gd name="T18" fmla="*/ 868 w 1030"/>
                <a:gd name="T19" fmla="*/ 296 h 1574"/>
                <a:gd name="T20" fmla="*/ 868 w 1030"/>
                <a:gd name="T21" fmla="*/ 447 h 1574"/>
                <a:gd name="T22" fmla="*/ 870 w 1030"/>
                <a:gd name="T23" fmla="*/ 461 h 1574"/>
                <a:gd name="T24" fmla="*/ 1024 w 1030"/>
                <a:gd name="T25" fmla="*/ 335 h 1574"/>
                <a:gd name="T26" fmla="*/ 1030 w 1030"/>
                <a:gd name="T27" fmla="*/ 319 h 1574"/>
                <a:gd name="T28" fmla="*/ 1030 w 1030"/>
                <a:gd name="T29" fmla="*/ 219 h 1574"/>
                <a:gd name="T30" fmla="*/ 812 w 1030"/>
                <a:gd name="T31" fmla="*/ 1 h 1574"/>
                <a:gd name="T32" fmla="*/ 212 w 1030"/>
                <a:gd name="T33" fmla="*/ 1 h 1574"/>
                <a:gd name="T34" fmla="*/ 0 w 1030"/>
                <a:gd name="T35" fmla="*/ 215 h 1574"/>
                <a:gd name="T36" fmla="*/ 0 w 1030"/>
                <a:gd name="T37" fmla="*/ 1357 h 1574"/>
                <a:gd name="T38" fmla="*/ 215 w 1030"/>
                <a:gd name="T39" fmla="*/ 1573 h 1574"/>
                <a:gd name="T40" fmla="*/ 812 w 1030"/>
                <a:gd name="T41" fmla="*/ 1573 h 1574"/>
                <a:gd name="T42" fmla="*/ 874 w 1030"/>
                <a:gd name="T43" fmla="*/ 1564 h 1574"/>
                <a:gd name="T44" fmla="*/ 1030 w 1030"/>
                <a:gd name="T45" fmla="*/ 1347 h 1574"/>
                <a:gd name="T46" fmla="*/ 1030 w 1030"/>
                <a:gd name="T47" fmla="*/ 932 h 1574"/>
                <a:gd name="T48" fmla="*/ 1030 w 1030"/>
                <a:gd name="T49" fmla="*/ 754 h 1574"/>
                <a:gd name="T50" fmla="*/ 1015 w 1030"/>
                <a:gd name="T51" fmla="*/ 765 h 1574"/>
                <a:gd name="T52" fmla="*/ 883 w 1030"/>
                <a:gd name="T53" fmla="*/ 872 h 1574"/>
                <a:gd name="T54" fmla="*/ 515 w 1030"/>
                <a:gd name="T55" fmla="*/ 55 h 1574"/>
                <a:gd name="T56" fmla="*/ 594 w 1030"/>
                <a:gd name="T57" fmla="*/ 134 h 1574"/>
                <a:gd name="T58" fmla="*/ 515 w 1030"/>
                <a:gd name="T59" fmla="*/ 214 h 1574"/>
                <a:gd name="T60" fmla="*/ 435 w 1030"/>
                <a:gd name="T61" fmla="*/ 134 h 1574"/>
                <a:gd name="T62" fmla="*/ 515 w 1030"/>
                <a:gd name="T63" fmla="*/ 55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0" h="1574">
                  <a:moveTo>
                    <a:pt x="883" y="872"/>
                  </a:moveTo>
                  <a:cubicBezTo>
                    <a:pt x="871" y="881"/>
                    <a:pt x="868" y="890"/>
                    <a:pt x="868" y="904"/>
                  </a:cubicBezTo>
                  <a:cubicBezTo>
                    <a:pt x="868" y="992"/>
                    <a:pt x="868" y="1081"/>
                    <a:pt x="868" y="1169"/>
                  </a:cubicBezTo>
                  <a:cubicBezTo>
                    <a:pt x="868" y="1192"/>
                    <a:pt x="865" y="1195"/>
                    <a:pt x="841" y="1195"/>
                  </a:cubicBezTo>
                  <a:cubicBezTo>
                    <a:pt x="624" y="1195"/>
                    <a:pt x="406" y="1195"/>
                    <a:pt x="188" y="1195"/>
                  </a:cubicBezTo>
                  <a:cubicBezTo>
                    <a:pt x="165" y="1195"/>
                    <a:pt x="161" y="1191"/>
                    <a:pt x="161" y="1169"/>
                  </a:cubicBezTo>
                  <a:cubicBezTo>
                    <a:pt x="161" y="877"/>
                    <a:pt x="161" y="586"/>
                    <a:pt x="161" y="295"/>
                  </a:cubicBezTo>
                  <a:cubicBezTo>
                    <a:pt x="161" y="275"/>
                    <a:pt x="166" y="271"/>
                    <a:pt x="185" y="271"/>
                  </a:cubicBezTo>
                  <a:cubicBezTo>
                    <a:pt x="404" y="271"/>
                    <a:pt x="624" y="271"/>
                    <a:pt x="843" y="271"/>
                  </a:cubicBezTo>
                  <a:cubicBezTo>
                    <a:pt x="864" y="271"/>
                    <a:pt x="868" y="275"/>
                    <a:pt x="868" y="296"/>
                  </a:cubicBezTo>
                  <a:cubicBezTo>
                    <a:pt x="868" y="346"/>
                    <a:pt x="868" y="396"/>
                    <a:pt x="868" y="447"/>
                  </a:cubicBezTo>
                  <a:cubicBezTo>
                    <a:pt x="868" y="451"/>
                    <a:pt x="869" y="455"/>
                    <a:pt x="870" y="461"/>
                  </a:cubicBezTo>
                  <a:cubicBezTo>
                    <a:pt x="922" y="418"/>
                    <a:pt x="974" y="377"/>
                    <a:pt x="1024" y="335"/>
                  </a:cubicBezTo>
                  <a:cubicBezTo>
                    <a:pt x="1028" y="332"/>
                    <a:pt x="1029" y="325"/>
                    <a:pt x="1030" y="319"/>
                  </a:cubicBezTo>
                  <a:cubicBezTo>
                    <a:pt x="1030" y="286"/>
                    <a:pt x="1030" y="252"/>
                    <a:pt x="1030" y="219"/>
                  </a:cubicBezTo>
                  <a:cubicBezTo>
                    <a:pt x="1029" y="97"/>
                    <a:pt x="934" y="1"/>
                    <a:pt x="812" y="1"/>
                  </a:cubicBezTo>
                  <a:cubicBezTo>
                    <a:pt x="612" y="0"/>
                    <a:pt x="412" y="0"/>
                    <a:pt x="212" y="1"/>
                  </a:cubicBezTo>
                  <a:cubicBezTo>
                    <a:pt x="96" y="2"/>
                    <a:pt x="0" y="99"/>
                    <a:pt x="0" y="215"/>
                  </a:cubicBezTo>
                  <a:cubicBezTo>
                    <a:pt x="0" y="596"/>
                    <a:pt x="0" y="976"/>
                    <a:pt x="0" y="1357"/>
                  </a:cubicBezTo>
                  <a:cubicBezTo>
                    <a:pt x="0" y="1476"/>
                    <a:pt x="96" y="1573"/>
                    <a:pt x="215" y="1573"/>
                  </a:cubicBezTo>
                  <a:cubicBezTo>
                    <a:pt x="414" y="1574"/>
                    <a:pt x="613" y="1574"/>
                    <a:pt x="812" y="1573"/>
                  </a:cubicBezTo>
                  <a:cubicBezTo>
                    <a:pt x="833" y="1573"/>
                    <a:pt x="854" y="1570"/>
                    <a:pt x="874" y="1564"/>
                  </a:cubicBezTo>
                  <a:cubicBezTo>
                    <a:pt x="969" y="1537"/>
                    <a:pt x="1030" y="1452"/>
                    <a:pt x="1030" y="1347"/>
                  </a:cubicBezTo>
                  <a:cubicBezTo>
                    <a:pt x="1030" y="1209"/>
                    <a:pt x="1030" y="1070"/>
                    <a:pt x="1030" y="932"/>
                  </a:cubicBezTo>
                  <a:cubicBezTo>
                    <a:pt x="1030" y="873"/>
                    <a:pt x="1030" y="815"/>
                    <a:pt x="1030" y="754"/>
                  </a:cubicBezTo>
                  <a:cubicBezTo>
                    <a:pt x="1023" y="759"/>
                    <a:pt x="1019" y="762"/>
                    <a:pt x="1015" y="765"/>
                  </a:cubicBezTo>
                  <a:cubicBezTo>
                    <a:pt x="971" y="801"/>
                    <a:pt x="927" y="837"/>
                    <a:pt x="883" y="872"/>
                  </a:cubicBezTo>
                  <a:close/>
                  <a:moveTo>
                    <a:pt x="515" y="55"/>
                  </a:moveTo>
                  <a:cubicBezTo>
                    <a:pt x="559" y="55"/>
                    <a:pt x="594" y="90"/>
                    <a:pt x="594" y="134"/>
                  </a:cubicBezTo>
                  <a:cubicBezTo>
                    <a:pt x="594" y="178"/>
                    <a:pt x="559" y="214"/>
                    <a:pt x="515" y="214"/>
                  </a:cubicBezTo>
                  <a:cubicBezTo>
                    <a:pt x="471" y="214"/>
                    <a:pt x="435" y="178"/>
                    <a:pt x="435" y="134"/>
                  </a:cubicBezTo>
                  <a:cubicBezTo>
                    <a:pt x="435" y="90"/>
                    <a:pt x="471" y="55"/>
                    <a:pt x="515"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dirty="0"/>
            </a:p>
          </p:txBody>
        </p:sp>
      </p:grpSp>
      <p:sp>
        <p:nvSpPr>
          <p:cNvPr id="329" name="Rectangle 328">
            <a:extLst>
              <a:ext uri="{FF2B5EF4-FFF2-40B4-BE49-F238E27FC236}">
                <a16:creationId xmlns:a16="http://schemas.microsoft.com/office/drawing/2014/main" id="{3503BDE3-AB8F-4546-8B8A-93706D2F849F}"/>
              </a:ext>
            </a:extLst>
          </p:cNvPr>
          <p:cNvSpPr/>
          <p:nvPr/>
        </p:nvSpPr>
        <p:spPr>
          <a:xfrm>
            <a:off x="1689320" y="4970928"/>
            <a:ext cx="1038613" cy="415971"/>
          </a:xfrm>
          <a:prstGeom prst="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Renseignement du formulaire web</a:t>
            </a:r>
          </a:p>
        </p:txBody>
      </p:sp>
      <p:cxnSp>
        <p:nvCxnSpPr>
          <p:cNvPr id="330" name="Connector: Elbow 116">
            <a:extLst>
              <a:ext uri="{FF2B5EF4-FFF2-40B4-BE49-F238E27FC236}">
                <a16:creationId xmlns:a16="http://schemas.microsoft.com/office/drawing/2014/main" id="{0BC145A4-7FB4-47A8-991F-EE84C78E38E9}"/>
              </a:ext>
            </a:extLst>
          </p:cNvPr>
          <p:cNvCxnSpPr>
            <a:cxnSpLocks/>
            <a:stCxn id="329" idx="3"/>
          </p:cNvCxnSpPr>
          <p:nvPr/>
        </p:nvCxnSpPr>
        <p:spPr>
          <a:xfrm flipV="1">
            <a:off x="2727933" y="5175634"/>
            <a:ext cx="423151" cy="3280"/>
          </a:xfrm>
          <a:prstGeom prst="bentConnector3">
            <a:avLst>
              <a:gd name="adj1" fmla="val 50000"/>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grpSp>
        <p:nvGrpSpPr>
          <p:cNvPr id="108" name="Groupe 107">
            <a:extLst>
              <a:ext uri="{FF2B5EF4-FFF2-40B4-BE49-F238E27FC236}">
                <a16:creationId xmlns:a16="http://schemas.microsoft.com/office/drawing/2014/main" id="{07DA7A64-1649-4262-9D94-B262447AB91B}"/>
              </a:ext>
            </a:extLst>
          </p:cNvPr>
          <p:cNvGrpSpPr/>
          <p:nvPr/>
        </p:nvGrpSpPr>
        <p:grpSpPr>
          <a:xfrm>
            <a:off x="2969316" y="1838672"/>
            <a:ext cx="1352126" cy="590609"/>
            <a:chOff x="2983447" y="1836823"/>
            <a:chExt cx="1352126" cy="614665"/>
          </a:xfrm>
        </p:grpSpPr>
        <p:sp>
          <p:nvSpPr>
            <p:cNvPr id="105" name="Ellipse 104">
              <a:extLst>
                <a:ext uri="{FF2B5EF4-FFF2-40B4-BE49-F238E27FC236}">
                  <a16:creationId xmlns:a16="http://schemas.microsoft.com/office/drawing/2014/main" id="{C9D3D019-EBE0-4F04-9C0D-B52F4A3A61F9}"/>
                </a:ext>
              </a:extLst>
            </p:cNvPr>
            <p:cNvSpPr/>
            <p:nvPr/>
          </p:nvSpPr>
          <p:spPr>
            <a:xfrm>
              <a:off x="3029777" y="1836823"/>
              <a:ext cx="1305796" cy="614665"/>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4" name="Rectangle 333">
              <a:extLst>
                <a:ext uri="{FF2B5EF4-FFF2-40B4-BE49-F238E27FC236}">
                  <a16:creationId xmlns:a16="http://schemas.microsoft.com/office/drawing/2014/main" id="{5D48C92A-E450-43B4-B044-2B9D08504C3C}"/>
                </a:ext>
              </a:extLst>
            </p:cNvPr>
            <p:cNvSpPr/>
            <p:nvPr/>
          </p:nvSpPr>
          <p:spPr>
            <a:xfrm>
              <a:off x="2983447" y="1873954"/>
              <a:ext cx="1347161"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Accès à la base de données fournisseurs labelisés BONSU</a:t>
              </a:r>
            </a:p>
          </p:txBody>
        </p:sp>
      </p:grpSp>
      <p:grpSp>
        <p:nvGrpSpPr>
          <p:cNvPr id="106" name="Groupe 105">
            <a:extLst>
              <a:ext uri="{FF2B5EF4-FFF2-40B4-BE49-F238E27FC236}">
                <a16:creationId xmlns:a16="http://schemas.microsoft.com/office/drawing/2014/main" id="{B0AC0768-C7F7-4135-B1B3-8026BA933317}"/>
              </a:ext>
            </a:extLst>
          </p:cNvPr>
          <p:cNvGrpSpPr/>
          <p:nvPr/>
        </p:nvGrpSpPr>
        <p:grpSpPr>
          <a:xfrm>
            <a:off x="2893513" y="3074483"/>
            <a:ext cx="1557934" cy="447061"/>
            <a:chOff x="2634151" y="2943086"/>
            <a:chExt cx="1557934" cy="602339"/>
          </a:xfrm>
        </p:grpSpPr>
        <p:sp>
          <p:nvSpPr>
            <p:cNvPr id="338" name="Ellipse 337">
              <a:extLst>
                <a:ext uri="{FF2B5EF4-FFF2-40B4-BE49-F238E27FC236}">
                  <a16:creationId xmlns:a16="http://schemas.microsoft.com/office/drawing/2014/main" id="{9A0A0E75-D7A7-4C0C-9165-EF84581DB2E6}"/>
                </a:ext>
              </a:extLst>
            </p:cNvPr>
            <p:cNvSpPr/>
            <p:nvPr/>
          </p:nvSpPr>
          <p:spPr>
            <a:xfrm>
              <a:off x="2634151" y="2943086"/>
              <a:ext cx="1535623" cy="597995"/>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7" name="Rectangle 336">
              <a:extLst>
                <a:ext uri="{FF2B5EF4-FFF2-40B4-BE49-F238E27FC236}">
                  <a16:creationId xmlns:a16="http://schemas.microsoft.com/office/drawing/2014/main" id="{12D23056-6128-4730-B471-B3C52535792C}"/>
                </a:ext>
              </a:extLst>
            </p:cNvPr>
            <p:cNvSpPr/>
            <p:nvPr/>
          </p:nvSpPr>
          <p:spPr>
            <a:xfrm>
              <a:off x="2656462" y="2970597"/>
              <a:ext cx="1535623"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Création de bourse de sous-traitance interne </a:t>
              </a:r>
            </a:p>
          </p:txBody>
        </p:sp>
      </p:grpSp>
      <p:grpSp>
        <p:nvGrpSpPr>
          <p:cNvPr id="343" name="Groupe 342">
            <a:extLst>
              <a:ext uri="{FF2B5EF4-FFF2-40B4-BE49-F238E27FC236}">
                <a16:creationId xmlns:a16="http://schemas.microsoft.com/office/drawing/2014/main" id="{BA7D2735-4FE3-4359-882F-D330E2B7810B}"/>
              </a:ext>
            </a:extLst>
          </p:cNvPr>
          <p:cNvGrpSpPr/>
          <p:nvPr/>
        </p:nvGrpSpPr>
        <p:grpSpPr>
          <a:xfrm>
            <a:off x="2770265" y="3656160"/>
            <a:ext cx="1804665" cy="551311"/>
            <a:chOff x="2656462" y="2938379"/>
            <a:chExt cx="1535623" cy="608292"/>
          </a:xfrm>
        </p:grpSpPr>
        <p:sp>
          <p:nvSpPr>
            <p:cNvPr id="344" name="Ellipse 343">
              <a:extLst>
                <a:ext uri="{FF2B5EF4-FFF2-40B4-BE49-F238E27FC236}">
                  <a16:creationId xmlns:a16="http://schemas.microsoft.com/office/drawing/2014/main" id="{BFBAFE77-9DAD-4FAA-BB41-07C3AC83838A}"/>
                </a:ext>
              </a:extLst>
            </p:cNvPr>
            <p:cNvSpPr/>
            <p:nvPr/>
          </p:nvSpPr>
          <p:spPr>
            <a:xfrm>
              <a:off x="2785597" y="2938379"/>
              <a:ext cx="1305797" cy="602700"/>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5" name="Rectangle 344">
              <a:extLst>
                <a:ext uri="{FF2B5EF4-FFF2-40B4-BE49-F238E27FC236}">
                  <a16:creationId xmlns:a16="http://schemas.microsoft.com/office/drawing/2014/main" id="{B3599C53-5ABE-4BFB-B8A3-9315EB2076AE}"/>
                </a:ext>
              </a:extLst>
            </p:cNvPr>
            <p:cNvSpPr/>
            <p:nvPr/>
          </p:nvSpPr>
          <p:spPr>
            <a:xfrm>
              <a:off x="2656462" y="2971843"/>
              <a:ext cx="1535623"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Créer et publier des appels d’offres en ligne </a:t>
              </a:r>
            </a:p>
          </p:txBody>
        </p:sp>
      </p:grpSp>
      <p:grpSp>
        <p:nvGrpSpPr>
          <p:cNvPr id="351" name="Groupe 350">
            <a:extLst>
              <a:ext uri="{FF2B5EF4-FFF2-40B4-BE49-F238E27FC236}">
                <a16:creationId xmlns:a16="http://schemas.microsoft.com/office/drawing/2014/main" id="{6F6B3F16-4843-4F4D-BA0D-FFBEC81B3115}"/>
              </a:ext>
            </a:extLst>
          </p:cNvPr>
          <p:cNvGrpSpPr/>
          <p:nvPr/>
        </p:nvGrpSpPr>
        <p:grpSpPr>
          <a:xfrm>
            <a:off x="2854849" y="4379107"/>
            <a:ext cx="1641811" cy="520761"/>
            <a:chOff x="2748717" y="3019270"/>
            <a:chExt cx="1397048" cy="645361"/>
          </a:xfrm>
        </p:grpSpPr>
        <p:sp>
          <p:nvSpPr>
            <p:cNvPr id="352" name="Ellipse 351">
              <a:extLst>
                <a:ext uri="{FF2B5EF4-FFF2-40B4-BE49-F238E27FC236}">
                  <a16:creationId xmlns:a16="http://schemas.microsoft.com/office/drawing/2014/main" id="{C2F446B9-6EA4-4ED0-A739-52275985EC1F}"/>
                </a:ext>
              </a:extLst>
            </p:cNvPr>
            <p:cNvSpPr/>
            <p:nvPr/>
          </p:nvSpPr>
          <p:spPr>
            <a:xfrm>
              <a:off x="2785597" y="3020348"/>
              <a:ext cx="1305797" cy="644283"/>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3" name="Rectangle 352">
              <a:extLst>
                <a:ext uri="{FF2B5EF4-FFF2-40B4-BE49-F238E27FC236}">
                  <a16:creationId xmlns:a16="http://schemas.microsoft.com/office/drawing/2014/main" id="{12737737-274D-43BD-915C-06E765978E79}"/>
                </a:ext>
              </a:extLst>
            </p:cNvPr>
            <p:cNvSpPr/>
            <p:nvPr/>
          </p:nvSpPr>
          <p:spPr>
            <a:xfrm>
              <a:off x="2748717" y="3019270"/>
              <a:ext cx="1397048"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Gestion des processus de réponse aux appels d’offres</a:t>
              </a:r>
            </a:p>
          </p:txBody>
        </p:sp>
      </p:grpSp>
      <p:grpSp>
        <p:nvGrpSpPr>
          <p:cNvPr id="354" name="Groupe 353">
            <a:extLst>
              <a:ext uri="{FF2B5EF4-FFF2-40B4-BE49-F238E27FC236}">
                <a16:creationId xmlns:a16="http://schemas.microsoft.com/office/drawing/2014/main" id="{34003210-415B-4136-BBD9-B5BF41327282}"/>
              </a:ext>
            </a:extLst>
          </p:cNvPr>
          <p:cNvGrpSpPr/>
          <p:nvPr/>
        </p:nvGrpSpPr>
        <p:grpSpPr>
          <a:xfrm>
            <a:off x="2707250" y="5494667"/>
            <a:ext cx="1804665" cy="505064"/>
            <a:chOff x="2656462" y="3020349"/>
            <a:chExt cx="1535623" cy="580804"/>
          </a:xfrm>
        </p:grpSpPr>
        <p:sp>
          <p:nvSpPr>
            <p:cNvPr id="355" name="Ellipse 354">
              <a:extLst>
                <a:ext uri="{FF2B5EF4-FFF2-40B4-BE49-F238E27FC236}">
                  <a16:creationId xmlns:a16="http://schemas.microsoft.com/office/drawing/2014/main" id="{0FEA025F-F0B7-4F77-93E8-40F1BE5B9097}"/>
                </a:ext>
              </a:extLst>
            </p:cNvPr>
            <p:cNvSpPr/>
            <p:nvPr/>
          </p:nvSpPr>
          <p:spPr>
            <a:xfrm>
              <a:off x="2785597" y="3020349"/>
              <a:ext cx="1305797" cy="520731"/>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56" name="Rectangle 355">
              <a:extLst>
                <a:ext uri="{FF2B5EF4-FFF2-40B4-BE49-F238E27FC236}">
                  <a16:creationId xmlns:a16="http://schemas.microsoft.com/office/drawing/2014/main" id="{3997CEBB-CA42-4CEB-A889-225CA0EEB159}"/>
                </a:ext>
              </a:extLst>
            </p:cNvPr>
            <p:cNvSpPr/>
            <p:nvPr/>
          </p:nvSpPr>
          <p:spPr>
            <a:xfrm>
              <a:off x="2656462" y="3026325"/>
              <a:ext cx="1535623"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Réponse aux appels </a:t>
              </a:r>
            </a:p>
            <a:p>
              <a:pPr algn="ctr"/>
              <a:r>
                <a:rPr lang="fr-FR" sz="900" dirty="0">
                  <a:solidFill>
                    <a:srgbClr val="1D2733"/>
                  </a:solidFill>
                </a:rPr>
                <a:t>d’offres </a:t>
              </a:r>
            </a:p>
          </p:txBody>
        </p:sp>
      </p:grpSp>
      <p:sp>
        <p:nvSpPr>
          <p:cNvPr id="364" name="Rectangle : coins arrondis 363">
            <a:extLst>
              <a:ext uri="{FF2B5EF4-FFF2-40B4-BE49-F238E27FC236}">
                <a16:creationId xmlns:a16="http://schemas.microsoft.com/office/drawing/2014/main" id="{6FC046D4-BE21-4CC0-B9E4-7B3EDA0938A8}"/>
              </a:ext>
            </a:extLst>
          </p:cNvPr>
          <p:cNvSpPr/>
          <p:nvPr/>
        </p:nvSpPr>
        <p:spPr>
          <a:xfrm>
            <a:off x="3153068" y="4959726"/>
            <a:ext cx="1065970" cy="432903"/>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Interface web </a:t>
            </a:r>
          </a:p>
        </p:txBody>
      </p:sp>
      <p:sp>
        <p:nvSpPr>
          <p:cNvPr id="366" name="Rectangle : coins arrondis 365">
            <a:extLst>
              <a:ext uri="{FF2B5EF4-FFF2-40B4-BE49-F238E27FC236}">
                <a16:creationId xmlns:a16="http://schemas.microsoft.com/office/drawing/2014/main" id="{FF00845E-E8D7-43C1-8AF6-CE951E12154C}"/>
              </a:ext>
            </a:extLst>
          </p:cNvPr>
          <p:cNvSpPr/>
          <p:nvPr/>
        </p:nvSpPr>
        <p:spPr>
          <a:xfrm>
            <a:off x="5117550" y="4684292"/>
            <a:ext cx="1065970" cy="432903"/>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Réception à l’appel d’offre</a:t>
            </a:r>
          </a:p>
        </p:txBody>
      </p:sp>
      <p:grpSp>
        <p:nvGrpSpPr>
          <p:cNvPr id="375" name="Groupe 374">
            <a:extLst>
              <a:ext uri="{FF2B5EF4-FFF2-40B4-BE49-F238E27FC236}">
                <a16:creationId xmlns:a16="http://schemas.microsoft.com/office/drawing/2014/main" id="{D11B8FC3-A5D7-4A14-9E62-76389DCE18DD}"/>
              </a:ext>
            </a:extLst>
          </p:cNvPr>
          <p:cNvGrpSpPr/>
          <p:nvPr/>
        </p:nvGrpSpPr>
        <p:grpSpPr>
          <a:xfrm>
            <a:off x="1359280" y="1777727"/>
            <a:ext cx="1305797" cy="688280"/>
            <a:chOff x="3029776" y="1799240"/>
            <a:chExt cx="1305797" cy="716315"/>
          </a:xfrm>
        </p:grpSpPr>
        <p:sp>
          <p:nvSpPr>
            <p:cNvPr id="376" name="Ellipse 375">
              <a:extLst>
                <a:ext uri="{FF2B5EF4-FFF2-40B4-BE49-F238E27FC236}">
                  <a16:creationId xmlns:a16="http://schemas.microsoft.com/office/drawing/2014/main" id="{8DA65974-8FFB-4C19-BAE4-B9C593BC1C9D}"/>
                </a:ext>
              </a:extLst>
            </p:cNvPr>
            <p:cNvSpPr/>
            <p:nvPr/>
          </p:nvSpPr>
          <p:spPr>
            <a:xfrm>
              <a:off x="3029776" y="1799240"/>
              <a:ext cx="1305797" cy="716315"/>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7" name="Rectangle 376">
              <a:extLst>
                <a:ext uri="{FF2B5EF4-FFF2-40B4-BE49-F238E27FC236}">
                  <a16:creationId xmlns:a16="http://schemas.microsoft.com/office/drawing/2014/main" id="{625127B0-E896-48A8-A7B1-DAFB5A1E4E87}"/>
                </a:ext>
              </a:extLst>
            </p:cNvPr>
            <p:cNvSpPr/>
            <p:nvPr/>
          </p:nvSpPr>
          <p:spPr>
            <a:xfrm>
              <a:off x="3048967" y="1873955"/>
              <a:ext cx="1281641" cy="619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Tapez l’adresse web de Bonus dans le navigateur </a:t>
              </a:r>
            </a:p>
          </p:txBody>
        </p:sp>
      </p:grpSp>
      <p:grpSp>
        <p:nvGrpSpPr>
          <p:cNvPr id="378" name="Groupe 377">
            <a:extLst>
              <a:ext uri="{FF2B5EF4-FFF2-40B4-BE49-F238E27FC236}">
                <a16:creationId xmlns:a16="http://schemas.microsoft.com/office/drawing/2014/main" id="{BC4EFAED-0A24-483E-AD71-63A737C5B33A}"/>
              </a:ext>
            </a:extLst>
          </p:cNvPr>
          <p:cNvGrpSpPr/>
          <p:nvPr/>
        </p:nvGrpSpPr>
        <p:grpSpPr>
          <a:xfrm>
            <a:off x="1453730" y="4349549"/>
            <a:ext cx="1305797" cy="606608"/>
            <a:chOff x="3029776" y="1846488"/>
            <a:chExt cx="1305797" cy="631315"/>
          </a:xfrm>
        </p:grpSpPr>
        <p:sp>
          <p:nvSpPr>
            <p:cNvPr id="379" name="Ellipse 378">
              <a:extLst>
                <a:ext uri="{FF2B5EF4-FFF2-40B4-BE49-F238E27FC236}">
                  <a16:creationId xmlns:a16="http://schemas.microsoft.com/office/drawing/2014/main" id="{7B6F6706-733E-47C7-9A10-05DA5E30B72F}"/>
                </a:ext>
              </a:extLst>
            </p:cNvPr>
            <p:cNvSpPr/>
            <p:nvPr/>
          </p:nvSpPr>
          <p:spPr>
            <a:xfrm>
              <a:off x="3029776" y="1846488"/>
              <a:ext cx="1305797" cy="605001"/>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0" name="Rectangle 379">
              <a:extLst>
                <a:ext uri="{FF2B5EF4-FFF2-40B4-BE49-F238E27FC236}">
                  <a16:creationId xmlns:a16="http://schemas.microsoft.com/office/drawing/2014/main" id="{01974A99-0FA8-454B-BF19-FB5A408CE5DD}"/>
                </a:ext>
              </a:extLst>
            </p:cNvPr>
            <p:cNvSpPr/>
            <p:nvPr/>
          </p:nvSpPr>
          <p:spPr>
            <a:xfrm>
              <a:off x="3078769" y="1902975"/>
              <a:ext cx="1199242"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Tapez l’adresse web de Bonus dans le navigateur </a:t>
              </a:r>
            </a:p>
          </p:txBody>
        </p:sp>
      </p:grpSp>
      <p:grpSp>
        <p:nvGrpSpPr>
          <p:cNvPr id="393" name="Groupe 392">
            <a:extLst>
              <a:ext uri="{FF2B5EF4-FFF2-40B4-BE49-F238E27FC236}">
                <a16:creationId xmlns:a16="http://schemas.microsoft.com/office/drawing/2014/main" id="{87533835-B543-441B-9AA9-93952D0CA56F}"/>
              </a:ext>
            </a:extLst>
          </p:cNvPr>
          <p:cNvGrpSpPr/>
          <p:nvPr/>
        </p:nvGrpSpPr>
        <p:grpSpPr>
          <a:xfrm>
            <a:off x="4575744" y="1981620"/>
            <a:ext cx="1801302" cy="670769"/>
            <a:chOff x="3029776" y="1829065"/>
            <a:chExt cx="1305797" cy="622423"/>
          </a:xfrm>
        </p:grpSpPr>
        <p:sp>
          <p:nvSpPr>
            <p:cNvPr id="394" name="Ellipse 393">
              <a:extLst>
                <a:ext uri="{FF2B5EF4-FFF2-40B4-BE49-F238E27FC236}">
                  <a16:creationId xmlns:a16="http://schemas.microsoft.com/office/drawing/2014/main" id="{286F904B-6357-4527-A32D-55835B78D4CC}"/>
                </a:ext>
              </a:extLst>
            </p:cNvPr>
            <p:cNvSpPr/>
            <p:nvPr/>
          </p:nvSpPr>
          <p:spPr>
            <a:xfrm>
              <a:off x="3029776" y="1829065"/>
              <a:ext cx="1305797" cy="622423"/>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5" name="Rectangle 394">
              <a:extLst>
                <a:ext uri="{FF2B5EF4-FFF2-40B4-BE49-F238E27FC236}">
                  <a16:creationId xmlns:a16="http://schemas.microsoft.com/office/drawing/2014/main" id="{AEBE8934-3450-441A-8EB0-28DC7E79B6CD}"/>
                </a:ext>
              </a:extLst>
            </p:cNvPr>
            <p:cNvSpPr/>
            <p:nvPr/>
          </p:nvSpPr>
          <p:spPr>
            <a:xfrm>
              <a:off x="3079236" y="1855957"/>
              <a:ext cx="1187977"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Remplissage du formulaire de création avec les spécificités de l’appel d’offre et envoie.</a:t>
              </a:r>
            </a:p>
          </p:txBody>
        </p:sp>
      </p:grpSp>
      <p:grpSp>
        <p:nvGrpSpPr>
          <p:cNvPr id="402" name="Groupe 401">
            <a:extLst>
              <a:ext uri="{FF2B5EF4-FFF2-40B4-BE49-F238E27FC236}">
                <a16:creationId xmlns:a16="http://schemas.microsoft.com/office/drawing/2014/main" id="{43AD43E7-B7C4-4615-BC38-28986AE0F2C0}"/>
              </a:ext>
            </a:extLst>
          </p:cNvPr>
          <p:cNvGrpSpPr/>
          <p:nvPr/>
        </p:nvGrpSpPr>
        <p:grpSpPr>
          <a:xfrm>
            <a:off x="4480084" y="5244067"/>
            <a:ext cx="1865211" cy="786865"/>
            <a:chOff x="2983447" y="1869598"/>
            <a:chExt cx="1352126" cy="587128"/>
          </a:xfrm>
        </p:grpSpPr>
        <p:sp>
          <p:nvSpPr>
            <p:cNvPr id="403" name="Ellipse 402">
              <a:extLst>
                <a:ext uri="{FF2B5EF4-FFF2-40B4-BE49-F238E27FC236}">
                  <a16:creationId xmlns:a16="http://schemas.microsoft.com/office/drawing/2014/main" id="{3AD09EAA-66C7-4D3F-80BB-81E2DF24AADF}"/>
                </a:ext>
              </a:extLst>
            </p:cNvPr>
            <p:cNvSpPr/>
            <p:nvPr/>
          </p:nvSpPr>
          <p:spPr>
            <a:xfrm>
              <a:off x="3029776" y="1869598"/>
              <a:ext cx="1305797" cy="581890"/>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4" name="Rectangle 403">
              <a:extLst>
                <a:ext uri="{FF2B5EF4-FFF2-40B4-BE49-F238E27FC236}">
                  <a16:creationId xmlns:a16="http://schemas.microsoft.com/office/drawing/2014/main" id="{12A21889-DBA5-4465-ABE2-685E4C1C8E01}"/>
                </a:ext>
              </a:extLst>
            </p:cNvPr>
            <p:cNvSpPr/>
            <p:nvPr/>
          </p:nvSpPr>
          <p:spPr>
            <a:xfrm>
              <a:off x="2983447" y="1881898"/>
              <a:ext cx="1347161"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Affichage de la liste des appels d’offre correspondantes aux profils du prestataire.</a:t>
              </a:r>
            </a:p>
          </p:txBody>
        </p:sp>
      </p:grpSp>
      <p:sp>
        <p:nvSpPr>
          <p:cNvPr id="411" name="Rectangle : coins arrondis 410">
            <a:extLst>
              <a:ext uri="{FF2B5EF4-FFF2-40B4-BE49-F238E27FC236}">
                <a16:creationId xmlns:a16="http://schemas.microsoft.com/office/drawing/2014/main" id="{E8635878-6987-4269-A403-C48FB93E5982}"/>
              </a:ext>
            </a:extLst>
          </p:cNvPr>
          <p:cNvSpPr/>
          <p:nvPr/>
        </p:nvSpPr>
        <p:spPr>
          <a:xfrm>
            <a:off x="6892604" y="2585343"/>
            <a:ext cx="1292025" cy="549325"/>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Réception des profils correspondants </a:t>
            </a:r>
          </a:p>
        </p:txBody>
      </p:sp>
      <p:cxnSp>
        <p:nvCxnSpPr>
          <p:cNvPr id="412" name="Connector: Elbow 116">
            <a:extLst>
              <a:ext uri="{FF2B5EF4-FFF2-40B4-BE49-F238E27FC236}">
                <a16:creationId xmlns:a16="http://schemas.microsoft.com/office/drawing/2014/main" id="{75CE9668-580B-4694-A531-0534364F7BCD}"/>
              </a:ext>
            </a:extLst>
          </p:cNvPr>
          <p:cNvCxnSpPr>
            <a:cxnSpLocks/>
            <a:endCxn id="411" idx="1"/>
          </p:cNvCxnSpPr>
          <p:nvPr/>
        </p:nvCxnSpPr>
        <p:spPr>
          <a:xfrm flipV="1">
            <a:off x="5824715" y="2860006"/>
            <a:ext cx="1067889" cy="379222"/>
          </a:xfrm>
          <a:prstGeom prst="bentConnector3">
            <a:avLst>
              <a:gd name="adj1" fmla="val 50000"/>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sp>
        <p:nvSpPr>
          <p:cNvPr id="415" name="Rectangle : coins arrondis 414">
            <a:extLst>
              <a:ext uri="{FF2B5EF4-FFF2-40B4-BE49-F238E27FC236}">
                <a16:creationId xmlns:a16="http://schemas.microsoft.com/office/drawing/2014/main" id="{D0D44F19-73E6-4E1F-BE55-DC6B4826E39F}"/>
              </a:ext>
            </a:extLst>
          </p:cNvPr>
          <p:cNvSpPr/>
          <p:nvPr/>
        </p:nvSpPr>
        <p:spPr>
          <a:xfrm>
            <a:off x="6947166" y="4662838"/>
            <a:ext cx="1047058" cy="432903"/>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Soumission à l’appel d’offre </a:t>
            </a:r>
          </a:p>
        </p:txBody>
      </p:sp>
      <p:cxnSp>
        <p:nvCxnSpPr>
          <p:cNvPr id="416" name="Connector: Elbow 116">
            <a:extLst>
              <a:ext uri="{FF2B5EF4-FFF2-40B4-BE49-F238E27FC236}">
                <a16:creationId xmlns:a16="http://schemas.microsoft.com/office/drawing/2014/main" id="{5BABE000-3475-4069-AF94-DEBA3D3C1E91}"/>
              </a:ext>
            </a:extLst>
          </p:cNvPr>
          <p:cNvCxnSpPr>
            <a:cxnSpLocks/>
            <a:endCxn id="415" idx="1"/>
          </p:cNvCxnSpPr>
          <p:nvPr/>
        </p:nvCxnSpPr>
        <p:spPr>
          <a:xfrm flipV="1">
            <a:off x="6188526" y="4879290"/>
            <a:ext cx="758640" cy="20578"/>
          </a:xfrm>
          <a:prstGeom prst="bentConnector3">
            <a:avLst>
              <a:gd name="adj1" fmla="val 50000"/>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sp>
        <p:nvSpPr>
          <p:cNvPr id="357" name="Rectangle : coins arrondis 356">
            <a:extLst>
              <a:ext uri="{FF2B5EF4-FFF2-40B4-BE49-F238E27FC236}">
                <a16:creationId xmlns:a16="http://schemas.microsoft.com/office/drawing/2014/main" id="{C1A9B688-02BF-44AF-95B7-BC4ABA90DA3E}"/>
              </a:ext>
            </a:extLst>
          </p:cNvPr>
          <p:cNvSpPr/>
          <p:nvPr/>
        </p:nvSpPr>
        <p:spPr>
          <a:xfrm>
            <a:off x="5109840" y="3025876"/>
            <a:ext cx="865170" cy="432903"/>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Création d’un appel d’offre  </a:t>
            </a:r>
          </a:p>
        </p:txBody>
      </p:sp>
      <p:cxnSp>
        <p:nvCxnSpPr>
          <p:cNvPr id="137" name="Connecteur : en angle 136">
            <a:extLst>
              <a:ext uri="{FF2B5EF4-FFF2-40B4-BE49-F238E27FC236}">
                <a16:creationId xmlns:a16="http://schemas.microsoft.com/office/drawing/2014/main" id="{1A0E3000-CF49-423D-A0AD-30B9D353A4EC}"/>
              </a:ext>
            </a:extLst>
          </p:cNvPr>
          <p:cNvCxnSpPr>
            <a:stCxn id="415" idx="0"/>
          </p:cNvCxnSpPr>
          <p:nvPr/>
        </p:nvCxnSpPr>
        <p:spPr>
          <a:xfrm rot="16200000" flipV="1">
            <a:off x="6747316" y="3939459"/>
            <a:ext cx="1423610" cy="23148"/>
          </a:xfrm>
          <a:prstGeom prst="bentConnector3">
            <a:avLst/>
          </a:prstGeom>
          <a:ln>
            <a:solidFill>
              <a:srgbClr val="232F3F"/>
            </a:solidFill>
            <a:tailEnd type="triangle"/>
          </a:ln>
        </p:spPr>
        <p:style>
          <a:lnRef idx="1">
            <a:schemeClr val="accent1"/>
          </a:lnRef>
          <a:fillRef idx="0">
            <a:schemeClr val="accent1"/>
          </a:fillRef>
          <a:effectRef idx="0">
            <a:schemeClr val="accent1"/>
          </a:effectRef>
          <a:fontRef idx="minor">
            <a:schemeClr val="tx1"/>
          </a:fontRef>
        </p:style>
      </p:cxnSp>
      <p:grpSp>
        <p:nvGrpSpPr>
          <p:cNvPr id="432" name="Groupe 431">
            <a:extLst>
              <a:ext uri="{FF2B5EF4-FFF2-40B4-BE49-F238E27FC236}">
                <a16:creationId xmlns:a16="http://schemas.microsoft.com/office/drawing/2014/main" id="{2FBE8274-C3CD-4D0E-81E5-6BE3F1013F67}"/>
              </a:ext>
            </a:extLst>
          </p:cNvPr>
          <p:cNvGrpSpPr/>
          <p:nvPr/>
        </p:nvGrpSpPr>
        <p:grpSpPr>
          <a:xfrm>
            <a:off x="6530208" y="5318120"/>
            <a:ext cx="1801302" cy="685311"/>
            <a:chOff x="3029776" y="1829065"/>
            <a:chExt cx="1305797" cy="635917"/>
          </a:xfrm>
        </p:grpSpPr>
        <p:sp>
          <p:nvSpPr>
            <p:cNvPr id="433" name="Ellipse 432">
              <a:extLst>
                <a:ext uri="{FF2B5EF4-FFF2-40B4-BE49-F238E27FC236}">
                  <a16:creationId xmlns:a16="http://schemas.microsoft.com/office/drawing/2014/main" id="{0A35931E-874A-49E3-928B-9550A525DB51}"/>
                </a:ext>
              </a:extLst>
            </p:cNvPr>
            <p:cNvSpPr/>
            <p:nvPr/>
          </p:nvSpPr>
          <p:spPr>
            <a:xfrm>
              <a:off x="3029776" y="1829065"/>
              <a:ext cx="1305797" cy="622423"/>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4" name="Rectangle 433">
              <a:extLst>
                <a:ext uri="{FF2B5EF4-FFF2-40B4-BE49-F238E27FC236}">
                  <a16:creationId xmlns:a16="http://schemas.microsoft.com/office/drawing/2014/main" id="{6C5B6D4F-03E8-4312-8295-4C8CC43157DC}"/>
                </a:ext>
              </a:extLst>
            </p:cNvPr>
            <p:cNvSpPr/>
            <p:nvPr/>
          </p:nvSpPr>
          <p:spPr>
            <a:xfrm>
              <a:off x="3079236" y="1890154"/>
              <a:ext cx="1187977"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Envoie des documents garantissant la qualification du prestataire </a:t>
              </a:r>
            </a:p>
          </p:txBody>
        </p:sp>
      </p:grpSp>
      <p:sp>
        <p:nvSpPr>
          <p:cNvPr id="435" name="Rectangle : coins arrondis 434">
            <a:extLst>
              <a:ext uri="{FF2B5EF4-FFF2-40B4-BE49-F238E27FC236}">
                <a16:creationId xmlns:a16="http://schemas.microsoft.com/office/drawing/2014/main" id="{40774F43-7AD3-4792-8DC2-784B88BA7AF0}"/>
              </a:ext>
            </a:extLst>
          </p:cNvPr>
          <p:cNvSpPr/>
          <p:nvPr/>
        </p:nvSpPr>
        <p:spPr>
          <a:xfrm>
            <a:off x="9668901" y="2609483"/>
            <a:ext cx="1292025" cy="549325"/>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Sélection et communication </a:t>
            </a:r>
          </a:p>
        </p:txBody>
      </p:sp>
      <p:sp>
        <p:nvSpPr>
          <p:cNvPr id="436" name="Rectangle : coins arrondis 435">
            <a:extLst>
              <a:ext uri="{FF2B5EF4-FFF2-40B4-BE49-F238E27FC236}">
                <a16:creationId xmlns:a16="http://schemas.microsoft.com/office/drawing/2014/main" id="{0B1DEB43-A154-455A-BA30-7D22E9759332}"/>
              </a:ext>
            </a:extLst>
          </p:cNvPr>
          <p:cNvSpPr/>
          <p:nvPr/>
        </p:nvSpPr>
        <p:spPr>
          <a:xfrm>
            <a:off x="9685403" y="4606251"/>
            <a:ext cx="1292025" cy="549325"/>
          </a:xfrm>
          <a:prstGeom prst="roundRect">
            <a:avLst>
              <a:gd name="adj" fmla="val 10066"/>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900" b="1" dirty="0">
                <a:solidFill>
                  <a:srgbClr val="000000"/>
                </a:solidFill>
              </a:rPr>
              <a:t>Réception de la validation du donneur d’ordre</a:t>
            </a:r>
          </a:p>
        </p:txBody>
      </p:sp>
      <p:cxnSp>
        <p:nvCxnSpPr>
          <p:cNvPr id="437" name="Connector: Elbow 116">
            <a:extLst>
              <a:ext uri="{FF2B5EF4-FFF2-40B4-BE49-F238E27FC236}">
                <a16:creationId xmlns:a16="http://schemas.microsoft.com/office/drawing/2014/main" id="{784EE8FE-F2A6-40FB-9098-2CFD380E4E58}"/>
              </a:ext>
            </a:extLst>
          </p:cNvPr>
          <p:cNvCxnSpPr>
            <a:cxnSpLocks/>
          </p:cNvCxnSpPr>
          <p:nvPr/>
        </p:nvCxnSpPr>
        <p:spPr>
          <a:xfrm>
            <a:off x="8197390" y="2855852"/>
            <a:ext cx="1429981" cy="36522"/>
          </a:xfrm>
          <a:prstGeom prst="bentConnector3">
            <a:avLst>
              <a:gd name="adj1" fmla="val 50000"/>
            </a:avLst>
          </a:prstGeom>
          <a:ln w="9525">
            <a:solidFill>
              <a:srgbClr val="232F3F"/>
            </a:solidFill>
            <a:tailEnd type="triangle"/>
          </a:ln>
        </p:spPr>
        <p:style>
          <a:lnRef idx="2">
            <a:schemeClr val="accent1"/>
          </a:lnRef>
          <a:fillRef idx="0">
            <a:schemeClr val="accent1"/>
          </a:fillRef>
          <a:effectRef idx="1">
            <a:schemeClr val="accent1"/>
          </a:effectRef>
          <a:fontRef idx="minor">
            <a:schemeClr val="tx1"/>
          </a:fontRef>
        </p:style>
      </p:cxnSp>
      <p:cxnSp>
        <p:nvCxnSpPr>
          <p:cNvPr id="438" name="Connecteur : en angle 437">
            <a:extLst>
              <a:ext uri="{FF2B5EF4-FFF2-40B4-BE49-F238E27FC236}">
                <a16:creationId xmlns:a16="http://schemas.microsoft.com/office/drawing/2014/main" id="{ECDC5233-B8D0-4F08-AECF-757436587227}"/>
              </a:ext>
            </a:extLst>
          </p:cNvPr>
          <p:cNvCxnSpPr>
            <a:cxnSpLocks/>
          </p:cNvCxnSpPr>
          <p:nvPr/>
        </p:nvCxnSpPr>
        <p:spPr>
          <a:xfrm rot="16200000" flipH="1">
            <a:off x="9686657" y="3855862"/>
            <a:ext cx="1329970" cy="37487"/>
          </a:xfrm>
          <a:prstGeom prst="bentConnector3">
            <a:avLst>
              <a:gd name="adj1" fmla="val 50000"/>
            </a:avLst>
          </a:prstGeom>
          <a:ln>
            <a:solidFill>
              <a:srgbClr val="1D2733"/>
            </a:solidFill>
            <a:tailEnd type="triangle"/>
          </a:ln>
        </p:spPr>
        <p:style>
          <a:lnRef idx="1">
            <a:schemeClr val="accent1"/>
          </a:lnRef>
          <a:fillRef idx="0">
            <a:schemeClr val="accent1"/>
          </a:fillRef>
          <a:effectRef idx="0">
            <a:schemeClr val="accent1"/>
          </a:effectRef>
          <a:fontRef idx="minor">
            <a:schemeClr val="tx1"/>
          </a:fontRef>
        </p:style>
      </p:cxnSp>
      <p:grpSp>
        <p:nvGrpSpPr>
          <p:cNvPr id="441" name="Groupe 440">
            <a:extLst>
              <a:ext uri="{FF2B5EF4-FFF2-40B4-BE49-F238E27FC236}">
                <a16:creationId xmlns:a16="http://schemas.microsoft.com/office/drawing/2014/main" id="{3ECD8B73-F604-4ACB-8CFE-FDEAC51CAEDE}"/>
              </a:ext>
            </a:extLst>
          </p:cNvPr>
          <p:cNvGrpSpPr/>
          <p:nvPr/>
        </p:nvGrpSpPr>
        <p:grpSpPr>
          <a:xfrm>
            <a:off x="9393651" y="1798591"/>
            <a:ext cx="1801302" cy="670769"/>
            <a:chOff x="3029776" y="1829065"/>
            <a:chExt cx="1305797" cy="622423"/>
          </a:xfrm>
        </p:grpSpPr>
        <p:sp>
          <p:nvSpPr>
            <p:cNvPr id="442" name="Ellipse 441">
              <a:extLst>
                <a:ext uri="{FF2B5EF4-FFF2-40B4-BE49-F238E27FC236}">
                  <a16:creationId xmlns:a16="http://schemas.microsoft.com/office/drawing/2014/main" id="{C2A50A7E-FC54-467B-A0D7-B005376E6AE7}"/>
                </a:ext>
              </a:extLst>
            </p:cNvPr>
            <p:cNvSpPr/>
            <p:nvPr/>
          </p:nvSpPr>
          <p:spPr>
            <a:xfrm>
              <a:off x="3029776" y="1829065"/>
              <a:ext cx="1305797" cy="622423"/>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3" name="Rectangle 442">
              <a:extLst>
                <a:ext uri="{FF2B5EF4-FFF2-40B4-BE49-F238E27FC236}">
                  <a16:creationId xmlns:a16="http://schemas.microsoft.com/office/drawing/2014/main" id="{1ECB2B60-BB9F-43E3-B994-2E7D1B4D0779}"/>
                </a:ext>
              </a:extLst>
            </p:cNvPr>
            <p:cNvSpPr/>
            <p:nvPr/>
          </p:nvSpPr>
          <p:spPr>
            <a:xfrm>
              <a:off x="3079236" y="1858446"/>
              <a:ext cx="1187977"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Sélection des prestaires sur la base de critère: Pertinence, Expertise, Solidité financière.</a:t>
              </a:r>
            </a:p>
          </p:txBody>
        </p:sp>
      </p:grpSp>
      <p:grpSp>
        <p:nvGrpSpPr>
          <p:cNvPr id="445" name="Groupe 444">
            <a:extLst>
              <a:ext uri="{FF2B5EF4-FFF2-40B4-BE49-F238E27FC236}">
                <a16:creationId xmlns:a16="http://schemas.microsoft.com/office/drawing/2014/main" id="{5C7EF0F6-B15E-4FFB-9A60-550E837A7AFD}"/>
              </a:ext>
            </a:extLst>
          </p:cNvPr>
          <p:cNvGrpSpPr/>
          <p:nvPr/>
        </p:nvGrpSpPr>
        <p:grpSpPr>
          <a:xfrm>
            <a:off x="9435138" y="5282762"/>
            <a:ext cx="1801302" cy="670769"/>
            <a:chOff x="3029776" y="1829065"/>
            <a:chExt cx="1305797" cy="622423"/>
          </a:xfrm>
        </p:grpSpPr>
        <p:sp>
          <p:nvSpPr>
            <p:cNvPr id="446" name="Ellipse 445">
              <a:extLst>
                <a:ext uri="{FF2B5EF4-FFF2-40B4-BE49-F238E27FC236}">
                  <a16:creationId xmlns:a16="http://schemas.microsoft.com/office/drawing/2014/main" id="{6955E7D4-8DA8-4C0C-A93C-5D8E63124ABC}"/>
                </a:ext>
              </a:extLst>
            </p:cNvPr>
            <p:cNvSpPr/>
            <p:nvPr/>
          </p:nvSpPr>
          <p:spPr>
            <a:xfrm>
              <a:off x="3029776" y="1829065"/>
              <a:ext cx="1305797" cy="622423"/>
            </a:xfrm>
            <a:prstGeom prst="ellipse">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7" name="Rectangle 446">
              <a:extLst>
                <a:ext uri="{FF2B5EF4-FFF2-40B4-BE49-F238E27FC236}">
                  <a16:creationId xmlns:a16="http://schemas.microsoft.com/office/drawing/2014/main" id="{98A145F7-FBDE-4B8E-8AE4-764D081B3406}"/>
                </a:ext>
              </a:extLst>
            </p:cNvPr>
            <p:cNvSpPr/>
            <p:nvPr/>
          </p:nvSpPr>
          <p:spPr>
            <a:xfrm>
              <a:off x="3079236" y="1858446"/>
              <a:ext cx="1187977" cy="574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rgbClr val="1D2733"/>
                  </a:solidFill>
                </a:rPr>
                <a:t>Sélection des prestaires sur la base de critère: Pertinence, Expertise, Solidité financière.</a:t>
              </a:r>
            </a:p>
          </p:txBody>
        </p:sp>
      </p:grpSp>
    </p:spTree>
    <p:extLst>
      <p:ext uri="{BB962C8B-B14F-4D97-AF65-F5344CB8AC3E}">
        <p14:creationId xmlns:p14="http://schemas.microsoft.com/office/powerpoint/2010/main" val="3170204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8" y="210925"/>
            <a:ext cx="835549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2. Solution: </a:t>
            </a:r>
            <a:r>
              <a:rPr lang="fr-FR" sz="2400" dirty="0">
                <a:solidFill>
                  <a:schemeClr val="bg1"/>
                </a:solidFill>
                <a:latin typeface="Century Gothic" panose="020B0502020202020204" pitchFamily="34" charset="0"/>
              </a:rPr>
              <a:t>Pourquoi maintenant ? </a:t>
            </a:r>
            <a:endParaRPr lang="fr-FR" sz="2800" dirty="0">
              <a:solidFill>
                <a:schemeClr val="bg1"/>
              </a:solidFill>
              <a:latin typeface="Century Gothic" panose="020B0502020202020204" pitchFamily="34" charset="0"/>
            </a:endParaRP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8</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25D188B7-15A8-4249-AAA7-300AEA0EA33E}"/>
              </a:ext>
            </a:extLst>
          </p:cNvPr>
          <p:cNvSpPr/>
          <p:nvPr/>
        </p:nvSpPr>
        <p:spPr>
          <a:xfrm>
            <a:off x="245165" y="1036656"/>
            <a:ext cx="11701670" cy="1203652"/>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Le concept de Bourse de sous-traitance est connu et reconnu au niveau local mais n’a jamais été réalisé. Le positionnement de la SING en tant qu’incubateur numérique du Gabon lui donne un avantage central sur les appels à projet numérique. Et la connectivité favorable du pays, sont autant de facteurs qui </a:t>
            </a:r>
            <a:r>
              <a:rPr lang="fr-FR" sz="2000" b="1" dirty="0" err="1">
                <a:solidFill>
                  <a:srgbClr val="1D2733"/>
                </a:solidFill>
              </a:rPr>
              <a:t>favorient</a:t>
            </a:r>
            <a:r>
              <a:rPr lang="fr-FR" sz="2000" b="1" dirty="0">
                <a:solidFill>
                  <a:srgbClr val="1D2733"/>
                </a:solidFill>
              </a:rPr>
              <a:t> l’opportunité de lancement du projet BONUS.</a:t>
            </a:r>
          </a:p>
        </p:txBody>
      </p:sp>
      <p:cxnSp>
        <p:nvCxnSpPr>
          <p:cNvPr id="25" name="Connecteur droit 24">
            <a:extLst>
              <a:ext uri="{FF2B5EF4-FFF2-40B4-BE49-F238E27FC236}">
                <a16:creationId xmlns:a16="http://schemas.microsoft.com/office/drawing/2014/main" id="{21643AB8-BBD4-437F-9EC9-F89651F6334E}"/>
              </a:ext>
            </a:extLst>
          </p:cNvPr>
          <p:cNvCxnSpPr/>
          <p:nvPr/>
        </p:nvCxnSpPr>
        <p:spPr>
          <a:xfrm>
            <a:off x="393031" y="2240308"/>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9A323FE8-BD29-444E-860F-7B6A6F60A6CD}"/>
              </a:ext>
            </a:extLst>
          </p:cNvPr>
          <p:cNvGrpSpPr/>
          <p:nvPr/>
        </p:nvGrpSpPr>
        <p:grpSpPr>
          <a:xfrm>
            <a:off x="636105" y="2605493"/>
            <a:ext cx="2097887" cy="2097887"/>
            <a:chOff x="636104" y="2483727"/>
            <a:chExt cx="2097887" cy="2097887"/>
          </a:xfrm>
        </p:grpSpPr>
        <p:sp>
          <p:nvSpPr>
            <p:cNvPr id="11" name="Ellipse 10">
              <a:extLst>
                <a:ext uri="{FF2B5EF4-FFF2-40B4-BE49-F238E27FC236}">
                  <a16:creationId xmlns:a16="http://schemas.microsoft.com/office/drawing/2014/main" id="{41B236AF-128D-4854-A166-40192794359D}"/>
                </a:ext>
              </a:extLst>
            </p:cNvPr>
            <p:cNvSpPr/>
            <p:nvPr/>
          </p:nvSpPr>
          <p:spPr>
            <a:xfrm>
              <a:off x="636104" y="2483727"/>
              <a:ext cx="2097887" cy="2097887"/>
            </a:xfrm>
            <a:prstGeom prst="ellipse">
              <a:avLst/>
            </a:prstGeom>
            <a:noFill/>
            <a:ln w="76200">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F726E5EC-AAAE-433D-8984-E2176EC6F4B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669" b="58496" l="9875" r="25549">
                          <a14:foregroundMark x1="11599" y1="41504" x2="11442" y2="55432"/>
                          <a14:foregroundMark x1="11442" y1="55432" x2="16301" y2="55432"/>
                          <a14:foregroundMark x1="16144" y1="55989" x2="15987" y2="57103"/>
                          <a14:foregroundMark x1="16458" y1="57103" x2="19749" y2="57103"/>
                          <a14:foregroundMark x1="18966" y1="56267" x2="18495" y2="54596"/>
                          <a14:foregroundMark x1="18966" y1="54875" x2="22100" y2="56825"/>
                          <a14:foregroundMark x1="22100" y1="56825" x2="24138" y2="57103"/>
                          <a14:foregroundMark x1="23354" y1="56825" x2="25549" y2="52089"/>
                          <a14:foregroundMark x1="25549" y1="52089" x2="23824" y2="48189"/>
                          <a14:foregroundMark x1="23668" y1="48189" x2="23668" y2="41504"/>
                          <a14:foregroundMark x1="11912" y1="41504" x2="23511" y2="41504"/>
                        </a14:backgroundRemoval>
                      </a14:imgEffect>
                    </a14:imgLayer>
                  </a14:imgProps>
                </a:ext>
              </a:extLst>
            </a:blip>
            <a:srcRect l="8072" t="38562" r="73427" b="39271"/>
            <a:stretch/>
          </p:blipFill>
          <p:spPr>
            <a:xfrm>
              <a:off x="874841" y="2957682"/>
              <a:ext cx="1482722" cy="999658"/>
            </a:xfrm>
            <a:prstGeom prst="rect">
              <a:avLst/>
            </a:prstGeom>
          </p:spPr>
        </p:pic>
      </p:grpSp>
      <p:sp>
        <p:nvSpPr>
          <p:cNvPr id="10" name="Rectangle : coins arrondis 9">
            <a:extLst>
              <a:ext uri="{FF2B5EF4-FFF2-40B4-BE49-F238E27FC236}">
                <a16:creationId xmlns:a16="http://schemas.microsoft.com/office/drawing/2014/main" id="{7D57D890-D819-467E-9DF6-AFFEFB8B1238}"/>
              </a:ext>
            </a:extLst>
          </p:cNvPr>
          <p:cNvSpPr/>
          <p:nvPr/>
        </p:nvSpPr>
        <p:spPr>
          <a:xfrm>
            <a:off x="448354" y="4938725"/>
            <a:ext cx="2335695" cy="495667"/>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79A10"/>
                </a:solidFill>
              </a:rPr>
              <a:t>Antériorité du projet </a:t>
            </a:r>
          </a:p>
        </p:txBody>
      </p:sp>
      <p:grpSp>
        <p:nvGrpSpPr>
          <p:cNvPr id="12" name="Groupe 11">
            <a:extLst>
              <a:ext uri="{FF2B5EF4-FFF2-40B4-BE49-F238E27FC236}">
                <a16:creationId xmlns:a16="http://schemas.microsoft.com/office/drawing/2014/main" id="{1617A61B-5C58-49AE-AE43-0E60B2C8430C}"/>
              </a:ext>
            </a:extLst>
          </p:cNvPr>
          <p:cNvGrpSpPr/>
          <p:nvPr/>
        </p:nvGrpSpPr>
        <p:grpSpPr>
          <a:xfrm>
            <a:off x="4646657" y="2605493"/>
            <a:ext cx="2097887" cy="2097887"/>
            <a:chOff x="4527869" y="2345964"/>
            <a:chExt cx="2097887" cy="2097887"/>
          </a:xfrm>
        </p:grpSpPr>
        <p:pic>
          <p:nvPicPr>
            <p:cNvPr id="18" name="Image 17">
              <a:extLst>
                <a:ext uri="{FF2B5EF4-FFF2-40B4-BE49-F238E27FC236}">
                  <a16:creationId xmlns:a16="http://schemas.microsoft.com/office/drawing/2014/main" id="{A8FE5F31-D313-418A-BCC4-B0C4971822A6}"/>
                </a:ext>
              </a:extLst>
            </p:cNvPr>
            <p:cNvPicPr>
              <a:picLocks noChangeAspect="1"/>
            </p:cNvPicPr>
            <p:nvPr/>
          </p:nvPicPr>
          <p:blipFill rotWithShape="1">
            <a:blip r:embed="rId5"/>
            <a:srcRect l="80222" t="24904" r="5603" b="48625"/>
            <a:stretch/>
          </p:blipFill>
          <p:spPr>
            <a:xfrm>
              <a:off x="4947426" y="2854823"/>
              <a:ext cx="1084956" cy="1140131"/>
            </a:xfrm>
            <a:prstGeom prst="rect">
              <a:avLst/>
            </a:prstGeom>
          </p:spPr>
        </p:pic>
        <p:sp>
          <p:nvSpPr>
            <p:cNvPr id="24" name="Ellipse 23">
              <a:extLst>
                <a:ext uri="{FF2B5EF4-FFF2-40B4-BE49-F238E27FC236}">
                  <a16:creationId xmlns:a16="http://schemas.microsoft.com/office/drawing/2014/main" id="{59F3B209-C290-4641-BDB2-F55A6ADC38AE}"/>
                </a:ext>
              </a:extLst>
            </p:cNvPr>
            <p:cNvSpPr/>
            <p:nvPr/>
          </p:nvSpPr>
          <p:spPr>
            <a:xfrm>
              <a:off x="4527869" y="2345964"/>
              <a:ext cx="2097887" cy="2097887"/>
            </a:xfrm>
            <a:prstGeom prst="ellipse">
              <a:avLst/>
            </a:prstGeom>
            <a:noFill/>
            <a:ln w="76200">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7" name="Rectangle : coins arrondis 26">
            <a:extLst>
              <a:ext uri="{FF2B5EF4-FFF2-40B4-BE49-F238E27FC236}">
                <a16:creationId xmlns:a16="http://schemas.microsoft.com/office/drawing/2014/main" id="{44ED1EC5-C3AB-40B7-80BC-9F4E31280BC1}"/>
              </a:ext>
            </a:extLst>
          </p:cNvPr>
          <p:cNvSpPr/>
          <p:nvPr/>
        </p:nvSpPr>
        <p:spPr>
          <a:xfrm>
            <a:off x="4263113" y="4944758"/>
            <a:ext cx="2864974" cy="495671"/>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79A10"/>
                </a:solidFill>
              </a:rPr>
              <a:t>Positionnement de la SING</a:t>
            </a:r>
          </a:p>
        </p:txBody>
      </p:sp>
      <p:sp>
        <p:nvSpPr>
          <p:cNvPr id="28" name="Ellipse 27">
            <a:extLst>
              <a:ext uri="{FF2B5EF4-FFF2-40B4-BE49-F238E27FC236}">
                <a16:creationId xmlns:a16="http://schemas.microsoft.com/office/drawing/2014/main" id="{303A59B7-E2F3-455A-8D68-32A470B24B77}"/>
              </a:ext>
            </a:extLst>
          </p:cNvPr>
          <p:cNvSpPr/>
          <p:nvPr/>
        </p:nvSpPr>
        <p:spPr>
          <a:xfrm>
            <a:off x="8405230" y="2438326"/>
            <a:ext cx="2097887" cy="2097887"/>
          </a:xfrm>
          <a:prstGeom prst="ellipse">
            <a:avLst/>
          </a:prstGeom>
          <a:noFill/>
          <a:ln w="76200">
            <a:solidFill>
              <a:srgbClr val="232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 coins arrondis 28">
            <a:extLst>
              <a:ext uri="{FF2B5EF4-FFF2-40B4-BE49-F238E27FC236}">
                <a16:creationId xmlns:a16="http://schemas.microsoft.com/office/drawing/2014/main" id="{6C3EA6B4-A489-4618-B52B-EDC0BC258311}"/>
              </a:ext>
            </a:extLst>
          </p:cNvPr>
          <p:cNvSpPr/>
          <p:nvPr/>
        </p:nvSpPr>
        <p:spPr>
          <a:xfrm>
            <a:off x="8035334" y="4938725"/>
            <a:ext cx="2864974" cy="495671"/>
          </a:xfrm>
          <a:prstGeom prst="roundRect">
            <a:avLst>
              <a:gd name="adj" fmla="val 50000"/>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79A10"/>
                </a:solidFill>
              </a:rPr>
              <a:t>Connectivité du pays </a:t>
            </a:r>
          </a:p>
        </p:txBody>
      </p:sp>
      <p:pic>
        <p:nvPicPr>
          <p:cNvPr id="30" name="Image 29">
            <a:extLst>
              <a:ext uri="{FF2B5EF4-FFF2-40B4-BE49-F238E27FC236}">
                <a16:creationId xmlns:a16="http://schemas.microsoft.com/office/drawing/2014/main" id="{172CCDAF-8CB4-4F81-BF10-18B603E87BDD}"/>
              </a:ext>
            </a:extLst>
          </p:cNvPr>
          <p:cNvPicPr>
            <a:picLocks noChangeAspect="1"/>
          </p:cNvPicPr>
          <p:nvPr/>
        </p:nvPicPr>
        <p:blipFill>
          <a:blip r:embed="rId6"/>
          <a:stretch>
            <a:fillRect/>
          </a:stretch>
        </p:blipFill>
        <p:spPr>
          <a:xfrm>
            <a:off x="8865704" y="2883394"/>
            <a:ext cx="1195712" cy="1195712"/>
          </a:xfrm>
          <a:prstGeom prst="rect">
            <a:avLst/>
          </a:prstGeom>
        </p:spPr>
      </p:pic>
    </p:spTree>
    <p:extLst>
      <p:ext uri="{BB962C8B-B14F-4D97-AF65-F5344CB8AC3E}">
        <p14:creationId xmlns:p14="http://schemas.microsoft.com/office/powerpoint/2010/main" val="201878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7982C4-6450-4F20-BFF3-3069473B7955}"/>
              </a:ext>
            </a:extLst>
          </p:cNvPr>
          <p:cNvSpPr/>
          <p:nvPr/>
        </p:nvSpPr>
        <p:spPr>
          <a:xfrm>
            <a:off x="0" y="6800063"/>
            <a:ext cx="12192000" cy="1058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Bulle narrative : rectangle à coins arrondis 3">
            <a:extLst>
              <a:ext uri="{FF2B5EF4-FFF2-40B4-BE49-F238E27FC236}">
                <a16:creationId xmlns:a16="http://schemas.microsoft.com/office/drawing/2014/main" id="{85BADE7B-A45D-4025-A918-717AD4A7E232}"/>
              </a:ext>
            </a:extLst>
          </p:cNvPr>
          <p:cNvSpPr/>
          <p:nvPr/>
        </p:nvSpPr>
        <p:spPr>
          <a:xfrm>
            <a:off x="874841" y="251791"/>
            <a:ext cx="1020417" cy="748748"/>
          </a:xfrm>
          <a:prstGeom prst="wedgeRoundRectCallout">
            <a:avLst>
              <a:gd name="adj1" fmla="val -20151"/>
              <a:gd name="adj2" fmla="val 65946"/>
              <a:gd name="adj3" fmla="val 16667"/>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4EF4E6C0-3871-4C3A-B1E1-7994E0923D76}"/>
              </a:ext>
            </a:extLst>
          </p:cNvPr>
          <p:cNvSpPr/>
          <p:nvPr/>
        </p:nvSpPr>
        <p:spPr>
          <a:xfrm>
            <a:off x="0" y="0"/>
            <a:ext cx="12192000" cy="993913"/>
          </a:xfrm>
          <a:prstGeom prst="rect">
            <a:avLst/>
          </a:prstGeom>
          <a:solidFill>
            <a:srgbClr val="232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Image 5">
            <a:extLst>
              <a:ext uri="{FF2B5EF4-FFF2-40B4-BE49-F238E27FC236}">
                <a16:creationId xmlns:a16="http://schemas.microsoft.com/office/drawing/2014/main" id="{5B9ECEDD-5EBB-4A21-949F-AFCEFD610F3B}"/>
              </a:ext>
            </a:extLst>
          </p:cNvPr>
          <p:cNvPicPr>
            <a:picLocks noChangeAspect="1"/>
          </p:cNvPicPr>
          <p:nvPr/>
        </p:nvPicPr>
        <p:blipFill rotWithShape="1">
          <a:blip r:embed="rId2"/>
          <a:srcRect t="36779" b="40617"/>
          <a:stretch/>
        </p:blipFill>
        <p:spPr>
          <a:xfrm>
            <a:off x="9727096" y="210925"/>
            <a:ext cx="2319130" cy="524201"/>
          </a:xfrm>
          <a:prstGeom prst="rect">
            <a:avLst/>
          </a:prstGeom>
        </p:spPr>
      </p:pic>
      <p:sp>
        <p:nvSpPr>
          <p:cNvPr id="7" name="Rectangle 6">
            <a:extLst>
              <a:ext uri="{FF2B5EF4-FFF2-40B4-BE49-F238E27FC236}">
                <a16:creationId xmlns:a16="http://schemas.microsoft.com/office/drawing/2014/main" id="{C6A4C836-AF7F-4BFC-ADA8-CDE93632B8E6}"/>
              </a:ext>
            </a:extLst>
          </p:cNvPr>
          <p:cNvSpPr/>
          <p:nvPr/>
        </p:nvSpPr>
        <p:spPr>
          <a:xfrm>
            <a:off x="510208" y="210925"/>
            <a:ext cx="8355496" cy="524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solidFill>
                  <a:srgbClr val="F79A10"/>
                </a:solidFill>
                <a:latin typeface="Century Gothic" panose="020B0502020202020204" pitchFamily="34" charset="0"/>
              </a:rPr>
              <a:t>2. Solution: </a:t>
            </a:r>
            <a:r>
              <a:rPr lang="fr-FR" sz="2400" dirty="0">
                <a:solidFill>
                  <a:schemeClr val="bg1"/>
                </a:solidFill>
                <a:latin typeface="Century Gothic" panose="020B0502020202020204" pitchFamily="34" charset="0"/>
              </a:rPr>
              <a:t>Proposition de valeur </a:t>
            </a:r>
            <a:endParaRPr lang="fr-FR" sz="2800" dirty="0">
              <a:solidFill>
                <a:schemeClr val="bg1"/>
              </a:solidFill>
              <a:latin typeface="Century Gothic" panose="020B0502020202020204" pitchFamily="34" charset="0"/>
            </a:endParaRPr>
          </a:p>
        </p:txBody>
      </p:sp>
      <p:sp>
        <p:nvSpPr>
          <p:cNvPr id="32" name="Espace réservé du numéro de diapositive 2">
            <a:extLst>
              <a:ext uri="{FF2B5EF4-FFF2-40B4-BE49-F238E27FC236}">
                <a16:creationId xmlns:a16="http://schemas.microsoft.com/office/drawing/2014/main" id="{F5DE2C26-9333-4918-A816-F9DBC854A53D}"/>
              </a:ext>
            </a:extLst>
          </p:cNvPr>
          <p:cNvSpPr txBox="1">
            <a:spLocks/>
          </p:cNvSpPr>
          <p:nvPr/>
        </p:nvSpPr>
        <p:spPr>
          <a:xfrm>
            <a:off x="6373092" y="6435340"/>
            <a:ext cx="742905" cy="365125"/>
          </a:xfrm>
          <a:prstGeom prst="rect">
            <a:avLst/>
          </a:prstGeom>
        </p:spPr>
        <p:txBody>
          <a:bodyPr/>
          <a:lstStyle>
            <a:defPPr>
              <a:defRPr lang="fr-G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defRPr/>
            </a:pPr>
            <a:fld id="{9336379A-DB65-0C48-99BC-EFE2E8202797}" type="slidenum">
              <a:rPr lang="fr-FR" sz="1050" b="1" smtClean="0">
                <a:solidFill>
                  <a:srgbClr val="F79A10"/>
                </a:solidFill>
                <a:latin typeface="Century Gothic" panose="020B0502020202020204" pitchFamily="34" charset="0"/>
                <a:cs typeface="Arial"/>
              </a:rPr>
              <a:pPr algn="ctr" defTabSz="457200">
                <a:defRPr/>
              </a:pPr>
              <a:t>9</a:t>
            </a:fld>
            <a:endParaRPr lang="fr-FR" sz="1050" b="1" dirty="0">
              <a:solidFill>
                <a:srgbClr val="F79A10"/>
              </a:solidFill>
              <a:latin typeface="Century Gothic" panose="020B0502020202020204" pitchFamily="34" charset="0"/>
              <a:cs typeface="Arial"/>
            </a:endParaRPr>
          </a:p>
        </p:txBody>
      </p:sp>
      <p:cxnSp>
        <p:nvCxnSpPr>
          <p:cNvPr id="33" name="Connecteur droit 32">
            <a:extLst>
              <a:ext uri="{FF2B5EF4-FFF2-40B4-BE49-F238E27FC236}">
                <a16:creationId xmlns:a16="http://schemas.microsoft.com/office/drawing/2014/main" id="{8FCBE475-F438-4CB8-87F4-D470854774D1}"/>
              </a:ext>
            </a:extLst>
          </p:cNvPr>
          <p:cNvCxnSpPr>
            <a:cxnSpLocks/>
          </p:cNvCxnSpPr>
          <p:nvPr/>
        </p:nvCxnSpPr>
        <p:spPr>
          <a:xfrm>
            <a:off x="636105" y="735126"/>
            <a:ext cx="689113" cy="0"/>
          </a:xfrm>
          <a:prstGeom prst="line">
            <a:avLst/>
          </a:prstGeom>
          <a:ln w="762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25D188B7-15A8-4249-AAA7-300AEA0EA33E}"/>
              </a:ext>
            </a:extLst>
          </p:cNvPr>
          <p:cNvSpPr/>
          <p:nvPr/>
        </p:nvSpPr>
        <p:spPr>
          <a:xfrm>
            <a:off x="245165" y="966243"/>
            <a:ext cx="11701670" cy="997172"/>
          </a:xfrm>
          <a:prstGeom prst="roundRect">
            <a:avLst>
              <a:gd name="adj" fmla="val 42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solidFill>
                  <a:srgbClr val="1D2733"/>
                </a:solidFill>
              </a:rPr>
              <a:t>BONUS est la première plateforme digitale qui vient pour restaurer la confiance dans les relations commerciales au niveau local et régional. La valeur ajoutée réside dans la proposition : </a:t>
            </a:r>
          </a:p>
        </p:txBody>
      </p:sp>
      <p:cxnSp>
        <p:nvCxnSpPr>
          <p:cNvPr id="25" name="Connecteur droit 24">
            <a:extLst>
              <a:ext uri="{FF2B5EF4-FFF2-40B4-BE49-F238E27FC236}">
                <a16:creationId xmlns:a16="http://schemas.microsoft.com/office/drawing/2014/main" id="{21643AB8-BBD4-437F-9EC9-F89651F6334E}"/>
              </a:ext>
            </a:extLst>
          </p:cNvPr>
          <p:cNvCxnSpPr/>
          <p:nvPr/>
        </p:nvCxnSpPr>
        <p:spPr>
          <a:xfrm>
            <a:off x="393031" y="1934690"/>
            <a:ext cx="11405937" cy="0"/>
          </a:xfrm>
          <a:prstGeom prst="line">
            <a:avLst/>
          </a:prstGeom>
          <a:ln w="38100">
            <a:solidFill>
              <a:srgbClr val="F79A10"/>
            </a:solidFill>
          </a:ln>
        </p:spPr>
        <p:style>
          <a:lnRef idx="1">
            <a:schemeClr val="accent1"/>
          </a:lnRef>
          <a:fillRef idx="0">
            <a:schemeClr val="accent1"/>
          </a:fillRef>
          <a:effectRef idx="0">
            <a:schemeClr val="accent1"/>
          </a:effectRef>
          <a:fontRef idx="minor">
            <a:schemeClr val="tx1"/>
          </a:fontRef>
        </p:style>
      </p:cxnSp>
      <p:sp>
        <p:nvSpPr>
          <p:cNvPr id="8" name="Rectangle : coins arrondis 7">
            <a:extLst>
              <a:ext uri="{FF2B5EF4-FFF2-40B4-BE49-F238E27FC236}">
                <a16:creationId xmlns:a16="http://schemas.microsoft.com/office/drawing/2014/main" id="{BA263336-8D42-4347-9BE0-411082A4644B}"/>
              </a:ext>
            </a:extLst>
          </p:cNvPr>
          <p:cNvSpPr/>
          <p:nvPr/>
        </p:nvSpPr>
        <p:spPr>
          <a:xfrm>
            <a:off x="455113" y="2656009"/>
            <a:ext cx="7342079" cy="2869058"/>
          </a:xfrm>
          <a:prstGeom prst="roundRect">
            <a:avLst>
              <a:gd name="adj" fmla="val 4817"/>
            </a:avLst>
          </a:prstGeom>
          <a:solidFill>
            <a:schemeClr val="bg1">
              <a:lumMod val="95000"/>
            </a:schemeClr>
          </a:solidFill>
        </p:spPr>
        <p:txBody>
          <a:bodyPr wrap="square">
            <a:spAutoFit/>
          </a:bodyPr>
          <a:lstStyle/>
          <a:p>
            <a:pPr marL="342900" indent="-342900">
              <a:lnSpc>
                <a:spcPct val="150000"/>
              </a:lnSpc>
              <a:buClr>
                <a:srgbClr val="F79A10"/>
              </a:buClr>
              <a:buFont typeface="Wingdings" panose="05000000000000000000" pitchFamily="2" charset="2"/>
              <a:buChar char="q"/>
            </a:pPr>
            <a:r>
              <a:rPr lang="fr-FR" sz="2000" b="1" dirty="0">
                <a:solidFill>
                  <a:srgbClr val="000000"/>
                </a:solidFill>
              </a:rPr>
              <a:t>D’un système fiable pour la qualification des fournisseurs </a:t>
            </a:r>
          </a:p>
          <a:p>
            <a:pPr marL="457200" indent="-457200">
              <a:lnSpc>
                <a:spcPct val="150000"/>
              </a:lnSpc>
              <a:buClr>
                <a:srgbClr val="F79A10"/>
              </a:buClr>
              <a:buFont typeface="Wingdings" panose="05000000000000000000" pitchFamily="2" charset="2"/>
              <a:buChar char="q"/>
            </a:pPr>
            <a:endParaRPr lang="fr-FR" sz="2000" b="1" dirty="0">
              <a:solidFill>
                <a:srgbClr val="000000"/>
              </a:solidFill>
            </a:endParaRPr>
          </a:p>
          <a:p>
            <a:pPr marL="457200" indent="-457200">
              <a:lnSpc>
                <a:spcPct val="150000"/>
              </a:lnSpc>
              <a:buClr>
                <a:srgbClr val="F79A10"/>
              </a:buClr>
              <a:buFont typeface="Wingdings" panose="05000000000000000000" pitchFamily="2" charset="2"/>
              <a:buChar char="q"/>
            </a:pPr>
            <a:r>
              <a:rPr lang="fr-FR" sz="2000" b="1" dirty="0">
                <a:solidFill>
                  <a:srgbClr val="000000"/>
                </a:solidFill>
              </a:rPr>
              <a:t>D’un outil efficace pour faciliter les processus d'achat des entreprises privés/publiques</a:t>
            </a:r>
          </a:p>
          <a:p>
            <a:pPr marL="457200" indent="-457200">
              <a:lnSpc>
                <a:spcPct val="150000"/>
              </a:lnSpc>
              <a:buClr>
                <a:srgbClr val="F79A10"/>
              </a:buClr>
              <a:buFont typeface="Wingdings" panose="05000000000000000000" pitchFamily="2" charset="2"/>
              <a:buChar char="q"/>
            </a:pPr>
            <a:endParaRPr lang="fr-FR" sz="2000" b="1" dirty="0">
              <a:solidFill>
                <a:srgbClr val="000000"/>
              </a:solidFill>
            </a:endParaRPr>
          </a:p>
          <a:p>
            <a:pPr marL="457200" indent="-457200">
              <a:lnSpc>
                <a:spcPct val="150000"/>
              </a:lnSpc>
              <a:buClr>
                <a:srgbClr val="F79A10"/>
              </a:buClr>
              <a:buFont typeface="Wingdings" panose="05000000000000000000" pitchFamily="2" charset="2"/>
              <a:buChar char="q"/>
            </a:pPr>
            <a:r>
              <a:rPr lang="fr-FR" sz="2000" b="1" dirty="0">
                <a:solidFill>
                  <a:srgbClr val="000000"/>
                </a:solidFill>
              </a:rPr>
              <a:t>D’une innovation de marché jamais rencontrer au Gabon</a:t>
            </a:r>
            <a:endParaRPr lang="fr-FR" sz="2000" b="1" dirty="0"/>
          </a:p>
        </p:txBody>
      </p:sp>
      <p:grpSp>
        <p:nvGrpSpPr>
          <p:cNvPr id="59" name="Groupe 58">
            <a:extLst>
              <a:ext uri="{FF2B5EF4-FFF2-40B4-BE49-F238E27FC236}">
                <a16:creationId xmlns:a16="http://schemas.microsoft.com/office/drawing/2014/main" id="{5D5BB85E-3E11-4986-9293-48BCB0B794F5}"/>
              </a:ext>
            </a:extLst>
          </p:cNvPr>
          <p:cNvGrpSpPr/>
          <p:nvPr/>
        </p:nvGrpSpPr>
        <p:grpSpPr>
          <a:xfrm>
            <a:off x="8071548" y="2461744"/>
            <a:ext cx="3692297" cy="3609846"/>
            <a:chOff x="8353662" y="2226890"/>
            <a:chExt cx="3692297" cy="3609846"/>
          </a:xfrm>
        </p:grpSpPr>
        <p:pic>
          <p:nvPicPr>
            <p:cNvPr id="49" name="Image 48">
              <a:extLst>
                <a:ext uri="{FF2B5EF4-FFF2-40B4-BE49-F238E27FC236}">
                  <a16:creationId xmlns:a16="http://schemas.microsoft.com/office/drawing/2014/main" id="{F0860991-28BE-45F4-B612-D97E83AB2703}"/>
                </a:ext>
              </a:extLst>
            </p:cNvPr>
            <p:cNvPicPr>
              <a:picLocks noChangeAspect="1"/>
            </p:cNvPicPr>
            <p:nvPr/>
          </p:nvPicPr>
          <p:blipFill>
            <a:blip r:embed="rId3"/>
            <a:stretch>
              <a:fillRect/>
            </a:stretch>
          </p:blipFill>
          <p:spPr>
            <a:xfrm>
              <a:off x="8353662" y="3428507"/>
              <a:ext cx="1213026" cy="1213026"/>
            </a:xfrm>
            <a:prstGeom prst="rect">
              <a:avLst/>
            </a:prstGeom>
          </p:spPr>
        </p:pic>
        <p:pic>
          <p:nvPicPr>
            <p:cNvPr id="50" name="Image 49">
              <a:extLst>
                <a:ext uri="{FF2B5EF4-FFF2-40B4-BE49-F238E27FC236}">
                  <a16:creationId xmlns:a16="http://schemas.microsoft.com/office/drawing/2014/main" id="{4DB4CEE4-7D6D-4F54-A9EB-FA3DF0DEFF2F}"/>
                </a:ext>
              </a:extLst>
            </p:cNvPr>
            <p:cNvPicPr>
              <a:picLocks noChangeAspect="1"/>
            </p:cNvPicPr>
            <p:nvPr/>
          </p:nvPicPr>
          <p:blipFill>
            <a:blip r:embed="rId4"/>
            <a:stretch>
              <a:fillRect/>
            </a:stretch>
          </p:blipFill>
          <p:spPr>
            <a:xfrm>
              <a:off x="9727096" y="2226890"/>
              <a:ext cx="779508" cy="779508"/>
            </a:xfrm>
            <a:prstGeom prst="rect">
              <a:avLst/>
            </a:prstGeom>
          </p:spPr>
        </p:pic>
        <p:pic>
          <p:nvPicPr>
            <p:cNvPr id="51" name="Image 50">
              <a:extLst>
                <a:ext uri="{FF2B5EF4-FFF2-40B4-BE49-F238E27FC236}">
                  <a16:creationId xmlns:a16="http://schemas.microsoft.com/office/drawing/2014/main" id="{73D464DB-9FE9-4F39-BB7F-B6DABB0E9513}"/>
                </a:ext>
              </a:extLst>
            </p:cNvPr>
            <p:cNvPicPr>
              <a:picLocks noChangeAspect="1"/>
            </p:cNvPicPr>
            <p:nvPr/>
          </p:nvPicPr>
          <p:blipFill>
            <a:blip r:embed="rId5"/>
            <a:stretch>
              <a:fillRect/>
            </a:stretch>
          </p:blipFill>
          <p:spPr>
            <a:xfrm>
              <a:off x="8683259" y="2419189"/>
              <a:ext cx="905959" cy="907246"/>
            </a:xfrm>
            <a:prstGeom prst="rect">
              <a:avLst/>
            </a:prstGeom>
          </p:spPr>
        </p:pic>
        <p:pic>
          <p:nvPicPr>
            <p:cNvPr id="52" name="Image 51">
              <a:extLst>
                <a:ext uri="{FF2B5EF4-FFF2-40B4-BE49-F238E27FC236}">
                  <a16:creationId xmlns:a16="http://schemas.microsoft.com/office/drawing/2014/main" id="{5AD47CC8-87C5-4E40-B273-EE27AA7E48A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34" b="99669" l="706" r="90588">
                          <a14:foregroundMark x1="14824" y1="14238" x2="14353" y2="71854"/>
                          <a14:foregroundMark x1="14353" y1="71854" x2="706" y2="72517"/>
                          <a14:foregroundMark x1="2824" y1="84106" x2="37647" y2="85430"/>
                          <a14:foregroundMark x1="38118" y1="85430" x2="37647" y2="80464"/>
                          <a14:foregroundMark x1="1882" y1="76159" x2="3294" y2="86093"/>
                        </a14:backgroundRemoval>
                      </a14:imgEffect>
                    </a14:imgLayer>
                  </a14:imgProps>
                </a:ext>
              </a:extLst>
            </a:blip>
            <a:stretch>
              <a:fillRect/>
            </a:stretch>
          </p:blipFill>
          <p:spPr>
            <a:xfrm>
              <a:off x="8546386" y="4912837"/>
              <a:ext cx="1300189" cy="923899"/>
            </a:xfrm>
            <a:prstGeom prst="rect">
              <a:avLst/>
            </a:prstGeom>
          </p:spPr>
        </p:pic>
        <p:sp>
          <p:nvSpPr>
            <p:cNvPr id="23" name="Ellipse 22">
              <a:extLst>
                <a:ext uri="{FF2B5EF4-FFF2-40B4-BE49-F238E27FC236}">
                  <a16:creationId xmlns:a16="http://schemas.microsoft.com/office/drawing/2014/main" id="{2EFEBBCB-9724-4A94-8464-348A74A66047}"/>
                </a:ext>
              </a:extLst>
            </p:cNvPr>
            <p:cNvSpPr/>
            <p:nvPr/>
          </p:nvSpPr>
          <p:spPr>
            <a:xfrm>
              <a:off x="10116850" y="3114672"/>
              <a:ext cx="1929109" cy="1929109"/>
            </a:xfrm>
            <a:prstGeom prst="ellipse">
              <a:avLst/>
            </a:prstGeom>
            <a:blipFill dpi="0" rotWithShape="1">
              <a:blip r:embed="rId8">
                <a:extLst>
                  <a:ext uri="{BEBA8EAE-BF5A-486C-A8C5-ECC9F3942E4B}">
                    <a14:imgProps xmlns:a14="http://schemas.microsoft.com/office/drawing/2010/main">
                      <a14:imgLayer r:embed="rId9">
                        <a14:imgEffect>
                          <a14:sharpenSoften amount="25000"/>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a:blipFill>
            <a:ln w="57150">
              <a:solidFill>
                <a:srgbClr val="F79A1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A0526F7D-4839-487A-B4E9-8F341F0BE4AD}"/>
                </a:ext>
              </a:extLst>
            </p:cNvPr>
            <p:cNvCxnSpPr>
              <a:stCxn id="50" idx="2"/>
              <a:endCxn id="23" idx="1"/>
            </p:cNvCxnSpPr>
            <p:nvPr/>
          </p:nvCxnSpPr>
          <p:spPr>
            <a:xfrm>
              <a:off x="10116850" y="3006398"/>
              <a:ext cx="282511" cy="390785"/>
            </a:xfrm>
            <a:prstGeom prst="line">
              <a:avLst/>
            </a:prstGeom>
            <a:ln>
              <a:solidFill>
                <a:srgbClr val="D5D5D5"/>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69A5C77C-83D4-49E3-A313-9D1381254873}"/>
                </a:ext>
              </a:extLst>
            </p:cNvPr>
            <p:cNvCxnSpPr>
              <a:cxnSpLocks/>
              <a:endCxn id="51" idx="2"/>
            </p:cNvCxnSpPr>
            <p:nvPr/>
          </p:nvCxnSpPr>
          <p:spPr>
            <a:xfrm flipH="1" flipV="1">
              <a:off x="9136239" y="3326435"/>
              <a:ext cx="1003142" cy="435472"/>
            </a:xfrm>
            <a:prstGeom prst="line">
              <a:avLst/>
            </a:prstGeom>
            <a:ln>
              <a:solidFill>
                <a:srgbClr val="D5D5D5"/>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CD1F269E-DCE8-4999-8B40-C02022AE822A}"/>
                </a:ext>
              </a:extLst>
            </p:cNvPr>
            <p:cNvCxnSpPr>
              <a:cxnSpLocks/>
              <a:stCxn id="23" idx="2"/>
            </p:cNvCxnSpPr>
            <p:nvPr/>
          </p:nvCxnSpPr>
          <p:spPr>
            <a:xfrm flipH="1" flipV="1">
              <a:off x="9362730" y="4035021"/>
              <a:ext cx="754120" cy="44206"/>
            </a:xfrm>
            <a:prstGeom prst="line">
              <a:avLst/>
            </a:prstGeom>
            <a:ln>
              <a:solidFill>
                <a:srgbClr val="D5D5D5"/>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C3570276-295B-4F11-B676-6A9D1846211F}"/>
                </a:ext>
              </a:extLst>
            </p:cNvPr>
            <p:cNvCxnSpPr>
              <a:stCxn id="23" idx="3"/>
            </p:cNvCxnSpPr>
            <p:nvPr/>
          </p:nvCxnSpPr>
          <p:spPr>
            <a:xfrm flipH="1">
              <a:off x="9727096" y="4761270"/>
              <a:ext cx="672265" cy="588579"/>
            </a:xfrm>
            <a:prstGeom prst="line">
              <a:avLst/>
            </a:prstGeom>
            <a:ln>
              <a:solidFill>
                <a:srgbClr val="D5D5D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22071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6596</TotalTime>
  <Words>1977</Words>
  <Application>Microsoft Office PowerPoint</Application>
  <PresentationFormat>Grand écran</PresentationFormat>
  <Paragraphs>348</Paragraphs>
  <Slides>33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Bahnschrift</vt:lpstr>
      <vt:lpstr>Bauhaus 93</vt:lpstr>
      <vt:lpstr>Calibri</vt:lpstr>
      <vt:lpstr>Calibri Light</vt:lpstr>
      <vt:lpstr>Century Gothic</vt:lpstr>
      <vt:lpstr>Segoe UI</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thérence</dc:creator>
  <cp:lastModifiedBy>thérence</cp:lastModifiedBy>
  <cp:revision>2139</cp:revision>
  <dcterms:created xsi:type="dcterms:W3CDTF">2020-07-10T18:28:39Z</dcterms:created>
  <dcterms:modified xsi:type="dcterms:W3CDTF">2020-07-20T12:21:18Z</dcterms:modified>
</cp:coreProperties>
</file>