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9" r:id="rId2"/>
  </p:sldMasterIdLst>
  <p:notesMasterIdLst>
    <p:notesMasterId r:id="rId34"/>
  </p:notesMasterIdLst>
  <p:sldIdLst>
    <p:sldId id="295" r:id="rId3"/>
    <p:sldId id="326" r:id="rId4"/>
    <p:sldId id="298" r:id="rId5"/>
    <p:sldId id="327" r:id="rId6"/>
    <p:sldId id="329" r:id="rId7"/>
    <p:sldId id="328" r:id="rId8"/>
    <p:sldId id="330" r:id="rId9"/>
    <p:sldId id="353" r:id="rId10"/>
    <p:sldId id="332" r:id="rId11"/>
    <p:sldId id="356" r:id="rId12"/>
    <p:sldId id="357" r:id="rId13"/>
    <p:sldId id="358" r:id="rId14"/>
    <p:sldId id="334" r:id="rId15"/>
    <p:sldId id="335" r:id="rId16"/>
    <p:sldId id="336" r:id="rId17"/>
    <p:sldId id="337" r:id="rId18"/>
    <p:sldId id="339" r:id="rId19"/>
    <p:sldId id="338" r:id="rId20"/>
    <p:sldId id="340" r:id="rId21"/>
    <p:sldId id="342" r:id="rId22"/>
    <p:sldId id="343" r:id="rId23"/>
    <p:sldId id="345" r:id="rId24"/>
    <p:sldId id="348" r:id="rId25"/>
    <p:sldId id="347" r:id="rId26"/>
    <p:sldId id="346" r:id="rId27"/>
    <p:sldId id="350" r:id="rId28"/>
    <p:sldId id="349" r:id="rId29"/>
    <p:sldId id="351" r:id="rId30"/>
    <p:sldId id="355" r:id="rId31"/>
    <p:sldId id="354" r:id="rId32"/>
    <p:sldId id="352" r:id="rId3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B56"/>
    <a:srgbClr val="00758D"/>
    <a:srgbClr val="5C4621"/>
    <a:srgbClr val="DFC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218175E-A5FF-46D3-9408-A521CDEF445A}" type="datetimeFigureOut">
              <a:rPr lang="en-US" smtClean="0"/>
              <a:t>3/22/2023</a:t>
            </a:fld>
            <a:endParaRPr lang="en-US"/>
          </a:p>
        </p:txBody>
      </p:sp>
      <p:sp>
        <p:nvSpPr>
          <p:cNvPr id="4" name="Espace réservé de l'image des diapositives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2321D65B-ED32-462F-9277-DB74BA6B5B41}" type="slidenum">
              <a:rPr lang="en-US" smtClean="0"/>
              <a:t>‹N°›</a:t>
            </a:fld>
            <a:endParaRPr lang="en-US"/>
          </a:p>
        </p:txBody>
      </p:sp>
    </p:spTree>
    <p:extLst>
      <p:ext uri="{BB962C8B-B14F-4D97-AF65-F5344CB8AC3E}">
        <p14:creationId xmlns:p14="http://schemas.microsoft.com/office/powerpoint/2010/main" val="366144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164A4-0684-4037-8310-19610F01448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891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_Présentation_Interieu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807D8-0065-E341-8ACA-492E02AC9123}"/>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4E4BE010-C535-CE47-9BFC-7F14ADE34A50}"/>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8BAC"/>
                </a:solidFill>
                <a:effectLst/>
                <a:uLnTx/>
                <a:uFillTx/>
                <a:latin typeface="GalanoClassic-Medium ☞" pitchFamily="2" charset="77"/>
                <a:ea typeface="+mn-ea"/>
                <a:cs typeface="+mn-cs"/>
              </a:rPr>
              <a:t>sing.ga</a:t>
            </a:r>
            <a:endParaRPr kumimoji="0" lang="fr-FR" sz="1400" b="0" i="0" u="none" strike="noStrike" kern="1200" cap="none" spc="0" normalizeH="0" baseline="0" noProof="0" dirty="0">
              <a:ln>
                <a:noFill/>
              </a:ln>
              <a:solidFill>
                <a:srgbClr val="008BAC"/>
              </a:solidFill>
              <a:effectLst/>
              <a:uLnTx/>
              <a:uFillTx/>
              <a:latin typeface="GalanoClassic-Medium ☞" pitchFamily="2" charset="77"/>
              <a:ea typeface="+mn-ea"/>
              <a:cs typeface="+mn-cs"/>
            </a:endParaRPr>
          </a:p>
        </p:txBody>
      </p:sp>
      <p:sp>
        <p:nvSpPr>
          <p:cNvPr id="4" name="Espace réservé du numéro de diapositive 3">
            <a:extLst>
              <a:ext uri="{FF2B5EF4-FFF2-40B4-BE49-F238E27FC236}">
                <a16:creationId xmlns:a16="http://schemas.microsoft.com/office/drawing/2014/main" id="{AE1E5650-8056-224F-AA7D-889BB05FB09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A4DC7B-9B2C-7E4B-863F-82CC8443D633}" type="slidenum">
              <a:rPr kumimoji="0" lang="fr-FR" sz="10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0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8" name="Espace réservé du texte 7">
            <a:extLst>
              <a:ext uri="{FF2B5EF4-FFF2-40B4-BE49-F238E27FC236}">
                <a16:creationId xmlns:a16="http://schemas.microsoft.com/office/drawing/2014/main" id="{681621B6-A319-594A-9847-17B3D30FA923}"/>
              </a:ext>
            </a:extLst>
          </p:cNvPr>
          <p:cNvSpPr>
            <a:spLocks noGrp="1"/>
          </p:cNvSpPr>
          <p:nvPr>
            <p:ph type="body" sz="quarter" idx="12"/>
          </p:nvPr>
        </p:nvSpPr>
        <p:spPr>
          <a:xfrm>
            <a:off x="577850" y="1295400"/>
            <a:ext cx="7575176" cy="4241800"/>
          </a:xfrm>
        </p:spPr>
        <p:txBody>
          <a:bodyPr>
            <a:noAutofit/>
          </a:bodyPr>
          <a:lstStyle>
            <a:lvl1pPr>
              <a:defRPr sz="2400">
                <a:solidFill>
                  <a:schemeClr val="tx1"/>
                </a:solidFill>
              </a:defRPr>
            </a:lvl1pPr>
          </a:lstStyle>
          <a:p>
            <a:r>
              <a:rPr lang="fr-FR" dirty="0"/>
              <a:t>Modifier les styles du texte du masque
Deuxième niveau
Troisième niveau
Quatrième niveau
Cinquième niveau</a:t>
            </a:r>
          </a:p>
        </p:txBody>
      </p:sp>
      <p:sp>
        <p:nvSpPr>
          <p:cNvPr id="11" name="Espace réservé pour une image  10">
            <a:extLst>
              <a:ext uri="{FF2B5EF4-FFF2-40B4-BE49-F238E27FC236}">
                <a16:creationId xmlns:a16="http://schemas.microsoft.com/office/drawing/2014/main" id="{F3EAF0AD-5763-F042-B65A-8185A6B77155}"/>
              </a:ext>
            </a:extLst>
          </p:cNvPr>
          <p:cNvSpPr>
            <a:spLocks noGrp="1"/>
          </p:cNvSpPr>
          <p:nvPr>
            <p:ph type="pic" sz="quarter" idx="13"/>
          </p:nvPr>
        </p:nvSpPr>
        <p:spPr>
          <a:xfrm>
            <a:off x="8420100" y="1295400"/>
            <a:ext cx="3314700" cy="4241800"/>
          </a:xfrm>
        </p:spPr>
        <p:txBody>
          <a:bodyPr/>
          <a:lstStyle/>
          <a:p>
            <a:endParaRPr lang="fr-FR"/>
          </a:p>
        </p:txBody>
      </p:sp>
    </p:spTree>
    <p:extLst>
      <p:ext uri="{BB962C8B-B14F-4D97-AF65-F5344CB8AC3E}">
        <p14:creationId xmlns:p14="http://schemas.microsoft.com/office/powerpoint/2010/main" val="120388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_Présentation_Interieu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59727-C8FF-E242-A5D1-0F7FBCFB7303}"/>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CBB97F1F-D296-124C-AFFC-E76BE72B7C4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8BAC"/>
                </a:solidFill>
                <a:effectLst/>
                <a:uLnTx/>
                <a:uFillTx/>
                <a:latin typeface="GalanoClassic-Medium ☞" pitchFamily="2" charset="77"/>
                <a:ea typeface="+mn-ea"/>
                <a:cs typeface="+mn-cs"/>
              </a:rPr>
              <a:t>sing.ga</a:t>
            </a:r>
            <a:endParaRPr kumimoji="0" lang="fr-FR" sz="1400" b="0" i="0" u="none" strike="noStrike" kern="1200" cap="none" spc="0" normalizeH="0" baseline="0" noProof="0" dirty="0">
              <a:ln>
                <a:noFill/>
              </a:ln>
              <a:solidFill>
                <a:srgbClr val="008BAC"/>
              </a:solidFill>
              <a:effectLst/>
              <a:uLnTx/>
              <a:uFillTx/>
              <a:latin typeface="GalanoClassic-Medium ☞" pitchFamily="2" charset="77"/>
              <a:ea typeface="+mn-ea"/>
              <a:cs typeface="+mn-cs"/>
            </a:endParaRPr>
          </a:p>
        </p:txBody>
      </p:sp>
      <p:sp>
        <p:nvSpPr>
          <p:cNvPr id="4" name="Espace réservé du numéro de diapositive 3">
            <a:extLst>
              <a:ext uri="{FF2B5EF4-FFF2-40B4-BE49-F238E27FC236}">
                <a16:creationId xmlns:a16="http://schemas.microsoft.com/office/drawing/2014/main" id="{96C99734-327F-8C47-8B25-0298106DC6B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A4DC7B-9B2C-7E4B-863F-82CC8443D633}" type="slidenum">
              <a:rPr kumimoji="0" lang="fr-FR" sz="10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0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6" name="Espace réservé du contenu 5">
            <a:extLst>
              <a:ext uri="{FF2B5EF4-FFF2-40B4-BE49-F238E27FC236}">
                <a16:creationId xmlns:a16="http://schemas.microsoft.com/office/drawing/2014/main" id="{384856B9-267B-3449-9B8F-A4C2C1721CF4}"/>
              </a:ext>
            </a:extLst>
          </p:cNvPr>
          <p:cNvSpPr>
            <a:spLocks noGrp="1"/>
          </p:cNvSpPr>
          <p:nvPr>
            <p:ph sz="quarter" idx="12"/>
          </p:nvPr>
        </p:nvSpPr>
        <p:spPr>
          <a:xfrm>
            <a:off x="577850" y="1295400"/>
            <a:ext cx="11106150" cy="4419600"/>
          </a:xfr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99862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_Interne_Interieu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807D8-0065-E341-8ACA-492E02AC9123}"/>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4E4BE010-C535-CE47-9BFC-7F14ADE34A50}"/>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8BAC"/>
                </a:solidFill>
                <a:effectLst/>
                <a:uLnTx/>
                <a:uFillTx/>
                <a:latin typeface="GalanoClassic-Medium ☞" pitchFamily="2" charset="77"/>
                <a:ea typeface="+mn-ea"/>
                <a:cs typeface="+mn-cs"/>
              </a:rPr>
              <a:t>sing.ga</a:t>
            </a:r>
            <a:endParaRPr kumimoji="0" lang="fr-FR" sz="1400" b="0" i="0" u="none" strike="noStrike" kern="1200" cap="none" spc="0" normalizeH="0" baseline="0" noProof="0" dirty="0">
              <a:ln>
                <a:noFill/>
              </a:ln>
              <a:solidFill>
                <a:srgbClr val="008BAC"/>
              </a:solidFill>
              <a:effectLst/>
              <a:uLnTx/>
              <a:uFillTx/>
              <a:latin typeface="GalanoClassic-Medium ☞" pitchFamily="2" charset="77"/>
              <a:ea typeface="+mn-ea"/>
              <a:cs typeface="+mn-cs"/>
            </a:endParaRPr>
          </a:p>
        </p:txBody>
      </p:sp>
      <p:sp>
        <p:nvSpPr>
          <p:cNvPr id="4" name="Espace réservé du numéro de diapositive 3">
            <a:extLst>
              <a:ext uri="{FF2B5EF4-FFF2-40B4-BE49-F238E27FC236}">
                <a16:creationId xmlns:a16="http://schemas.microsoft.com/office/drawing/2014/main" id="{AE1E5650-8056-224F-AA7D-889BB05FB09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A4DC7B-9B2C-7E4B-863F-82CC8443D633}" type="slidenum">
              <a:rPr kumimoji="0" lang="fr-FR" sz="10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0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8" name="Espace réservé du texte 7">
            <a:extLst>
              <a:ext uri="{FF2B5EF4-FFF2-40B4-BE49-F238E27FC236}">
                <a16:creationId xmlns:a16="http://schemas.microsoft.com/office/drawing/2014/main" id="{681621B6-A319-594A-9847-17B3D30FA923}"/>
              </a:ext>
            </a:extLst>
          </p:cNvPr>
          <p:cNvSpPr>
            <a:spLocks noGrp="1"/>
          </p:cNvSpPr>
          <p:nvPr>
            <p:ph type="body" sz="quarter" idx="12"/>
          </p:nvPr>
        </p:nvSpPr>
        <p:spPr>
          <a:xfrm>
            <a:off x="577850" y="1295400"/>
            <a:ext cx="7575176" cy="4241800"/>
          </a:xfrm>
        </p:spPr>
        <p:txBody>
          <a:bodyPr>
            <a:noAutofit/>
          </a:bodyPr>
          <a:lstStyle>
            <a:lvl1pPr>
              <a:defRPr sz="2400">
                <a:solidFill>
                  <a:schemeClr val="tx1"/>
                </a:solidFill>
              </a:defRPr>
            </a:lvl1pPr>
          </a:lstStyle>
          <a:p>
            <a:r>
              <a:rPr lang="fr-FR" dirty="0"/>
              <a:t>Modifier les styles du texte du masque
Deuxième niveau
Troisième niveau
Quatrième niveau
Cinquième niveau</a:t>
            </a:r>
          </a:p>
        </p:txBody>
      </p:sp>
      <p:sp>
        <p:nvSpPr>
          <p:cNvPr id="11" name="Espace réservé pour une image  10">
            <a:extLst>
              <a:ext uri="{FF2B5EF4-FFF2-40B4-BE49-F238E27FC236}">
                <a16:creationId xmlns:a16="http://schemas.microsoft.com/office/drawing/2014/main" id="{F3EAF0AD-5763-F042-B65A-8185A6B77155}"/>
              </a:ext>
            </a:extLst>
          </p:cNvPr>
          <p:cNvSpPr>
            <a:spLocks noGrp="1"/>
          </p:cNvSpPr>
          <p:nvPr>
            <p:ph type="pic" sz="quarter" idx="13"/>
          </p:nvPr>
        </p:nvSpPr>
        <p:spPr>
          <a:xfrm>
            <a:off x="8420100" y="1295400"/>
            <a:ext cx="3314700" cy="4241800"/>
          </a:xfrm>
        </p:spPr>
        <p:txBody>
          <a:bodyPr/>
          <a:lstStyle/>
          <a:p>
            <a:endParaRPr lang="fr-FR"/>
          </a:p>
        </p:txBody>
      </p:sp>
    </p:spTree>
    <p:extLst>
      <p:ext uri="{BB962C8B-B14F-4D97-AF65-F5344CB8AC3E}">
        <p14:creationId xmlns:p14="http://schemas.microsoft.com/office/powerpoint/2010/main" val="68511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_Interne_Interieu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59727-C8FF-E242-A5D1-0F7FBCFB7303}"/>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CBB97F1F-D296-124C-AFFC-E76BE72B7C4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8BAC"/>
                </a:solidFill>
                <a:effectLst/>
                <a:uLnTx/>
                <a:uFillTx/>
                <a:latin typeface="GalanoClassic-Medium ☞" pitchFamily="2" charset="77"/>
                <a:ea typeface="+mn-ea"/>
                <a:cs typeface="+mn-cs"/>
              </a:rPr>
              <a:t>sing.ga</a:t>
            </a:r>
            <a:endParaRPr kumimoji="0" lang="fr-FR" sz="1400" b="0" i="0" u="none" strike="noStrike" kern="1200" cap="none" spc="0" normalizeH="0" baseline="0" noProof="0" dirty="0">
              <a:ln>
                <a:noFill/>
              </a:ln>
              <a:solidFill>
                <a:srgbClr val="008BAC"/>
              </a:solidFill>
              <a:effectLst/>
              <a:uLnTx/>
              <a:uFillTx/>
              <a:latin typeface="GalanoClassic-Medium ☞" pitchFamily="2" charset="77"/>
              <a:ea typeface="+mn-ea"/>
              <a:cs typeface="+mn-cs"/>
            </a:endParaRPr>
          </a:p>
        </p:txBody>
      </p:sp>
      <p:sp>
        <p:nvSpPr>
          <p:cNvPr id="4" name="Espace réservé du numéro de diapositive 3">
            <a:extLst>
              <a:ext uri="{FF2B5EF4-FFF2-40B4-BE49-F238E27FC236}">
                <a16:creationId xmlns:a16="http://schemas.microsoft.com/office/drawing/2014/main" id="{96C99734-327F-8C47-8B25-0298106DC6B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A4DC7B-9B2C-7E4B-863F-82CC8443D633}" type="slidenum">
              <a:rPr kumimoji="0" lang="fr-FR" sz="10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0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6" name="Espace réservé du contenu 5">
            <a:extLst>
              <a:ext uri="{FF2B5EF4-FFF2-40B4-BE49-F238E27FC236}">
                <a16:creationId xmlns:a16="http://schemas.microsoft.com/office/drawing/2014/main" id="{384856B9-267B-3449-9B8F-A4C2C1721CF4}"/>
              </a:ext>
            </a:extLst>
          </p:cNvPr>
          <p:cNvSpPr>
            <a:spLocks noGrp="1"/>
          </p:cNvSpPr>
          <p:nvPr>
            <p:ph sz="quarter" idx="12"/>
          </p:nvPr>
        </p:nvSpPr>
        <p:spPr>
          <a:xfrm>
            <a:off x="577850" y="1295400"/>
            <a:ext cx="11106150" cy="4419600"/>
          </a:xfr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07444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re-Intern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9DEC3-08A5-1A43-A234-C2132BEFB1AC}"/>
              </a:ext>
            </a:extLst>
          </p:cNvPr>
          <p:cNvSpPr>
            <a:spLocks noGrp="1"/>
          </p:cNvSpPr>
          <p:nvPr>
            <p:ph type="ctrTitle"/>
          </p:nvPr>
        </p:nvSpPr>
        <p:spPr>
          <a:xfrm>
            <a:off x="1524000" y="2232211"/>
            <a:ext cx="9144000" cy="1277751"/>
          </a:xfrm>
        </p:spPr>
        <p:txBody>
          <a:bodyPr anchor="b">
            <a:normAutofit/>
          </a:bodyPr>
          <a:lstStyle>
            <a:lvl1pPr algn="ctr">
              <a:defRPr sz="4500">
                <a:solidFill>
                  <a:schemeClr val="accent5"/>
                </a:solidFill>
              </a:defRPr>
            </a:lvl1pPr>
          </a:lstStyle>
          <a:p>
            <a:r>
              <a:rPr lang="fr-FR"/>
              <a:t>Modifiez le style du titre</a:t>
            </a:r>
          </a:p>
        </p:txBody>
      </p:sp>
      <p:sp>
        <p:nvSpPr>
          <p:cNvPr id="3" name="Sous-titre 2">
            <a:extLst>
              <a:ext uri="{FF2B5EF4-FFF2-40B4-BE49-F238E27FC236}">
                <a16:creationId xmlns:a16="http://schemas.microsoft.com/office/drawing/2014/main" id="{8E636A05-31D9-B044-B1FF-D558132FA3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16FB418-7C6B-1E4E-8B64-CA4B6114692A}"/>
              </a:ext>
            </a:extLst>
          </p:cNvPr>
          <p:cNvSpPr>
            <a:spLocks noGrp="1"/>
          </p:cNvSpPr>
          <p:nvPr>
            <p:ph type="dt" sz="half" idx="10"/>
          </p:nvPr>
        </p:nvSpPr>
        <p:spPr>
          <a:xfrm>
            <a:off x="609600" y="6275668"/>
            <a:ext cx="2743200" cy="365125"/>
          </a:xfrm>
          <a:prstGeom prst="rect">
            <a:avLst/>
          </a:prstGeom>
        </p:spPr>
        <p:txBody>
          <a:bodyPr/>
          <a:lstStyle>
            <a:lvl1pPr>
              <a:defRPr sz="1200">
                <a:solidFill>
                  <a:schemeClr val="bg1"/>
                </a:solidFill>
                <a:latin typeface="GalanoClassic-Medium ☞"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01DE91-718B-7F4A-A68D-A16BF10D6ABF}" type="datetimeFigureOut">
              <a:rPr kumimoji="0" lang="fr-FR" sz="12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22/03/2023</a:t>
            </a:fld>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5" name="Espace réservé du pied de page 4">
            <a:extLst>
              <a:ext uri="{FF2B5EF4-FFF2-40B4-BE49-F238E27FC236}">
                <a16:creationId xmlns:a16="http://schemas.microsoft.com/office/drawing/2014/main" id="{2C034339-7C32-9242-84A7-A7BD63CEA392}"/>
              </a:ext>
            </a:extLst>
          </p:cNvPr>
          <p:cNvSpPr>
            <a:spLocks noGrp="1"/>
          </p:cNvSpPr>
          <p:nvPr>
            <p:ph type="ftr" sz="quarter" idx="11"/>
          </p:nvPr>
        </p:nvSpPr>
        <p:spPr>
          <a:xfrm>
            <a:off x="4038600" y="6275668"/>
            <a:ext cx="4114800" cy="365125"/>
          </a:xfrm>
          <a:prstGeom prst="rect">
            <a:avLst/>
          </a:prstGeom>
        </p:spPr>
        <p:txBody>
          <a:bodyPr/>
          <a:lstStyle>
            <a:lvl1pPr algn="ctr">
              <a:defRPr sz="1200">
                <a:solidFill>
                  <a:schemeClr val="bg1"/>
                </a:solidFill>
                <a:latin typeface="GalanoClassic-Medium ☞" pitchFamily="2"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Tree>
    <p:extLst>
      <p:ext uri="{BB962C8B-B14F-4D97-AF65-F5344CB8AC3E}">
        <p14:creationId xmlns:p14="http://schemas.microsoft.com/office/powerpoint/2010/main" val="176291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re-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9DEC3-08A5-1A43-A234-C2132BEFB1AC}"/>
              </a:ext>
            </a:extLst>
          </p:cNvPr>
          <p:cNvSpPr>
            <a:spLocks noGrp="1"/>
          </p:cNvSpPr>
          <p:nvPr>
            <p:ph type="ctrTitle"/>
          </p:nvPr>
        </p:nvSpPr>
        <p:spPr>
          <a:xfrm>
            <a:off x="1524000" y="2232211"/>
            <a:ext cx="9144000" cy="1277751"/>
          </a:xfrm>
        </p:spPr>
        <p:txBody>
          <a:bodyPr anchor="b">
            <a:normAutofit/>
          </a:bodyPr>
          <a:lstStyle>
            <a:lvl1pPr algn="ctr">
              <a:defRPr sz="4500">
                <a:solidFill>
                  <a:schemeClr val="accent5"/>
                </a:solidFill>
              </a:defRPr>
            </a:lvl1pPr>
          </a:lstStyle>
          <a:p>
            <a:r>
              <a:rPr lang="fr-FR"/>
              <a:t>Modifiez le style du titre</a:t>
            </a:r>
          </a:p>
        </p:txBody>
      </p:sp>
      <p:sp>
        <p:nvSpPr>
          <p:cNvPr id="3" name="Sous-titre 2">
            <a:extLst>
              <a:ext uri="{FF2B5EF4-FFF2-40B4-BE49-F238E27FC236}">
                <a16:creationId xmlns:a16="http://schemas.microsoft.com/office/drawing/2014/main" id="{8E636A05-31D9-B044-B1FF-D558132FA3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216FB418-7C6B-1E4E-8B64-CA4B6114692A}"/>
              </a:ext>
            </a:extLst>
          </p:cNvPr>
          <p:cNvSpPr>
            <a:spLocks noGrp="1"/>
          </p:cNvSpPr>
          <p:nvPr>
            <p:ph type="dt" sz="half" idx="10"/>
          </p:nvPr>
        </p:nvSpPr>
        <p:spPr>
          <a:xfrm>
            <a:off x="609600" y="6275668"/>
            <a:ext cx="2743200" cy="365125"/>
          </a:xfrm>
          <a:prstGeom prst="rect">
            <a:avLst/>
          </a:prstGeom>
        </p:spPr>
        <p:txBody>
          <a:bodyPr/>
          <a:lstStyle>
            <a:lvl1pPr>
              <a:defRPr sz="1200">
                <a:solidFill>
                  <a:schemeClr val="bg1"/>
                </a:solidFill>
                <a:latin typeface="GalanoClassic-Medium ☞"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01DE91-718B-7F4A-A68D-A16BF10D6ABF}" type="datetimeFigureOut">
              <a:rPr kumimoji="0" lang="fr-FR" sz="12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22/03/2023</a:t>
            </a:fld>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5" name="Espace réservé du pied de page 4">
            <a:extLst>
              <a:ext uri="{FF2B5EF4-FFF2-40B4-BE49-F238E27FC236}">
                <a16:creationId xmlns:a16="http://schemas.microsoft.com/office/drawing/2014/main" id="{2C034339-7C32-9242-84A7-A7BD63CEA392}"/>
              </a:ext>
            </a:extLst>
          </p:cNvPr>
          <p:cNvSpPr>
            <a:spLocks noGrp="1"/>
          </p:cNvSpPr>
          <p:nvPr>
            <p:ph type="ftr" sz="quarter" idx="11"/>
          </p:nvPr>
        </p:nvSpPr>
        <p:spPr>
          <a:xfrm>
            <a:off x="4038600" y="6275668"/>
            <a:ext cx="4114800" cy="365125"/>
          </a:xfrm>
          <a:prstGeom prst="rect">
            <a:avLst/>
          </a:prstGeom>
        </p:spPr>
        <p:txBody>
          <a:bodyPr/>
          <a:lstStyle>
            <a:lvl1pPr algn="ctr">
              <a:defRPr sz="1200">
                <a:solidFill>
                  <a:schemeClr val="bg1"/>
                </a:solidFill>
                <a:latin typeface="GalanoClassic-Medium ☞" pitchFamily="2"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Tree>
    <p:extLst>
      <p:ext uri="{BB962C8B-B14F-4D97-AF65-F5344CB8AC3E}">
        <p14:creationId xmlns:p14="http://schemas.microsoft.com/office/powerpoint/2010/main" val="338182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re-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9DEC3-08A5-1A43-A234-C2132BEFB1AC}"/>
              </a:ext>
            </a:extLst>
          </p:cNvPr>
          <p:cNvSpPr>
            <a:spLocks noGrp="1"/>
          </p:cNvSpPr>
          <p:nvPr>
            <p:ph type="ctrTitle"/>
          </p:nvPr>
        </p:nvSpPr>
        <p:spPr>
          <a:xfrm>
            <a:off x="1524000" y="2232211"/>
            <a:ext cx="9144000" cy="1277751"/>
          </a:xfrm>
        </p:spPr>
        <p:txBody>
          <a:bodyPr anchor="b">
            <a:normAutofit/>
          </a:bodyPr>
          <a:lstStyle>
            <a:lvl1pPr algn="ctr">
              <a:defRPr sz="4500">
                <a:solidFill>
                  <a:schemeClr val="accent5"/>
                </a:solidFill>
              </a:defRPr>
            </a:lvl1pPr>
          </a:lstStyle>
          <a:p>
            <a:r>
              <a:rPr lang="fr-FR"/>
              <a:t>Modifiez le style du titre</a:t>
            </a:r>
          </a:p>
        </p:txBody>
      </p:sp>
      <p:sp>
        <p:nvSpPr>
          <p:cNvPr id="3" name="Sous-titre 2">
            <a:extLst>
              <a:ext uri="{FF2B5EF4-FFF2-40B4-BE49-F238E27FC236}">
                <a16:creationId xmlns:a16="http://schemas.microsoft.com/office/drawing/2014/main" id="{8E636A05-31D9-B044-B1FF-D558132FA3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216FB418-7C6B-1E4E-8B64-CA4B6114692A}"/>
              </a:ext>
            </a:extLst>
          </p:cNvPr>
          <p:cNvSpPr>
            <a:spLocks noGrp="1"/>
          </p:cNvSpPr>
          <p:nvPr>
            <p:ph type="dt" sz="half" idx="10"/>
          </p:nvPr>
        </p:nvSpPr>
        <p:spPr>
          <a:xfrm>
            <a:off x="609600" y="6275668"/>
            <a:ext cx="2743200" cy="365125"/>
          </a:xfrm>
          <a:prstGeom prst="rect">
            <a:avLst/>
          </a:prstGeom>
        </p:spPr>
        <p:txBody>
          <a:bodyPr/>
          <a:lstStyle>
            <a:lvl1pPr>
              <a:defRPr sz="1200">
                <a:solidFill>
                  <a:schemeClr val="bg1"/>
                </a:solidFill>
                <a:latin typeface="GalanoClassic-Medium ☞"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01DE91-718B-7F4A-A68D-A16BF10D6ABF}" type="datetimeFigureOut">
              <a:rPr kumimoji="0" lang="fr-FR" sz="12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22/03/2023</a:t>
            </a:fld>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5" name="Espace réservé du pied de page 4">
            <a:extLst>
              <a:ext uri="{FF2B5EF4-FFF2-40B4-BE49-F238E27FC236}">
                <a16:creationId xmlns:a16="http://schemas.microsoft.com/office/drawing/2014/main" id="{2C034339-7C32-9242-84A7-A7BD63CEA392}"/>
              </a:ext>
            </a:extLst>
          </p:cNvPr>
          <p:cNvSpPr>
            <a:spLocks noGrp="1"/>
          </p:cNvSpPr>
          <p:nvPr>
            <p:ph type="ftr" sz="quarter" idx="11"/>
          </p:nvPr>
        </p:nvSpPr>
        <p:spPr>
          <a:xfrm>
            <a:off x="4038600" y="6275668"/>
            <a:ext cx="4114800" cy="365125"/>
          </a:xfrm>
          <a:prstGeom prst="rect">
            <a:avLst/>
          </a:prstGeom>
        </p:spPr>
        <p:txBody>
          <a:bodyPr/>
          <a:lstStyle>
            <a:lvl1pPr algn="ctr">
              <a:defRPr sz="1200">
                <a:solidFill>
                  <a:schemeClr val="bg1"/>
                </a:solidFill>
                <a:latin typeface="GalanoClassic-Medium ☞" pitchFamily="2"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Tree>
    <p:extLst>
      <p:ext uri="{BB962C8B-B14F-4D97-AF65-F5344CB8AC3E}">
        <p14:creationId xmlns:p14="http://schemas.microsoft.com/office/powerpoint/2010/main" val="250008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re-Inter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9DEC3-08A5-1A43-A234-C2132BEFB1AC}"/>
              </a:ext>
            </a:extLst>
          </p:cNvPr>
          <p:cNvSpPr>
            <a:spLocks noGrp="1"/>
          </p:cNvSpPr>
          <p:nvPr>
            <p:ph type="ctrTitle"/>
          </p:nvPr>
        </p:nvSpPr>
        <p:spPr>
          <a:xfrm>
            <a:off x="1524000" y="2232211"/>
            <a:ext cx="9144000" cy="1277751"/>
          </a:xfrm>
        </p:spPr>
        <p:txBody>
          <a:bodyPr anchor="b">
            <a:normAutofit/>
          </a:bodyPr>
          <a:lstStyle>
            <a:lvl1pPr algn="ctr">
              <a:defRPr sz="4500">
                <a:solidFill>
                  <a:schemeClr val="accent5"/>
                </a:solidFill>
              </a:defRPr>
            </a:lvl1pPr>
          </a:lstStyle>
          <a:p>
            <a:r>
              <a:rPr lang="fr-FR"/>
              <a:t>Modifiez le style du titre</a:t>
            </a:r>
          </a:p>
        </p:txBody>
      </p:sp>
      <p:sp>
        <p:nvSpPr>
          <p:cNvPr id="3" name="Sous-titre 2">
            <a:extLst>
              <a:ext uri="{FF2B5EF4-FFF2-40B4-BE49-F238E27FC236}">
                <a16:creationId xmlns:a16="http://schemas.microsoft.com/office/drawing/2014/main" id="{8E636A05-31D9-B044-B1FF-D558132FA3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216FB418-7C6B-1E4E-8B64-CA4B6114692A}"/>
              </a:ext>
            </a:extLst>
          </p:cNvPr>
          <p:cNvSpPr>
            <a:spLocks noGrp="1"/>
          </p:cNvSpPr>
          <p:nvPr>
            <p:ph type="dt" sz="half" idx="10"/>
          </p:nvPr>
        </p:nvSpPr>
        <p:spPr>
          <a:xfrm>
            <a:off x="609600" y="6275668"/>
            <a:ext cx="2743200" cy="365125"/>
          </a:xfrm>
          <a:prstGeom prst="rect">
            <a:avLst/>
          </a:prstGeom>
        </p:spPr>
        <p:txBody>
          <a:bodyPr/>
          <a:lstStyle>
            <a:lvl1pPr>
              <a:defRPr sz="1200">
                <a:solidFill>
                  <a:schemeClr val="bg1"/>
                </a:solidFill>
                <a:latin typeface="GalanoClassic-Medium ☞"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01DE91-718B-7F4A-A68D-A16BF10D6ABF}" type="datetimeFigureOut">
              <a:rPr kumimoji="0" lang="fr-FR" sz="12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22/03/2023</a:t>
            </a:fld>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5" name="Espace réservé du pied de page 4">
            <a:extLst>
              <a:ext uri="{FF2B5EF4-FFF2-40B4-BE49-F238E27FC236}">
                <a16:creationId xmlns:a16="http://schemas.microsoft.com/office/drawing/2014/main" id="{2C034339-7C32-9242-84A7-A7BD63CEA392}"/>
              </a:ext>
            </a:extLst>
          </p:cNvPr>
          <p:cNvSpPr>
            <a:spLocks noGrp="1"/>
          </p:cNvSpPr>
          <p:nvPr>
            <p:ph type="ftr" sz="quarter" idx="11"/>
          </p:nvPr>
        </p:nvSpPr>
        <p:spPr>
          <a:xfrm>
            <a:off x="4038600" y="6275668"/>
            <a:ext cx="4114800" cy="365125"/>
          </a:xfrm>
          <a:prstGeom prst="rect">
            <a:avLst/>
          </a:prstGeom>
        </p:spPr>
        <p:txBody>
          <a:bodyPr/>
          <a:lstStyle>
            <a:lvl1pPr algn="ctr">
              <a:defRPr sz="1200">
                <a:solidFill>
                  <a:schemeClr val="bg1"/>
                </a:solidFill>
                <a:latin typeface="GalanoClassic-Medium ☞" pitchFamily="2"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Tree>
    <p:extLst>
      <p:ext uri="{BB962C8B-B14F-4D97-AF65-F5344CB8AC3E}">
        <p14:creationId xmlns:p14="http://schemas.microsoft.com/office/powerpoint/2010/main" val="369400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re-Inter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9DEC3-08A5-1A43-A234-C2132BEFB1AC}"/>
              </a:ext>
            </a:extLst>
          </p:cNvPr>
          <p:cNvSpPr>
            <a:spLocks noGrp="1"/>
          </p:cNvSpPr>
          <p:nvPr>
            <p:ph type="ctrTitle"/>
          </p:nvPr>
        </p:nvSpPr>
        <p:spPr>
          <a:xfrm>
            <a:off x="1524000" y="2232211"/>
            <a:ext cx="9144000" cy="1277751"/>
          </a:xfrm>
        </p:spPr>
        <p:txBody>
          <a:bodyPr anchor="b">
            <a:normAutofit/>
          </a:bodyPr>
          <a:lstStyle>
            <a:lvl1pPr algn="ctr">
              <a:defRPr sz="4500">
                <a:solidFill>
                  <a:schemeClr val="accent5"/>
                </a:solidFill>
              </a:defRPr>
            </a:lvl1pPr>
          </a:lstStyle>
          <a:p>
            <a:r>
              <a:rPr lang="fr-FR"/>
              <a:t>Modifiez le style du titre</a:t>
            </a:r>
          </a:p>
        </p:txBody>
      </p:sp>
      <p:sp>
        <p:nvSpPr>
          <p:cNvPr id="3" name="Sous-titre 2">
            <a:extLst>
              <a:ext uri="{FF2B5EF4-FFF2-40B4-BE49-F238E27FC236}">
                <a16:creationId xmlns:a16="http://schemas.microsoft.com/office/drawing/2014/main" id="{8E636A05-31D9-B044-B1FF-D558132FA3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216FB418-7C6B-1E4E-8B64-CA4B6114692A}"/>
              </a:ext>
            </a:extLst>
          </p:cNvPr>
          <p:cNvSpPr>
            <a:spLocks noGrp="1"/>
          </p:cNvSpPr>
          <p:nvPr>
            <p:ph type="dt" sz="half" idx="10"/>
          </p:nvPr>
        </p:nvSpPr>
        <p:spPr>
          <a:xfrm>
            <a:off x="609600" y="6275668"/>
            <a:ext cx="2743200" cy="365125"/>
          </a:xfrm>
          <a:prstGeom prst="rect">
            <a:avLst/>
          </a:prstGeom>
        </p:spPr>
        <p:txBody>
          <a:bodyPr/>
          <a:lstStyle>
            <a:lvl1pPr>
              <a:defRPr sz="1200">
                <a:solidFill>
                  <a:schemeClr val="bg1"/>
                </a:solidFill>
                <a:latin typeface="GalanoClassic-Medium ☞"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01DE91-718B-7F4A-A68D-A16BF10D6ABF}" type="datetimeFigureOut">
              <a:rPr kumimoji="0" lang="fr-FR" sz="12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22/03/2023</a:t>
            </a:fld>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
        <p:nvSpPr>
          <p:cNvPr id="5" name="Espace réservé du pied de page 4">
            <a:extLst>
              <a:ext uri="{FF2B5EF4-FFF2-40B4-BE49-F238E27FC236}">
                <a16:creationId xmlns:a16="http://schemas.microsoft.com/office/drawing/2014/main" id="{2C034339-7C32-9242-84A7-A7BD63CEA392}"/>
              </a:ext>
            </a:extLst>
          </p:cNvPr>
          <p:cNvSpPr>
            <a:spLocks noGrp="1"/>
          </p:cNvSpPr>
          <p:nvPr>
            <p:ph type="ftr" sz="quarter" idx="11"/>
          </p:nvPr>
        </p:nvSpPr>
        <p:spPr>
          <a:xfrm>
            <a:off x="4038600" y="6275668"/>
            <a:ext cx="4114800" cy="365125"/>
          </a:xfrm>
          <a:prstGeom prst="rect">
            <a:avLst/>
          </a:prstGeom>
        </p:spPr>
        <p:txBody>
          <a:bodyPr/>
          <a:lstStyle>
            <a:lvl1pPr algn="ctr">
              <a:defRPr sz="1200">
                <a:solidFill>
                  <a:schemeClr val="bg1"/>
                </a:solidFill>
                <a:latin typeface="GalanoClassic-Medium ☞" pitchFamily="2"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Tree>
    <p:extLst>
      <p:ext uri="{BB962C8B-B14F-4D97-AF65-F5344CB8AC3E}">
        <p14:creationId xmlns:p14="http://schemas.microsoft.com/office/powerpoint/2010/main" val="1825851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D40C81-259E-044C-9B23-964E8ECBF39A}"/>
              </a:ext>
            </a:extLst>
          </p:cNvPr>
          <p:cNvSpPr>
            <a:spLocks noGrp="1"/>
          </p:cNvSpPr>
          <p:nvPr>
            <p:ph type="title"/>
          </p:nvPr>
        </p:nvSpPr>
        <p:spPr>
          <a:xfrm>
            <a:off x="578224" y="136526"/>
            <a:ext cx="7575176" cy="571406"/>
          </a:xfrm>
          <a:prstGeom prst="rect">
            <a:avLst/>
          </a:prstGeom>
        </p:spPr>
        <p:txBody>
          <a:bodyPr vert="horz" lIns="91440" tIns="45720" rIns="91440" bIns="45720" rtlCol="0" anchor="ctr">
            <a:normAutofit/>
          </a:bodyPr>
          <a:lstStyle/>
          <a:p>
            <a:r>
              <a:rPr lang="fr-FR"/>
              <a:t>Modifiez le style du titre</a:t>
            </a:r>
          </a:p>
        </p:txBody>
      </p:sp>
      <p:sp>
        <p:nvSpPr>
          <p:cNvPr id="11" name="Espace réservé du pied de page 10">
            <a:extLst>
              <a:ext uri="{FF2B5EF4-FFF2-40B4-BE49-F238E27FC236}">
                <a16:creationId xmlns:a16="http://schemas.microsoft.com/office/drawing/2014/main" id="{C27ECD31-FD7E-BB4C-9638-04246316AE04}"/>
              </a:ext>
            </a:extLst>
          </p:cNvPr>
          <p:cNvSpPr>
            <a:spLocks noGrp="1"/>
          </p:cNvSpPr>
          <p:nvPr>
            <p:ph type="ftr" sz="quarter" idx="3"/>
          </p:nvPr>
        </p:nvSpPr>
        <p:spPr>
          <a:xfrm>
            <a:off x="9601199" y="6122545"/>
            <a:ext cx="1604683" cy="365125"/>
          </a:xfrm>
          <a:prstGeom prst="rect">
            <a:avLst/>
          </a:prstGeom>
        </p:spPr>
        <p:txBody>
          <a:bodyPr vert="horz" lIns="91440" tIns="45720" rIns="91440" bIns="45720" rtlCol="0" anchor="ctr"/>
          <a:lstStyle>
            <a:lvl1pPr algn="r">
              <a:defRPr sz="1400">
                <a:solidFill>
                  <a:schemeClr val="accent1"/>
                </a:solidFill>
                <a:latin typeface="GalanoClassic-Medium ☞"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8BAC"/>
                </a:solidFill>
                <a:effectLst/>
                <a:uLnTx/>
                <a:uFillTx/>
                <a:latin typeface="GalanoClassic-Medium ☞" pitchFamily="2" charset="77"/>
                <a:ea typeface="+mn-ea"/>
                <a:cs typeface="+mn-cs"/>
              </a:rPr>
              <a:t>sing.ga</a:t>
            </a:r>
            <a:endParaRPr kumimoji="0" lang="fr-FR" sz="1400" b="0" i="0" u="none" strike="noStrike" kern="1200" cap="none" spc="0" normalizeH="0" baseline="0" noProof="0" dirty="0">
              <a:ln>
                <a:noFill/>
              </a:ln>
              <a:solidFill>
                <a:srgbClr val="008BAC"/>
              </a:solidFill>
              <a:effectLst/>
              <a:uLnTx/>
              <a:uFillTx/>
              <a:latin typeface="GalanoClassic-Medium ☞" pitchFamily="2" charset="77"/>
              <a:ea typeface="+mn-ea"/>
              <a:cs typeface="+mn-cs"/>
            </a:endParaRPr>
          </a:p>
        </p:txBody>
      </p:sp>
      <p:sp>
        <p:nvSpPr>
          <p:cNvPr id="13" name="Espace réservé du texte 12">
            <a:extLst>
              <a:ext uri="{FF2B5EF4-FFF2-40B4-BE49-F238E27FC236}">
                <a16:creationId xmlns:a16="http://schemas.microsoft.com/office/drawing/2014/main" id="{A36F23AA-EADC-7744-BED7-A90A2EF53C2C}"/>
              </a:ext>
            </a:extLst>
          </p:cNvPr>
          <p:cNvSpPr>
            <a:spLocks noGrp="1"/>
          </p:cNvSpPr>
          <p:nvPr>
            <p:ph type="body" idx="1"/>
          </p:nvPr>
        </p:nvSpPr>
        <p:spPr>
          <a:xfrm>
            <a:off x="578224" y="1354897"/>
            <a:ext cx="10752024"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pic>
        <p:nvPicPr>
          <p:cNvPr id="14" name="Image 13">
            <a:extLst>
              <a:ext uri="{FF2B5EF4-FFF2-40B4-BE49-F238E27FC236}">
                <a16:creationId xmlns:a16="http://schemas.microsoft.com/office/drawing/2014/main" id="{E296DC18-8A59-3540-9DF4-00EB2C9C51E9}"/>
              </a:ext>
            </a:extLst>
          </p:cNvPr>
          <p:cNvPicPr>
            <a:picLocks noChangeAspect="1"/>
          </p:cNvPicPr>
          <p:nvPr userDrawn="1"/>
        </p:nvPicPr>
        <p:blipFill>
          <a:blip r:embed="rId7"/>
          <a:stretch>
            <a:fillRect/>
          </a:stretch>
        </p:blipFill>
        <p:spPr>
          <a:xfrm>
            <a:off x="10582835" y="237203"/>
            <a:ext cx="1156646" cy="470728"/>
          </a:xfrm>
          <a:prstGeom prst="rect">
            <a:avLst/>
          </a:prstGeom>
        </p:spPr>
      </p:pic>
      <p:sp>
        <p:nvSpPr>
          <p:cNvPr id="15" name="Espace réservé du numéro de diapositive 14">
            <a:extLst>
              <a:ext uri="{FF2B5EF4-FFF2-40B4-BE49-F238E27FC236}">
                <a16:creationId xmlns:a16="http://schemas.microsoft.com/office/drawing/2014/main" id="{6A7D5496-81D1-1C41-AF20-06954454E4FE}"/>
              </a:ext>
            </a:extLst>
          </p:cNvPr>
          <p:cNvSpPr>
            <a:spLocks noGrp="1"/>
          </p:cNvSpPr>
          <p:nvPr>
            <p:ph type="sldNum" sz="quarter" idx="4"/>
          </p:nvPr>
        </p:nvSpPr>
        <p:spPr>
          <a:xfrm>
            <a:off x="11330248" y="6122545"/>
            <a:ext cx="590204" cy="365125"/>
          </a:xfrm>
          <a:prstGeom prst="rect">
            <a:avLst/>
          </a:prstGeom>
        </p:spPr>
        <p:txBody>
          <a:bodyPr vert="horz" lIns="91440" tIns="45720" rIns="91440" bIns="45720" rtlCol="0" anchor="ctr"/>
          <a:lstStyle>
            <a:lvl1pPr algn="ctr">
              <a:defRPr sz="1000">
                <a:solidFill>
                  <a:schemeClr val="bg1"/>
                </a:solidFill>
                <a:latin typeface="GalanoClassic-Medium ☞" pitchFamily="2"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EA4DC7B-9B2C-7E4B-863F-82CC8443D633}" type="slidenum">
              <a:rPr kumimoji="0" lang="fr-FR" sz="1000" b="0" i="0" u="none" strike="noStrike" kern="1200" cap="none" spc="0" normalizeH="0" baseline="0" noProof="0" smtClean="0">
                <a:ln>
                  <a:noFill/>
                </a:ln>
                <a:solidFill>
                  <a:srgbClr val="FFFFFF"/>
                </a:solidFill>
                <a:effectLst/>
                <a:uLnTx/>
                <a:uFillTx/>
                <a:latin typeface="GalanoClassic-Medium ☞"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000" b="0" i="0" u="none" strike="noStrike" kern="1200" cap="none" spc="0" normalizeH="0" baseline="0" noProof="0">
              <a:ln>
                <a:noFill/>
              </a:ln>
              <a:solidFill>
                <a:srgbClr val="FFFFFF"/>
              </a:solidFill>
              <a:effectLst/>
              <a:uLnTx/>
              <a:uFillTx/>
              <a:latin typeface="GalanoClassic-Medium ☞" pitchFamily="2" charset="77"/>
              <a:ea typeface="+mn-ea"/>
              <a:cs typeface="+mn-cs"/>
            </a:endParaRPr>
          </a:p>
        </p:txBody>
      </p:sp>
    </p:spTree>
    <p:extLst>
      <p:ext uri="{BB962C8B-B14F-4D97-AF65-F5344CB8AC3E}">
        <p14:creationId xmlns:p14="http://schemas.microsoft.com/office/powerpoint/2010/main" val="24687745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D40C81-259E-044C-9B23-964E8ECBF39A}"/>
              </a:ext>
            </a:extLst>
          </p:cNvPr>
          <p:cNvSpPr>
            <a:spLocks noGrp="1"/>
          </p:cNvSpPr>
          <p:nvPr>
            <p:ph type="title"/>
          </p:nvPr>
        </p:nvSpPr>
        <p:spPr>
          <a:xfrm>
            <a:off x="4173071" y="1827214"/>
            <a:ext cx="7575176" cy="1325563"/>
          </a:xfrm>
          <a:prstGeom prst="rect">
            <a:avLst/>
          </a:prstGeom>
        </p:spPr>
        <p:txBody>
          <a:bodyPr vert="horz" lIns="91440" tIns="45720" rIns="91440" bIns="45720" rtlCol="0" anchor="ctr">
            <a:normAutofit/>
          </a:bodyPr>
          <a:lstStyle/>
          <a:p>
            <a:r>
              <a:rPr lang="fr-FR"/>
              <a:t>Modifiez le style du titre</a:t>
            </a:r>
          </a:p>
        </p:txBody>
      </p:sp>
      <p:sp>
        <p:nvSpPr>
          <p:cNvPr id="9" name="ZoneTexte 8">
            <a:extLst>
              <a:ext uri="{FF2B5EF4-FFF2-40B4-BE49-F238E27FC236}">
                <a16:creationId xmlns:a16="http://schemas.microsoft.com/office/drawing/2014/main" id="{72897C29-A0DF-204C-97D9-40DBE027260D}"/>
              </a:ext>
            </a:extLst>
          </p:cNvPr>
          <p:cNvSpPr txBox="1"/>
          <p:nvPr userDrawn="1"/>
        </p:nvSpPr>
        <p:spPr>
          <a:xfrm>
            <a:off x="9879104" y="6225988"/>
            <a:ext cx="177501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GalanoClassic-Medium ☞" pitchFamily="2" charset="77"/>
                <a:ea typeface="+mn-ea"/>
                <a:cs typeface="+mn-cs"/>
              </a:rPr>
              <a:t>sing.ga</a:t>
            </a:r>
            <a:endParaRPr kumimoji="0" lang="fr-FR" sz="1800" b="0" i="0" u="none" strike="noStrike" kern="1200" cap="none" spc="0" normalizeH="0" baseline="0" noProof="0" dirty="0">
              <a:ln>
                <a:noFill/>
              </a:ln>
              <a:solidFill>
                <a:srgbClr val="FFFFFF"/>
              </a:solidFill>
              <a:effectLst/>
              <a:uLnTx/>
              <a:uFillTx/>
              <a:latin typeface="GalanoClassic-Medium ☞" pitchFamily="2" charset="77"/>
              <a:ea typeface="+mn-ea"/>
              <a:cs typeface="+mn-cs"/>
            </a:endParaRPr>
          </a:p>
        </p:txBody>
      </p:sp>
      <p:pic>
        <p:nvPicPr>
          <p:cNvPr id="10" name="Image 9">
            <a:extLst>
              <a:ext uri="{FF2B5EF4-FFF2-40B4-BE49-F238E27FC236}">
                <a16:creationId xmlns:a16="http://schemas.microsoft.com/office/drawing/2014/main" id="{CF726A67-11F7-B74C-A418-17DD01073014}"/>
              </a:ext>
            </a:extLst>
          </p:cNvPr>
          <p:cNvPicPr>
            <a:picLocks noChangeAspect="1"/>
          </p:cNvPicPr>
          <p:nvPr userDrawn="1"/>
        </p:nvPicPr>
        <p:blipFill>
          <a:blip r:embed="rId6"/>
          <a:stretch>
            <a:fillRect/>
          </a:stretch>
        </p:blipFill>
        <p:spPr>
          <a:xfrm>
            <a:off x="428646" y="422834"/>
            <a:ext cx="2301853" cy="1156710"/>
          </a:xfrm>
          <a:prstGeom prst="rect">
            <a:avLst/>
          </a:prstGeom>
        </p:spPr>
      </p:pic>
    </p:spTree>
    <p:extLst>
      <p:ext uri="{BB962C8B-B14F-4D97-AF65-F5344CB8AC3E}">
        <p14:creationId xmlns:p14="http://schemas.microsoft.com/office/powerpoint/2010/main" val="302047218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l" defTabSz="914400" rtl="0" eaLnBrk="1" latinLnBrk="0" hangingPunct="1">
        <a:lnSpc>
          <a:spcPct val="90000"/>
        </a:lnSpc>
        <a:spcBef>
          <a:spcPct val="0"/>
        </a:spcBef>
        <a:buNone/>
        <a:defRPr sz="4400" b="0" i="0" kern="1200">
          <a:solidFill>
            <a:schemeClr val="tx1"/>
          </a:solidFill>
          <a:latin typeface="GalanoClassic-Medium ☞"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va Technology — Wikipé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3530" y="296084"/>
            <a:ext cx="2498133" cy="816057"/>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txBox="1">
            <a:spLocks/>
          </p:cNvSpPr>
          <p:nvPr/>
        </p:nvSpPr>
        <p:spPr>
          <a:xfrm>
            <a:off x="688108" y="935166"/>
            <a:ext cx="10575636" cy="17619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500" b="0" i="0" kern="1200">
                <a:solidFill>
                  <a:schemeClr val="accent5"/>
                </a:solidFill>
                <a:latin typeface="GalanoClassic-Medium ☞" pitchFamily="2" charset="77"/>
                <a:ea typeface="+mj-ea"/>
                <a:cs typeface="+mj-cs"/>
              </a:defRPr>
            </a:lvl1pPr>
          </a:lstStyle>
          <a:p>
            <a:pPr eaLnBrk="0" fontAlgn="base" hangingPunct="0">
              <a:lnSpc>
                <a:spcPct val="100000"/>
              </a:lnSpc>
              <a:spcAft>
                <a:spcPct val="0"/>
              </a:spcAft>
            </a:pPr>
            <a:endParaRPr lang="fr-FR" altLang="en-US" sz="6000" b="1" dirty="0">
              <a:solidFill>
                <a:srgbClr val="8E0B56"/>
              </a:solidFill>
              <a:latin typeface="Tw Cen MT" panose="020B0602020104020603" pitchFamily="34" charset="0"/>
            </a:endParaRPr>
          </a:p>
          <a:p>
            <a:pPr eaLnBrk="0" fontAlgn="base" hangingPunct="0">
              <a:lnSpc>
                <a:spcPct val="100000"/>
              </a:lnSpc>
              <a:spcAft>
                <a:spcPct val="0"/>
              </a:spcAft>
            </a:pPr>
            <a:r>
              <a:rPr lang="fr-FR" altLang="en-US" sz="6000" b="1" dirty="0">
                <a:solidFill>
                  <a:srgbClr val="8E0B56"/>
                </a:solidFill>
                <a:latin typeface="Tw Cen MT" panose="020B0602020104020603" pitchFamily="34" charset="0"/>
              </a:rPr>
              <a:t>Pitch </a:t>
            </a:r>
            <a:r>
              <a:rPr lang="fr-FR" altLang="en-US" sz="6000" b="1" dirty="0" err="1">
                <a:solidFill>
                  <a:srgbClr val="8E0B56"/>
                </a:solidFill>
                <a:latin typeface="Tw Cen MT" panose="020B0602020104020603" pitchFamily="34" charset="0"/>
              </a:rPr>
              <a:t>SingPay</a:t>
            </a:r>
            <a:endParaRPr lang="en-US" altLang="en-US" sz="6000" b="1" dirty="0">
              <a:solidFill>
                <a:srgbClr val="8E0B56"/>
              </a:solidFill>
              <a:latin typeface="Tw Cen MT" panose="020B0602020104020603" pitchFamily="34" charset="0"/>
            </a:endParaRPr>
          </a:p>
        </p:txBody>
      </p:sp>
      <p:sp>
        <p:nvSpPr>
          <p:cNvPr id="10" name="ZoneTexte 9"/>
          <p:cNvSpPr txBox="1"/>
          <p:nvPr/>
        </p:nvSpPr>
        <p:spPr>
          <a:xfrm>
            <a:off x="498764" y="5902036"/>
            <a:ext cx="1995054" cy="461665"/>
          </a:xfrm>
          <a:prstGeom prst="rect">
            <a:avLst/>
          </a:prstGeom>
          <a:noFill/>
        </p:spPr>
        <p:txBody>
          <a:bodyPr wrap="square" rtlCol="0">
            <a:spAutoFit/>
          </a:bodyPr>
          <a:lstStyle/>
          <a:p>
            <a:r>
              <a:rPr lang="fr-FR" sz="2400" b="1" dirty="0">
                <a:solidFill>
                  <a:schemeClr val="bg1"/>
                </a:solidFill>
                <a:latin typeface="Tw Cen MT" panose="020B0602020104020603" pitchFamily="34" charset="0"/>
              </a:rPr>
              <a:t>Avril 2022</a:t>
            </a:r>
            <a:endParaRPr lang="en-US" sz="2400" b="1" dirty="0">
              <a:solidFill>
                <a:schemeClr val="bg1"/>
              </a:solidFill>
              <a:latin typeface="Tw Cen MT" panose="020B0602020104020603" pitchFamily="34" charset="0"/>
            </a:endParaRPr>
          </a:p>
        </p:txBody>
      </p:sp>
      <p:sp>
        <p:nvSpPr>
          <p:cNvPr id="11" name="Rectangle 10"/>
          <p:cNvSpPr/>
          <p:nvPr/>
        </p:nvSpPr>
        <p:spPr>
          <a:xfrm>
            <a:off x="1921162" y="3055783"/>
            <a:ext cx="9411855" cy="954107"/>
          </a:xfrm>
          <a:prstGeom prst="rect">
            <a:avLst/>
          </a:prstGeom>
        </p:spPr>
        <p:txBody>
          <a:bodyPr wrap="square">
            <a:spAutoFit/>
          </a:bodyPr>
          <a:lstStyle/>
          <a:p>
            <a:pPr algn="ctr"/>
            <a:r>
              <a:rPr lang="fr-FR" sz="3600" b="1" dirty="0">
                <a:latin typeface="Tw Cen MT" panose="020B0602020104020603" pitchFamily="34" charset="0"/>
              </a:rPr>
              <a:t>Extension du réseau de paiement mobile</a:t>
            </a:r>
            <a:br>
              <a:rPr lang="fr-FR" sz="3200" b="1" dirty="0">
                <a:solidFill>
                  <a:srgbClr val="8E0B56"/>
                </a:solidFill>
                <a:latin typeface="Tw Cen MT" panose="020B0602020104020603" pitchFamily="34" charset="0"/>
              </a:rPr>
            </a:br>
            <a:r>
              <a:rPr lang="fr-FR" sz="2000" b="1" dirty="0" err="1">
                <a:solidFill>
                  <a:srgbClr val="8E0B56"/>
                </a:solidFill>
                <a:latin typeface="Tw Cen MT" panose="020B0602020104020603" pitchFamily="34" charset="0"/>
              </a:rPr>
              <a:t>SINGPay</a:t>
            </a:r>
            <a:r>
              <a:rPr lang="fr-FR" sz="2000" b="1" dirty="0">
                <a:solidFill>
                  <a:srgbClr val="8E0B56"/>
                </a:solidFill>
                <a:latin typeface="Tw Cen MT" panose="020B0602020104020603" pitchFamily="34" charset="0"/>
              </a:rPr>
              <a:t> – Commerces de proximité et épargnes solidaires</a:t>
            </a:r>
            <a:endParaRPr lang="en-US" sz="2000" dirty="0"/>
          </a:p>
        </p:txBody>
      </p:sp>
      <p:sp>
        <p:nvSpPr>
          <p:cNvPr id="13" name="Rectangle 12"/>
          <p:cNvSpPr/>
          <p:nvPr/>
        </p:nvSpPr>
        <p:spPr>
          <a:xfrm>
            <a:off x="360218" y="277091"/>
            <a:ext cx="2752437" cy="161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a:extLst>
              <a:ext uri="{FF2B5EF4-FFF2-40B4-BE49-F238E27FC236}">
                <a16:creationId xmlns:a16="http://schemas.microsoft.com/office/drawing/2014/main" id="{72473FFD-0C5F-4C1C-8C3E-98E4A77A4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39" y="232938"/>
            <a:ext cx="1682980" cy="1569380"/>
          </a:xfrm>
          <a:prstGeom prst="rect">
            <a:avLst/>
          </a:prstGeom>
        </p:spPr>
      </p:pic>
      <p:sp>
        <p:nvSpPr>
          <p:cNvPr id="14" name="Rectangle 13"/>
          <p:cNvSpPr/>
          <p:nvPr/>
        </p:nvSpPr>
        <p:spPr>
          <a:xfrm>
            <a:off x="10792596" y="6197600"/>
            <a:ext cx="1002240" cy="424873"/>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15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6- La concurrence</a:t>
            </a:r>
          </a:p>
        </p:txBody>
      </p:sp>
      <p:sp>
        <p:nvSpPr>
          <p:cNvPr id="3" name="ZoneTexte 2"/>
          <p:cNvSpPr txBox="1"/>
          <p:nvPr/>
        </p:nvSpPr>
        <p:spPr>
          <a:xfrm>
            <a:off x="278325" y="966458"/>
            <a:ext cx="3375417" cy="523220"/>
          </a:xfrm>
          <a:prstGeom prst="rect">
            <a:avLst/>
          </a:prstGeom>
          <a:noFill/>
        </p:spPr>
        <p:txBody>
          <a:bodyPr wrap="square" rtlCol="0">
            <a:spAutoFit/>
          </a:bodyPr>
          <a:lstStyle/>
          <a:p>
            <a:r>
              <a:rPr lang="fr-FR" sz="2800" b="1" dirty="0">
                <a:solidFill>
                  <a:srgbClr val="8E0B56"/>
                </a:solidFill>
                <a:latin typeface="Tw Cen MT" panose="020B0602020104020603" pitchFamily="34" charset="0"/>
              </a:rPr>
              <a:t>Concurrents directs</a:t>
            </a:r>
            <a:endParaRPr lang="en-US" sz="2800" b="1" dirty="0">
              <a:solidFill>
                <a:srgbClr val="8E0B56"/>
              </a:solidFill>
              <a:latin typeface="Tw Cen MT" panose="020B0602020104020603" pitchFamily="34" charset="0"/>
            </a:endParaRPr>
          </a:p>
        </p:txBody>
      </p:sp>
      <p:sp>
        <p:nvSpPr>
          <p:cNvPr id="4" name="ZoneTexte 3"/>
          <p:cNvSpPr txBox="1"/>
          <p:nvPr/>
        </p:nvSpPr>
        <p:spPr>
          <a:xfrm>
            <a:off x="862293" y="3245134"/>
            <a:ext cx="4788103" cy="923330"/>
          </a:xfrm>
          <a:prstGeom prst="rect">
            <a:avLst/>
          </a:prstGeom>
          <a:noFill/>
        </p:spPr>
        <p:txBody>
          <a:bodyPr wrap="square" rtlCol="0">
            <a:spAutoFit/>
          </a:bodyPr>
          <a:lstStyle/>
          <a:p>
            <a:pPr algn="ctr"/>
            <a:r>
              <a:rPr lang="fr-FR" dirty="0">
                <a:latin typeface="Tw Cen MT" panose="020B0602020104020603" pitchFamily="34" charset="0"/>
              </a:rPr>
              <a:t>PVIT, agrégateur de moyen de paiement porté par la startup </a:t>
            </a:r>
            <a:r>
              <a:rPr lang="fr-FR" dirty="0" err="1">
                <a:latin typeface="Tw Cen MT" panose="020B0602020104020603" pitchFamily="34" charset="0"/>
              </a:rPr>
              <a:t>Bocae</a:t>
            </a:r>
            <a:r>
              <a:rPr lang="fr-FR" dirty="0">
                <a:latin typeface="Tw Cen MT" panose="020B0602020104020603" pitchFamily="34" charset="0"/>
              </a:rPr>
              <a:t>. Elle démontre d’une expérience en côte d’ivoire et au Gabon. </a:t>
            </a:r>
            <a:endParaRPr lang="en-US" dirty="0">
              <a:latin typeface="Tw Cen MT" panose="020B0602020104020603" pitchFamily="34" charset="0"/>
            </a:endParaRPr>
          </a:p>
        </p:txBody>
      </p:sp>
      <p:pic>
        <p:nvPicPr>
          <p:cNvPr id="6" name="Image 5"/>
          <p:cNvPicPr>
            <a:picLocks noChangeAspect="1"/>
          </p:cNvPicPr>
          <p:nvPr/>
        </p:nvPicPr>
        <p:blipFill rotWithShape="1">
          <a:blip r:embed="rId2"/>
          <a:srcRect l="-431" t="15090" r="431" b="15523"/>
          <a:stretch/>
        </p:blipFill>
        <p:spPr>
          <a:xfrm>
            <a:off x="1966034" y="1705122"/>
            <a:ext cx="2143125" cy="1487055"/>
          </a:xfrm>
          <a:prstGeom prst="rect">
            <a:avLst/>
          </a:prstGeom>
        </p:spPr>
      </p:pic>
      <p:sp>
        <p:nvSpPr>
          <p:cNvPr id="8" name="ZoneTexte 7"/>
          <p:cNvSpPr txBox="1"/>
          <p:nvPr/>
        </p:nvSpPr>
        <p:spPr>
          <a:xfrm>
            <a:off x="6149831" y="3245134"/>
            <a:ext cx="5294023" cy="923330"/>
          </a:xfrm>
          <a:prstGeom prst="rect">
            <a:avLst/>
          </a:prstGeom>
          <a:noFill/>
        </p:spPr>
        <p:txBody>
          <a:bodyPr wrap="square" rtlCol="0">
            <a:spAutoFit/>
          </a:bodyPr>
          <a:lstStyle/>
          <a:p>
            <a:pPr algn="ctr"/>
            <a:r>
              <a:rPr lang="fr-FR" dirty="0">
                <a:latin typeface="Tw Cen MT" panose="020B0602020104020603" pitchFamily="34" charset="0"/>
              </a:rPr>
              <a:t>DIGITECH, agrégateur de paiement mobile. Il développe également des services additionnels  tel que la vente des cartes prépayés.</a:t>
            </a:r>
            <a:endParaRPr lang="en-US" dirty="0">
              <a:latin typeface="Tw Cen MT" panose="020B0602020104020603" pitchFamily="34" charset="0"/>
            </a:endParaRPr>
          </a:p>
        </p:txBody>
      </p:sp>
      <p:pic>
        <p:nvPicPr>
          <p:cNvPr id="1026" name="Picture 2" descr="Recharge Visa Par Digitech Af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532" y="1618257"/>
            <a:ext cx="3289589" cy="12514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206" y="4778959"/>
            <a:ext cx="10819450" cy="1754326"/>
          </a:xfrm>
          <a:prstGeom prst="rect">
            <a:avLst/>
          </a:prstGeom>
          <a:solidFill>
            <a:schemeClr val="bg1">
              <a:lumMod val="95000"/>
            </a:schemeClr>
          </a:solidFill>
        </p:spPr>
        <p:txBody>
          <a:bodyPr wrap="square">
            <a:spAutoFit/>
          </a:bodyPr>
          <a:lstStyle/>
          <a:p>
            <a:pPr algn="just"/>
            <a:r>
              <a:rPr lang="fr-FR" dirty="0">
                <a:latin typeface="Tw Cen MT" panose="020B0602020104020603" pitchFamily="34" charset="0"/>
                <a:cs typeface="Arial" panose="020B0604020202020204" pitchFamily="34" charset="0"/>
              </a:rPr>
              <a:t>Les API fournis par ces agrégateurs sont souvent constitués de plusieurs module pour chaque moyen de paiement géré par l’intégrateur (agrégateur). Ce qui implique que le marchant est obligé de réaliser des mises à jour de sa plateforme à chaque fois qu’il souhaite prendre en compte un nouveau moyen de paiement de son intégrateur de départ.</a:t>
            </a:r>
          </a:p>
          <a:p>
            <a:pPr algn="just"/>
            <a:endParaRPr lang="fr-FR" dirty="0">
              <a:latin typeface="Tw Cen MT" panose="020B0602020104020603" pitchFamily="34" charset="0"/>
              <a:cs typeface="Arial" panose="020B0604020202020204" pitchFamily="34" charset="0"/>
            </a:endParaRPr>
          </a:p>
          <a:p>
            <a:pPr algn="just"/>
            <a:r>
              <a:rPr lang="fr-FR" dirty="0">
                <a:latin typeface="Tw Cen MT" panose="020B0602020104020603" pitchFamily="34" charset="0"/>
                <a:cs typeface="Arial" panose="020B0604020202020204" pitchFamily="34" charset="0"/>
              </a:rPr>
              <a:t>Contrairement à ces concurrents, </a:t>
            </a:r>
            <a:r>
              <a:rPr lang="fr-FR" dirty="0" err="1">
                <a:latin typeface="Tw Cen MT" panose="020B0602020104020603" pitchFamily="34" charset="0"/>
                <a:cs typeface="Arial" panose="020B0604020202020204" pitchFamily="34" charset="0"/>
              </a:rPr>
              <a:t>SingPay</a:t>
            </a:r>
            <a:r>
              <a:rPr lang="fr-FR" dirty="0">
                <a:latin typeface="Tw Cen MT" panose="020B0602020104020603" pitchFamily="34" charset="0"/>
                <a:cs typeface="Arial" panose="020B0604020202020204" pitchFamily="34" charset="0"/>
              </a:rPr>
              <a:t> a développé un API standardisé qui s’adapte à chaque </a:t>
            </a:r>
            <a:r>
              <a:rPr lang="fr-FR" dirty="0" err="1">
                <a:latin typeface="Tw Cen MT" panose="020B0602020104020603" pitchFamily="34" charset="0"/>
                <a:cs typeface="Arial" panose="020B0604020202020204" pitchFamily="34" charset="0"/>
              </a:rPr>
              <a:t>infrastrure</a:t>
            </a:r>
            <a:r>
              <a:rPr lang="fr-FR" dirty="0">
                <a:latin typeface="Tw Cen MT" panose="020B0602020104020603" pitchFamily="34" charset="0"/>
                <a:cs typeface="Arial" panose="020B0604020202020204" pitchFamily="34" charset="0"/>
              </a:rPr>
              <a:t>.</a:t>
            </a:r>
          </a:p>
        </p:txBody>
      </p:sp>
    </p:spTree>
    <p:extLst>
      <p:ext uri="{BB962C8B-B14F-4D97-AF65-F5344CB8AC3E}">
        <p14:creationId xmlns:p14="http://schemas.microsoft.com/office/powerpoint/2010/main" val="106817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6- La concurrence</a:t>
            </a:r>
          </a:p>
        </p:txBody>
      </p:sp>
      <p:sp>
        <p:nvSpPr>
          <p:cNvPr id="9" name="ZoneTexte 8"/>
          <p:cNvSpPr txBox="1"/>
          <p:nvPr/>
        </p:nvSpPr>
        <p:spPr>
          <a:xfrm>
            <a:off x="471053" y="935869"/>
            <a:ext cx="3375417" cy="523220"/>
          </a:xfrm>
          <a:prstGeom prst="rect">
            <a:avLst/>
          </a:prstGeom>
          <a:noFill/>
        </p:spPr>
        <p:txBody>
          <a:bodyPr wrap="square" rtlCol="0">
            <a:spAutoFit/>
          </a:bodyPr>
          <a:lstStyle/>
          <a:p>
            <a:r>
              <a:rPr lang="fr-FR" sz="2800" b="1" dirty="0">
                <a:solidFill>
                  <a:srgbClr val="8E0B56"/>
                </a:solidFill>
                <a:latin typeface="Tw Cen MT" panose="020B0602020104020603" pitchFamily="34" charset="0"/>
              </a:rPr>
              <a:t>Concurrents indirects</a:t>
            </a:r>
            <a:endParaRPr lang="en-US" sz="2800" b="1" dirty="0">
              <a:solidFill>
                <a:srgbClr val="8E0B56"/>
              </a:solidFill>
              <a:latin typeface="Tw Cen MT" panose="020B0602020104020603" pitchFamily="34" charset="0"/>
            </a:endParaRPr>
          </a:p>
        </p:txBody>
      </p:sp>
      <p:pic>
        <p:nvPicPr>
          <p:cNvPr id="3074" name="Picture 2" descr="MOBICASH : Le Mobile Money de Gabon Tele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591" y="2762178"/>
            <a:ext cx="1828294" cy="182829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rotWithShape="1">
          <a:blip r:embed="rId3"/>
          <a:srcRect t="7437"/>
          <a:stretch/>
        </p:blipFill>
        <p:spPr>
          <a:xfrm>
            <a:off x="5864348" y="2768600"/>
            <a:ext cx="1985711" cy="1838037"/>
          </a:xfrm>
          <a:prstGeom prst="rect">
            <a:avLst/>
          </a:prstGeom>
        </p:spPr>
      </p:pic>
      <p:sp>
        <p:nvSpPr>
          <p:cNvPr id="15" name="Rectangle 14"/>
          <p:cNvSpPr/>
          <p:nvPr/>
        </p:nvSpPr>
        <p:spPr>
          <a:xfrm>
            <a:off x="471053" y="1552214"/>
            <a:ext cx="11388438" cy="830997"/>
          </a:xfrm>
          <a:prstGeom prst="rect">
            <a:avLst/>
          </a:prstGeom>
        </p:spPr>
        <p:txBody>
          <a:bodyPr wrap="square">
            <a:spAutoFit/>
          </a:bodyPr>
          <a:lstStyle/>
          <a:p>
            <a:pPr algn="just"/>
            <a:r>
              <a:rPr lang="fr-FR" sz="2400" dirty="0">
                <a:latin typeface="Tw Cen MT" panose="020B0602020104020603" pitchFamily="34" charset="0"/>
                <a:cs typeface="Arial" panose="020B0604020202020204" pitchFamily="34" charset="0"/>
              </a:rPr>
              <a:t>Les opérateurs de mobile money et les banques avec leurs service de paiement qu’ils offres aux marchands.</a:t>
            </a:r>
          </a:p>
        </p:txBody>
      </p:sp>
      <p:pic>
        <p:nvPicPr>
          <p:cNvPr id="13" name="Image 12"/>
          <p:cNvPicPr>
            <a:picLocks noChangeAspect="1"/>
          </p:cNvPicPr>
          <p:nvPr/>
        </p:nvPicPr>
        <p:blipFill rotWithShape="1">
          <a:blip r:embed="rId4"/>
          <a:srcRect l="9668" r="9042"/>
          <a:stretch/>
        </p:blipFill>
        <p:spPr>
          <a:xfrm>
            <a:off x="8665248" y="2771920"/>
            <a:ext cx="2233402" cy="1828295"/>
          </a:xfrm>
          <a:prstGeom prst="rect">
            <a:avLst/>
          </a:prstGeom>
        </p:spPr>
      </p:pic>
      <p:pic>
        <p:nvPicPr>
          <p:cNvPr id="14" name="Image 13"/>
          <p:cNvPicPr>
            <a:picLocks noChangeAspect="1"/>
          </p:cNvPicPr>
          <p:nvPr/>
        </p:nvPicPr>
        <p:blipFill rotWithShape="1">
          <a:blip r:embed="rId5"/>
          <a:srcRect t="3482" r="29189" b="-1"/>
          <a:stretch/>
        </p:blipFill>
        <p:spPr>
          <a:xfrm>
            <a:off x="3037797" y="2768600"/>
            <a:ext cx="2011363" cy="1821873"/>
          </a:xfrm>
          <a:prstGeom prst="rect">
            <a:avLst/>
          </a:prstGeom>
        </p:spPr>
      </p:pic>
    </p:spTree>
    <p:extLst>
      <p:ext uri="{BB962C8B-B14F-4D97-AF65-F5344CB8AC3E}">
        <p14:creationId xmlns:p14="http://schemas.microsoft.com/office/powerpoint/2010/main" val="215264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6- La concurrence</a:t>
            </a:r>
          </a:p>
        </p:txBody>
      </p:sp>
      <p:sp>
        <p:nvSpPr>
          <p:cNvPr id="9" name="ZoneTexte 8"/>
          <p:cNvSpPr txBox="1"/>
          <p:nvPr/>
        </p:nvSpPr>
        <p:spPr>
          <a:xfrm>
            <a:off x="471053" y="935869"/>
            <a:ext cx="5237020" cy="523220"/>
          </a:xfrm>
          <a:prstGeom prst="rect">
            <a:avLst/>
          </a:prstGeom>
          <a:noFill/>
        </p:spPr>
        <p:txBody>
          <a:bodyPr wrap="square" rtlCol="0">
            <a:spAutoFit/>
          </a:bodyPr>
          <a:lstStyle/>
          <a:p>
            <a:r>
              <a:rPr lang="fr-FR" sz="2800" b="1" dirty="0">
                <a:solidFill>
                  <a:srgbClr val="8E0B56"/>
                </a:solidFill>
                <a:latin typeface="Tw Cen MT" panose="020B0602020104020603" pitchFamily="34" charset="0"/>
              </a:rPr>
              <a:t>Solutions de substitution</a:t>
            </a:r>
            <a:endParaRPr lang="en-US" sz="2800" b="1" dirty="0">
              <a:solidFill>
                <a:srgbClr val="8E0B56"/>
              </a:solidFill>
              <a:latin typeface="Tw Cen MT" panose="020B0602020104020603" pitchFamily="34" charset="0"/>
            </a:endParaRPr>
          </a:p>
        </p:txBody>
      </p:sp>
      <p:sp>
        <p:nvSpPr>
          <p:cNvPr id="3" name="Rectangle 2"/>
          <p:cNvSpPr/>
          <p:nvPr/>
        </p:nvSpPr>
        <p:spPr>
          <a:xfrm>
            <a:off x="471053" y="1748043"/>
            <a:ext cx="7506350" cy="461665"/>
          </a:xfrm>
          <a:prstGeom prst="rect">
            <a:avLst/>
          </a:prstGeom>
        </p:spPr>
        <p:txBody>
          <a:bodyPr wrap="none">
            <a:spAutoFit/>
          </a:bodyPr>
          <a:lstStyle/>
          <a:p>
            <a:r>
              <a:rPr lang="fr-FR" sz="2400" dirty="0">
                <a:latin typeface="Tw Cen MT" panose="020B0602020104020603" pitchFamily="34" charset="0"/>
                <a:cs typeface="Arial" panose="020B0604020202020204" pitchFamily="34" charset="0"/>
              </a:rPr>
              <a:t>Les services des opérateurs (TPE; Code Marchant; Cash; …)</a:t>
            </a:r>
          </a:p>
        </p:txBody>
      </p:sp>
      <p:pic>
        <p:nvPicPr>
          <p:cNvPr id="4" name="Image 3"/>
          <p:cNvPicPr>
            <a:picLocks noChangeAspect="1"/>
          </p:cNvPicPr>
          <p:nvPr/>
        </p:nvPicPr>
        <p:blipFill>
          <a:blip r:embed="rId2"/>
          <a:stretch>
            <a:fillRect/>
          </a:stretch>
        </p:blipFill>
        <p:spPr>
          <a:xfrm>
            <a:off x="1847271" y="2498662"/>
            <a:ext cx="2484583" cy="2477275"/>
          </a:xfrm>
          <a:prstGeom prst="rect">
            <a:avLst/>
          </a:prstGeom>
        </p:spPr>
      </p:pic>
      <p:pic>
        <p:nvPicPr>
          <p:cNvPr id="6" name="Image 5"/>
          <p:cNvPicPr>
            <a:picLocks noChangeAspect="1"/>
          </p:cNvPicPr>
          <p:nvPr/>
        </p:nvPicPr>
        <p:blipFill>
          <a:blip r:embed="rId3"/>
          <a:stretch>
            <a:fillRect/>
          </a:stretch>
        </p:blipFill>
        <p:spPr>
          <a:xfrm>
            <a:off x="5708073" y="2881842"/>
            <a:ext cx="2776538" cy="1510117"/>
          </a:xfrm>
          <a:prstGeom prst="rect">
            <a:avLst/>
          </a:prstGeom>
        </p:spPr>
      </p:pic>
    </p:spTree>
    <p:extLst>
      <p:ext uri="{BB962C8B-B14F-4D97-AF65-F5344CB8AC3E}">
        <p14:creationId xmlns:p14="http://schemas.microsoft.com/office/powerpoint/2010/main" val="242667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7- Le produit</a:t>
            </a:r>
          </a:p>
        </p:txBody>
      </p:sp>
      <p:sp>
        <p:nvSpPr>
          <p:cNvPr id="38" name="Rectangle 37">
            <a:extLst>
              <a:ext uri="{FF2B5EF4-FFF2-40B4-BE49-F238E27FC236}">
                <a16:creationId xmlns:a16="http://schemas.microsoft.com/office/drawing/2014/main" id="{97B7CB0D-EDDC-463B-BF96-AA4686FFAD7D}"/>
              </a:ext>
            </a:extLst>
          </p:cNvPr>
          <p:cNvSpPr/>
          <p:nvPr/>
        </p:nvSpPr>
        <p:spPr>
          <a:xfrm>
            <a:off x="615462" y="1813621"/>
            <a:ext cx="5480538" cy="2901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A. Costumer </a:t>
            </a:r>
            <a:r>
              <a:rPr lang="fr-FR" sz="1200" dirty="0" err="1"/>
              <a:t>subscription</a:t>
            </a:r>
            <a:r>
              <a:rPr lang="fr-FR" sz="1200" dirty="0"/>
              <a:t> </a:t>
            </a:r>
            <a:r>
              <a:rPr lang="fr-FR" sz="1200" dirty="0" err="1"/>
              <a:t>journey</a:t>
            </a:r>
            <a:endParaRPr lang="en-US" sz="1200" dirty="0"/>
          </a:p>
        </p:txBody>
      </p:sp>
      <p:sp>
        <p:nvSpPr>
          <p:cNvPr id="39" name="Rectangle 38">
            <a:extLst>
              <a:ext uri="{FF2B5EF4-FFF2-40B4-BE49-F238E27FC236}">
                <a16:creationId xmlns:a16="http://schemas.microsoft.com/office/drawing/2014/main" id="{414977FC-5F7C-4723-95EE-E7D94D2EFA64}"/>
              </a:ext>
            </a:extLst>
          </p:cNvPr>
          <p:cNvSpPr/>
          <p:nvPr/>
        </p:nvSpPr>
        <p:spPr>
          <a:xfrm>
            <a:off x="6223581" y="1804829"/>
            <a:ext cx="5480538" cy="2901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err="1"/>
              <a:t>B.Shops</a:t>
            </a:r>
            <a:r>
              <a:rPr lang="fr-FR" sz="1200" dirty="0"/>
              <a:t> </a:t>
            </a:r>
            <a:r>
              <a:rPr lang="fr-FR" sz="1200" dirty="0" err="1"/>
              <a:t>subscription</a:t>
            </a:r>
            <a:r>
              <a:rPr lang="fr-FR" sz="1200" dirty="0"/>
              <a:t> </a:t>
            </a:r>
            <a:r>
              <a:rPr lang="fr-FR" sz="1200" dirty="0" err="1"/>
              <a:t>journey</a:t>
            </a:r>
            <a:endParaRPr lang="en-US" sz="1200" dirty="0"/>
          </a:p>
        </p:txBody>
      </p:sp>
      <p:sp>
        <p:nvSpPr>
          <p:cNvPr id="40" name="Rectangle 39">
            <a:extLst>
              <a:ext uri="{FF2B5EF4-FFF2-40B4-BE49-F238E27FC236}">
                <a16:creationId xmlns:a16="http://schemas.microsoft.com/office/drawing/2014/main" id="{0928CAF8-7C36-4BC4-A4FC-A4601CAD6B13}"/>
              </a:ext>
            </a:extLst>
          </p:cNvPr>
          <p:cNvSpPr/>
          <p:nvPr/>
        </p:nvSpPr>
        <p:spPr>
          <a:xfrm>
            <a:off x="615462" y="2816007"/>
            <a:ext cx="5480538" cy="2901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C. </a:t>
            </a:r>
            <a:r>
              <a:rPr lang="fr-FR" sz="1200" dirty="0" err="1"/>
              <a:t>Payment</a:t>
            </a:r>
            <a:r>
              <a:rPr lang="fr-FR" sz="1200" dirty="0"/>
              <a:t> transaction </a:t>
            </a:r>
            <a:r>
              <a:rPr lang="fr-FR" sz="1200" dirty="0" err="1"/>
              <a:t>journey</a:t>
            </a:r>
            <a:endParaRPr lang="en-US" sz="1200" dirty="0"/>
          </a:p>
        </p:txBody>
      </p:sp>
      <p:sp>
        <p:nvSpPr>
          <p:cNvPr id="41" name="Rectangle 40">
            <a:extLst>
              <a:ext uri="{FF2B5EF4-FFF2-40B4-BE49-F238E27FC236}">
                <a16:creationId xmlns:a16="http://schemas.microsoft.com/office/drawing/2014/main" id="{942403B8-214F-4827-8680-9D8A872F9925}"/>
              </a:ext>
            </a:extLst>
          </p:cNvPr>
          <p:cNvSpPr/>
          <p:nvPr/>
        </p:nvSpPr>
        <p:spPr>
          <a:xfrm>
            <a:off x="6223581" y="2807215"/>
            <a:ext cx="5480538" cy="2901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D. </a:t>
            </a:r>
            <a:r>
              <a:rPr lang="fr-FR" sz="1200" dirty="0" err="1"/>
              <a:t>Transfers</a:t>
            </a:r>
            <a:r>
              <a:rPr lang="fr-FR" sz="1200" dirty="0"/>
              <a:t> transaction </a:t>
            </a:r>
            <a:r>
              <a:rPr lang="fr-FR" sz="1200" dirty="0" err="1"/>
              <a:t>journey</a:t>
            </a:r>
            <a:endParaRPr lang="en-US" sz="1200" dirty="0"/>
          </a:p>
        </p:txBody>
      </p:sp>
      <p:sp>
        <p:nvSpPr>
          <p:cNvPr id="42" name="Rectangle 41">
            <a:extLst>
              <a:ext uri="{FF2B5EF4-FFF2-40B4-BE49-F238E27FC236}">
                <a16:creationId xmlns:a16="http://schemas.microsoft.com/office/drawing/2014/main" id="{3A085120-05A6-47A7-80AD-F4AA9C4C8F17}"/>
              </a:ext>
            </a:extLst>
          </p:cNvPr>
          <p:cNvSpPr/>
          <p:nvPr/>
        </p:nvSpPr>
        <p:spPr>
          <a:xfrm>
            <a:off x="600808" y="2159453"/>
            <a:ext cx="5480538" cy="290146"/>
          </a:xfrm>
          <a:prstGeom prst="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bg1"/>
                </a:solidFill>
              </a:rPr>
              <a:t>A.1. Registration </a:t>
            </a:r>
            <a:r>
              <a:rPr lang="fr-FR" sz="1100" dirty="0" err="1">
                <a:solidFill>
                  <a:schemeClr val="bg1"/>
                </a:solidFill>
              </a:rPr>
              <a:t>from</a:t>
            </a:r>
            <a:r>
              <a:rPr lang="fr-FR" sz="1100" dirty="0">
                <a:solidFill>
                  <a:schemeClr val="bg1"/>
                </a:solidFill>
              </a:rPr>
              <a:t> the </a:t>
            </a:r>
            <a:r>
              <a:rPr lang="fr-FR" sz="1100" dirty="0" err="1">
                <a:solidFill>
                  <a:schemeClr val="bg1"/>
                </a:solidFill>
              </a:rPr>
              <a:t>SingPay</a:t>
            </a:r>
            <a:r>
              <a:rPr lang="fr-FR" sz="1100" dirty="0">
                <a:solidFill>
                  <a:schemeClr val="bg1"/>
                </a:solidFill>
              </a:rPr>
              <a:t> mobile App </a:t>
            </a:r>
            <a:endParaRPr lang="en-US" sz="1100" dirty="0">
              <a:solidFill>
                <a:schemeClr val="bg1"/>
              </a:solidFill>
            </a:endParaRPr>
          </a:p>
        </p:txBody>
      </p:sp>
      <p:sp>
        <p:nvSpPr>
          <p:cNvPr id="43" name="Rectangle 42">
            <a:extLst>
              <a:ext uri="{FF2B5EF4-FFF2-40B4-BE49-F238E27FC236}">
                <a16:creationId xmlns:a16="http://schemas.microsoft.com/office/drawing/2014/main" id="{7E576E1D-ECC8-4C49-8082-CC3981C789B9}"/>
              </a:ext>
            </a:extLst>
          </p:cNvPr>
          <p:cNvSpPr/>
          <p:nvPr/>
        </p:nvSpPr>
        <p:spPr>
          <a:xfrm>
            <a:off x="6229441" y="2127215"/>
            <a:ext cx="5480538" cy="290146"/>
          </a:xfrm>
          <a:prstGeom prst="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bg1"/>
                </a:solidFill>
              </a:rPr>
              <a:t>B.1. </a:t>
            </a:r>
            <a:r>
              <a:rPr lang="fr-FR" sz="1100" dirty="0" err="1">
                <a:solidFill>
                  <a:schemeClr val="bg1"/>
                </a:solidFill>
              </a:rPr>
              <a:t>Enrollment</a:t>
            </a:r>
            <a:r>
              <a:rPr lang="fr-FR" sz="1100" dirty="0">
                <a:solidFill>
                  <a:schemeClr val="bg1"/>
                </a:solidFill>
              </a:rPr>
              <a:t> of shops by  SING SA </a:t>
            </a:r>
            <a:r>
              <a:rPr lang="fr-FR" sz="1100" dirty="0" err="1">
                <a:solidFill>
                  <a:schemeClr val="bg1"/>
                </a:solidFill>
              </a:rPr>
              <a:t>through</a:t>
            </a:r>
            <a:r>
              <a:rPr lang="fr-FR" sz="1100" dirty="0">
                <a:solidFill>
                  <a:schemeClr val="bg1"/>
                </a:solidFill>
              </a:rPr>
              <a:t> </a:t>
            </a:r>
            <a:r>
              <a:rPr lang="fr-FR" sz="1100" dirty="0" err="1">
                <a:solidFill>
                  <a:schemeClr val="bg1"/>
                </a:solidFill>
              </a:rPr>
              <a:t>SingPay</a:t>
            </a:r>
            <a:r>
              <a:rPr lang="fr-FR" sz="1100" dirty="0">
                <a:solidFill>
                  <a:schemeClr val="bg1"/>
                </a:solidFill>
              </a:rPr>
              <a:t> </a:t>
            </a:r>
            <a:r>
              <a:rPr lang="fr-FR" sz="1100" dirty="0" err="1">
                <a:solidFill>
                  <a:schemeClr val="bg1"/>
                </a:solidFill>
              </a:rPr>
              <a:t>backend</a:t>
            </a:r>
            <a:endParaRPr lang="en-US" sz="1100" dirty="0">
              <a:solidFill>
                <a:schemeClr val="bg1"/>
              </a:solidFill>
            </a:endParaRPr>
          </a:p>
        </p:txBody>
      </p:sp>
      <p:sp>
        <p:nvSpPr>
          <p:cNvPr id="44" name="Rectangle 43">
            <a:extLst>
              <a:ext uri="{FF2B5EF4-FFF2-40B4-BE49-F238E27FC236}">
                <a16:creationId xmlns:a16="http://schemas.microsoft.com/office/drawing/2014/main" id="{8AA968B2-7422-4F29-B419-4DE64E3E4F95}"/>
              </a:ext>
            </a:extLst>
          </p:cNvPr>
          <p:cNvSpPr/>
          <p:nvPr/>
        </p:nvSpPr>
        <p:spPr>
          <a:xfrm>
            <a:off x="600808" y="3158910"/>
            <a:ext cx="5480538" cy="290146"/>
          </a:xfrm>
          <a:prstGeom prst="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bg1"/>
                </a:solidFill>
              </a:rPr>
              <a:t>C.1. Direct </a:t>
            </a:r>
            <a:r>
              <a:rPr lang="fr-FR" sz="1100" dirty="0" err="1">
                <a:solidFill>
                  <a:schemeClr val="bg1"/>
                </a:solidFill>
              </a:rPr>
              <a:t>payment</a:t>
            </a:r>
            <a:r>
              <a:rPr lang="fr-FR" sz="1100" dirty="0">
                <a:solidFill>
                  <a:schemeClr val="bg1"/>
                </a:solidFill>
              </a:rPr>
              <a:t> </a:t>
            </a:r>
            <a:r>
              <a:rPr lang="fr-FR" sz="1100" dirty="0" err="1">
                <a:solidFill>
                  <a:schemeClr val="bg1"/>
                </a:solidFill>
              </a:rPr>
              <a:t>from</a:t>
            </a:r>
            <a:r>
              <a:rPr lang="fr-FR" sz="1100" dirty="0">
                <a:solidFill>
                  <a:schemeClr val="bg1"/>
                </a:solidFill>
              </a:rPr>
              <a:t> the </a:t>
            </a:r>
            <a:r>
              <a:rPr lang="fr-FR" sz="1100" dirty="0" err="1">
                <a:solidFill>
                  <a:schemeClr val="bg1"/>
                </a:solidFill>
              </a:rPr>
              <a:t>SingPay</a:t>
            </a:r>
            <a:r>
              <a:rPr lang="fr-FR" sz="1100" dirty="0">
                <a:solidFill>
                  <a:schemeClr val="bg1"/>
                </a:solidFill>
              </a:rPr>
              <a:t> mobile application </a:t>
            </a:r>
            <a:endParaRPr lang="en-US" sz="1100" dirty="0">
              <a:solidFill>
                <a:schemeClr val="bg1"/>
              </a:solidFill>
            </a:endParaRPr>
          </a:p>
        </p:txBody>
      </p:sp>
      <p:sp>
        <p:nvSpPr>
          <p:cNvPr id="45" name="Rectangle 44">
            <a:extLst>
              <a:ext uri="{FF2B5EF4-FFF2-40B4-BE49-F238E27FC236}">
                <a16:creationId xmlns:a16="http://schemas.microsoft.com/office/drawing/2014/main" id="{C4C5566F-B155-429C-9531-80AF308DC807}"/>
              </a:ext>
            </a:extLst>
          </p:cNvPr>
          <p:cNvSpPr/>
          <p:nvPr/>
        </p:nvSpPr>
        <p:spPr>
          <a:xfrm>
            <a:off x="594948" y="3522329"/>
            <a:ext cx="5480538" cy="290146"/>
          </a:xfrm>
          <a:prstGeom prst="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bg1"/>
                </a:solidFill>
              </a:rPr>
              <a:t>C.2. Business </a:t>
            </a:r>
            <a:r>
              <a:rPr lang="fr-FR" sz="1100" dirty="0" err="1">
                <a:solidFill>
                  <a:schemeClr val="bg1"/>
                </a:solidFill>
              </a:rPr>
              <a:t>payment</a:t>
            </a:r>
            <a:r>
              <a:rPr lang="fr-FR" sz="1100" dirty="0">
                <a:solidFill>
                  <a:schemeClr val="bg1"/>
                </a:solidFill>
              </a:rPr>
              <a:t> </a:t>
            </a:r>
            <a:r>
              <a:rPr lang="fr-FR" sz="1100" dirty="0" err="1">
                <a:solidFill>
                  <a:schemeClr val="bg1"/>
                </a:solidFill>
              </a:rPr>
              <a:t>from</a:t>
            </a:r>
            <a:r>
              <a:rPr lang="fr-FR" sz="1100" dirty="0">
                <a:solidFill>
                  <a:schemeClr val="bg1"/>
                </a:solidFill>
              </a:rPr>
              <a:t> the </a:t>
            </a:r>
            <a:r>
              <a:rPr lang="fr-FR" sz="1100" dirty="0" err="1">
                <a:solidFill>
                  <a:schemeClr val="bg1"/>
                </a:solidFill>
              </a:rPr>
              <a:t>SingPay</a:t>
            </a:r>
            <a:r>
              <a:rPr lang="fr-FR" sz="1100" dirty="0">
                <a:solidFill>
                  <a:schemeClr val="bg1"/>
                </a:solidFill>
              </a:rPr>
              <a:t> application</a:t>
            </a:r>
            <a:endParaRPr lang="en-US" sz="1100" dirty="0">
              <a:solidFill>
                <a:schemeClr val="bg1"/>
              </a:solidFill>
            </a:endParaRPr>
          </a:p>
        </p:txBody>
      </p:sp>
      <p:sp>
        <p:nvSpPr>
          <p:cNvPr id="46" name="Rectangle 45">
            <a:extLst>
              <a:ext uri="{FF2B5EF4-FFF2-40B4-BE49-F238E27FC236}">
                <a16:creationId xmlns:a16="http://schemas.microsoft.com/office/drawing/2014/main" id="{318F873C-D6CB-4DDC-93D3-A458C56F06BC}"/>
              </a:ext>
            </a:extLst>
          </p:cNvPr>
          <p:cNvSpPr/>
          <p:nvPr/>
        </p:nvSpPr>
        <p:spPr>
          <a:xfrm>
            <a:off x="6223581" y="3155983"/>
            <a:ext cx="5480538" cy="290146"/>
          </a:xfrm>
          <a:prstGeom prst="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bg1"/>
                </a:solidFill>
              </a:rPr>
              <a:t>D.1. </a:t>
            </a:r>
            <a:r>
              <a:rPr lang="fr-FR" sz="1100" dirty="0" err="1">
                <a:solidFill>
                  <a:schemeClr val="bg1"/>
                </a:solidFill>
              </a:rPr>
              <a:t>Fund</a:t>
            </a:r>
            <a:r>
              <a:rPr lang="fr-FR" sz="1100" dirty="0">
                <a:solidFill>
                  <a:schemeClr val="bg1"/>
                </a:solidFill>
              </a:rPr>
              <a:t> </a:t>
            </a:r>
            <a:r>
              <a:rPr lang="fr-FR" sz="1100" dirty="0" err="1">
                <a:solidFill>
                  <a:schemeClr val="bg1"/>
                </a:solidFill>
              </a:rPr>
              <a:t>transfers</a:t>
            </a:r>
            <a:r>
              <a:rPr lang="fr-FR" sz="1100" dirty="0">
                <a:solidFill>
                  <a:schemeClr val="bg1"/>
                </a:solidFill>
              </a:rPr>
              <a:t> </a:t>
            </a:r>
            <a:r>
              <a:rPr lang="fr-FR" sz="1100" dirty="0" err="1">
                <a:solidFill>
                  <a:schemeClr val="bg1"/>
                </a:solidFill>
              </a:rPr>
              <a:t>from</a:t>
            </a:r>
            <a:r>
              <a:rPr lang="fr-FR" sz="1100" dirty="0">
                <a:solidFill>
                  <a:schemeClr val="bg1"/>
                </a:solidFill>
              </a:rPr>
              <a:t> a </a:t>
            </a:r>
            <a:r>
              <a:rPr lang="fr-FR" sz="1100" dirty="0" err="1">
                <a:solidFill>
                  <a:schemeClr val="bg1"/>
                </a:solidFill>
              </a:rPr>
              <a:t>recipient</a:t>
            </a:r>
            <a:r>
              <a:rPr lang="fr-FR" sz="1100" dirty="0">
                <a:solidFill>
                  <a:schemeClr val="bg1"/>
                </a:solidFill>
              </a:rPr>
              <a:t> code</a:t>
            </a:r>
            <a:endParaRPr lang="en-US" sz="1100" dirty="0">
              <a:solidFill>
                <a:schemeClr val="bg1"/>
              </a:solidFill>
            </a:endParaRPr>
          </a:p>
        </p:txBody>
      </p:sp>
      <p:sp>
        <p:nvSpPr>
          <p:cNvPr id="47" name="Rectangle 46">
            <a:extLst>
              <a:ext uri="{FF2B5EF4-FFF2-40B4-BE49-F238E27FC236}">
                <a16:creationId xmlns:a16="http://schemas.microsoft.com/office/drawing/2014/main" id="{80C5254A-D145-402C-B748-AEB96A975180}"/>
              </a:ext>
            </a:extLst>
          </p:cNvPr>
          <p:cNvSpPr/>
          <p:nvPr/>
        </p:nvSpPr>
        <p:spPr>
          <a:xfrm>
            <a:off x="428209" y="1362202"/>
            <a:ext cx="11386039" cy="2907609"/>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4DE328A-2BD0-4316-99F8-92748E4025D8}"/>
              </a:ext>
            </a:extLst>
          </p:cNvPr>
          <p:cNvSpPr/>
          <p:nvPr/>
        </p:nvSpPr>
        <p:spPr>
          <a:xfrm>
            <a:off x="457518" y="4644666"/>
            <a:ext cx="11386039" cy="1679398"/>
          </a:xfrm>
          <a:prstGeom prst="rect">
            <a:avLst/>
          </a:prstGeom>
          <a:noFill/>
          <a:ln w="28575">
            <a:solidFill>
              <a:srgbClr val="DFC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A3CB0CD-7DBD-4DA7-A5D2-04F3CEBA731A}"/>
              </a:ext>
            </a:extLst>
          </p:cNvPr>
          <p:cNvSpPr/>
          <p:nvPr/>
        </p:nvSpPr>
        <p:spPr>
          <a:xfrm>
            <a:off x="794241" y="4401483"/>
            <a:ext cx="1213337" cy="48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5C4621"/>
                </a:solidFill>
              </a:rPr>
              <a:t>SCENARIO</a:t>
            </a:r>
            <a:endParaRPr lang="en-US" b="1" dirty="0">
              <a:solidFill>
                <a:srgbClr val="5C4621"/>
              </a:solidFill>
            </a:endParaRPr>
          </a:p>
        </p:txBody>
      </p:sp>
      <p:sp>
        <p:nvSpPr>
          <p:cNvPr id="50" name="Rectangle 49">
            <a:extLst>
              <a:ext uri="{FF2B5EF4-FFF2-40B4-BE49-F238E27FC236}">
                <a16:creationId xmlns:a16="http://schemas.microsoft.com/office/drawing/2014/main" id="{B6032C12-37C5-402A-AB42-E3FA32FA2637}"/>
              </a:ext>
            </a:extLst>
          </p:cNvPr>
          <p:cNvSpPr/>
          <p:nvPr/>
        </p:nvSpPr>
        <p:spPr>
          <a:xfrm>
            <a:off x="743043" y="5013729"/>
            <a:ext cx="5480538" cy="290146"/>
          </a:xfrm>
          <a:prstGeom prst="rect">
            <a:avLst/>
          </a:prstGeom>
          <a:solidFill>
            <a:srgbClr val="DF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 Micro </a:t>
            </a:r>
            <a:r>
              <a:rPr lang="fr-FR" sz="1200" dirty="0" err="1">
                <a:solidFill>
                  <a:schemeClr val="tx1"/>
                </a:solidFill>
              </a:rPr>
              <a:t>saving</a:t>
            </a:r>
            <a:endParaRPr lang="en-US" sz="1200" dirty="0">
              <a:solidFill>
                <a:schemeClr val="tx1"/>
              </a:solidFill>
            </a:endParaRPr>
          </a:p>
        </p:txBody>
      </p:sp>
      <p:sp>
        <p:nvSpPr>
          <p:cNvPr id="51" name="Rectangle 50">
            <a:extLst>
              <a:ext uri="{FF2B5EF4-FFF2-40B4-BE49-F238E27FC236}">
                <a16:creationId xmlns:a16="http://schemas.microsoft.com/office/drawing/2014/main" id="{10AD8BBA-770D-42B5-A4D3-3CB71E774F66}"/>
              </a:ext>
            </a:extLst>
          </p:cNvPr>
          <p:cNvSpPr/>
          <p:nvPr/>
        </p:nvSpPr>
        <p:spPr>
          <a:xfrm>
            <a:off x="794240" y="1156044"/>
            <a:ext cx="1213337" cy="48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accent1">
                    <a:lumMod val="75000"/>
                  </a:schemeClr>
                </a:solidFill>
              </a:rPr>
              <a:t>USE CASE</a:t>
            </a:r>
            <a:endParaRPr lang="en-US" b="1" dirty="0">
              <a:solidFill>
                <a:schemeClr val="accent1">
                  <a:lumMod val="75000"/>
                </a:schemeClr>
              </a:solidFill>
            </a:endParaRPr>
          </a:p>
        </p:txBody>
      </p:sp>
    </p:spTree>
    <p:extLst>
      <p:ext uri="{BB962C8B-B14F-4D97-AF65-F5344CB8AC3E}">
        <p14:creationId xmlns:p14="http://schemas.microsoft.com/office/powerpoint/2010/main" val="113726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7- Le produit</a:t>
            </a:r>
          </a:p>
        </p:txBody>
      </p:sp>
      <p:sp>
        <p:nvSpPr>
          <p:cNvPr id="47" name="Rectangle 46">
            <a:extLst>
              <a:ext uri="{FF2B5EF4-FFF2-40B4-BE49-F238E27FC236}">
                <a16:creationId xmlns:a16="http://schemas.microsoft.com/office/drawing/2014/main" id="{4AA8F57F-F622-4399-B63C-7BD1C7E537B0}"/>
              </a:ext>
            </a:extLst>
          </p:cNvPr>
          <p:cNvSpPr/>
          <p:nvPr/>
        </p:nvSpPr>
        <p:spPr>
          <a:xfrm>
            <a:off x="458853" y="4689815"/>
            <a:ext cx="11425560" cy="1627518"/>
          </a:xfrm>
          <a:prstGeom prst="rect">
            <a:avLst/>
          </a:prstGeom>
          <a:solidFill>
            <a:srgbClr val="8E0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Flèche : droite 9">
            <a:extLst>
              <a:ext uri="{FF2B5EF4-FFF2-40B4-BE49-F238E27FC236}">
                <a16:creationId xmlns:a16="http://schemas.microsoft.com/office/drawing/2014/main" id="{6474854F-556F-4B3B-97E0-596AA77EAAF3}"/>
              </a:ext>
            </a:extLst>
          </p:cNvPr>
          <p:cNvSpPr/>
          <p:nvPr/>
        </p:nvSpPr>
        <p:spPr>
          <a:xfrm>
            <a:off x="1192065" y="899295"/>
            <a:ext cx="10322168" cy="290146"/>
          </a:xfrm>
          <a:prstGeom prst="rightArrow">
            <a:avLst>
              <a:gd name="adj1" fmla="val 100000"/>
              <a:gd name="adj2" fmla="val 6995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A. Costumer </a:t>
            </a:r>
            <a:r>
              <a:rPr lang="fr-FR" sz="1200" dirty="0" err="1">
                <a:solidFill>
                  <a:schemeClr val="bg1"/>
                </a:solidFill>
              </a:rPr>
              <a:t>subscription</a:t>
            </a:r>
            <a:r>
              <a:rPr lang="fr-FR" sz="1200" dirty="0">
                <a:solidFill>
                  <a:schemeClr val="bg1"/>
                </a:solidFill>
              </a:rPr>
              <a:t> </a:t>
            </a:r>
            <a:r>
              <a:rPr lang="fr-FR" sz="1200" dirty="0" err="1">
                <a:solidFill>
                  <a:schemeClr val="bg1"/>
                </a:solidFill>
              </a:rPr>
              <a:t>journey</a:t>
            </a:r>
            <a:endParaRPr lang="en-US" sz="1200" dirty="0">
              <a:solidFill>
                <a:schemeClr val="bg1"/>
              </a:solidFill>
            </a:endParaRPr>
          </a:p>
        </p:txBody>
      </p:sp>
      <p:sp>
        <p:nvSpPr>
          <p:cNvPr id="49" name="Flèche : droite 16">
            <a:extLst>
              <a:ext uri="{FF2B5EF4-FFF2-40B4-BE49-F238E27FC236}">
                <a16:creationId xmlns:a16="http://schemas.microsoft.com/office/drawing/2014/main" id="{CDAC9B05-798D-4982-8DAE-5D2C23319B7E}"/>
              </a:ext>
            </a:extLst>
          </p:cNvPr>
          <p:cNvSpPr/>
          <p:nvPr/>
        </p:nvSpPr>
        <p:spPr>
          <a:xfrm>
            <a:off x="1192065" y="1246984"/>
            <a:ext cx="10322168" cy="290146"/>
          </a:xfrm>
          <a:prstGeom prst="rightArrow">
            <a:avLst>
              <a:gd name="adj1" fmla="val 100000"/>
              <a:gd name="adj2" fmla="val 69957"/>
            </a:avLst>
          </a:prstGeom>
          <a:solidFill>
            <a:srgbClr val="DF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A.1 </a:t>
            </a:r>
            <a:r>
              <a:rPr lang="fr-FR" sz="1100" dirty="0" err="1">
                <a:solidFill>
                  <a:schemeClr val="tx1"/>
                </a:solidFill>
              </a:rPr>
              <a:t>Sign</a:t>
            </a:r>
            <a:r>
              <a:rPr lang="fr-FR" sz="1100" dirty="0">
                <a:solidFill>
                  <a:schemeClr val="tx1"/>
                </a:solidFill>
              </a:rPr>
              <a:t> up </a:t>
            </a:r>
            <a:r>
              <a:rPr lang="fr-FR" sz="1100" dirty="0" err="1">
                <a:solidFill>
                  <a:schemeClr val="tx1"/>
                </a:solidFill>
              </a:rPr>
              <a:t>from</a:t>
            </a:r>
            <a:r>
              <a:rPr lang="fr-FR" sz="1100" dirty="0">
                <a:solidFill>
                  <a:schemeClr val="tx1"/>
                </a:solidFill>
              </a:rPr>
              <a:t> the </a:t>
            </a:r>
            <a:r>
              <a:rPr lang="fr-FR" sz="1100" dirty="0" err="1">
                <a:solidFill>
                  <a:schemeClr val="tx1"/>
                </a:solidFill>
              </a:rPr>
              <a:t>SingPay</a:t>
            </a:r>
            <a:r>
              <a:rPr lang="fr-FR" sz="1100" dirty="0">
                <a:solidFill>
                  <a:schemeClr val="tx1"/>
                </a:solidFill>
              </a:rPr>
              <a:t> trader mobile application</a:t>
            </a:r>
          </a:p>
        </p:txBody>
      </p:sp>
      <p:sp>
        <p:nvSpPr>
          <p:cNvPr id="50" name="Rectangle : coins arrondis 11">
            <a:extLst>
              <a:ext uri="{FF2B5EF4-FFF2-40B4-BE49-F238E27FC236}">
                <a16:creationId xmlns:a16="http://schemas.microsoft.com/office/drawing/2014/main" id="{0A318002-8500-4007-9F7E-EF8EF39BBC57}"/>
              </a:ext>
            </a:extLst>
          </p:cNvPr>
          <p:cNvSpPr/>
          <p:nvPr/>
        </p:nvSpPr>
        <p:spPr>
          <a:xfrm>
            <a:off x="76998" y="872919"/>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Macro </a:t>
            </a:r>
            <a:r>
              <a:rPr lang="fr-FR" sz="1000" dirty="0" err="1">
                <a:solidFill>
                  <a:schemeClr val="tx1"/>
                </a:solidFill>
              </a:rPr>
              <a:t>journey</a:t>
            </a:r>
            <a:endParaRPr lang="en-US" sz="1000" dirty="0">
              <a:solidFill>
                <a:schemeClr val="tx1"/>
              </a:solidFill>
            </a:endParaRPr>
          </a:p>
        </p:txBody>
      </p:sp>
      <p:sp>
        <p:nvSpPr>
          <p:cNvPr id="51" name="Rectangle : coins arrondis 17">
            <a:extLst>
              <a:ext uri="{FF2B5EF4-FFF2-40B4-BE49-F238E27FC236}">
                <a16:creationId xmlns:a16="http://schemas.microsoft.com/office/drawing/2014/main" id="{0027956D-7AA4-444A-A1E9-1D3F6422E5A5}"/>
              </a:ext>
            </a:extLst>
          </p:cNvPr>
          <p:cNvSpPr/>
          <p:nvPr/>
        </p:nvSpPr>
        <p:spPr>
          <a:xfrm>
            <a:off x="62345" y="1227541"/>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Micro </a:t>
            </a:r>
            <a:r>
              <a:rPr lang="fr-FR" sz="1000" dirty="0" err="1">
                <a:solidFill>
                  <a:schemeClr val="tx1"/>
                </a:solidFill>
              </a:rPr>
              <a:t>journey</a:t>
            </a:r>
            <a:endParaRPr lang="en-US" sz="1000" dirty="0">
              <a:solidFill>
                <a:schemeClr val="tx1"/>
              </a:solidFill>
            </a:endParaRPr>
          </a:p>
        </p:txBody>
      </p:sp>
      <p:sp>
        <p:nvSpPr>
          <p:cNvPr id="52" name="Rectangle : coins arrondis 18">
            <a:extLst>
              <a:ext uri="{FF2B5EF4-FFF2-40B4-BE49-F238E27FC236}">
                <a16:creationId xmlns:a16="http://schemas.microsoft.com/office/drawing/2014/main" id="{2C7194E8-93EE-451F-978C-4B645DA74A58}"/>
              </a:ext>
            </a:extLst>
          </p:cNvPr>
          <p:cNvSpPr/>
          <p:nvPr/>
        </p:nvSpPr>
        <p:spPr>
          <a:xfrm>
            <a:off x="65277" y="1740422"/>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Stages</a:t>
            </a:r>
            <a:endParaRPr lang="en-US" sz="1000" dirty="0">
              <a:solidFill>
                <a:schemeClr val="tx1"/>
              </a:solidFill>
            </a:endParaRPr>
          </a:p>
        </p:txBody>
      </p:sp>
      <p:pic>
        <p:nvPicPr>
          <p:cNvPr id="53" name="Image 52">
            <a:extLst>
              <a:ext uri="{FF2B5EF4-FFF2-40B4-BE49-F238E27FC236}">
                <a16:creationId xmlns:a16="http://schemas.microsoft.com/office/drawing/2014/main" id="{2009EE5B-B283-466E-A9F3-ECCE7291A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77" y="3001138"/>
            <a:ext cx="383113" cy="383113"/>
          </a:xfrm>
          <a:prstGeom prst="rect">
            <a:avLst/>
          </a:prstGeom>
        </p:spPr>
      </p:pic>
      <p:sp>
        <p:nvSpPr>
          <p:cNvPr id="54" name="ZoneTexte 53">
            <a:extLst>
              <a:ext uri="{FF2B5EF4-FFF2-40B4-BE49-F238E27FC236}">
                <a16:creationId xmlns:a16="http://schemas.microsoft.com/office/drawing/2014/main" id="{0594E266-E4E1-4204-9122-B3CD0DEA12E3}"/>
              </a:ext>
            </a:extLst>
          </p:cNvPr>
          <p:cNvSpPr txBox="1"/>
          <p:nvPr/>
        </p:nvSpPr>
        <p:spPr>
          <a:xfrm>
            <a:off x="173286" y="3478577"/>
            <a:ext cx="801694" cy="276999"/>
          </a:xfrm>
          <a:prstGeom prst="rect">
            <a:avLst/>
          </a:prstGeom>
          <a:noFill/>
        </p:spPr>
        <p:txBody>
          <a:bodyPr wrap="none" rtlCol="0">
            <a:spAutoFit/>
          </a:bodyPr>
          <a:lstStyle/>
          <a:p>
            <a:r>
              <a:rPr lang="fr-FR" sz="1200" b="1" dirty="0"/>
              <a:t>Costumer</a:t>
            </a:r>
            <a:endParaRPr lang="en-US" sz="1200" b="1" dirty="0"/>
          </a:p>
        </p:txBody>
      </p:sp>
      <p:sp>
        <p:nvSpPr>
          <p:cNvPr id="55" name="Rectangle : coins arrondis 37">
            <a:extLst>
              <a:ext uri="{FF2B5EF4-FFF2-40B4-BE49-F238E27FC236}">
                <a16:creationId xmlns:a16="http://schemas.microsoft.com/office/drawing/2014/main" id="{8DFBA517-70B5-4164-B51A-477E85219ECE}"/>
              </a:ext>
            </a:extLst>
          </p:cNvPr>
          <p:cNvSpPr/>
          <p:nvPr/>
        </p:nvSpPr>
        <p:spPr>
          <a:xfrm>
            <a:off x="2503678" y="1746966"/>
            <a:ext cx="2214093"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Acquisition of the </a:t>
            </a:r>
            <a:r>
              <a:rPr lang="fr-FR" sz="1000" dirty="0" err="1">
                <a:solidFill>
                  <a:schemeClr val="bg1"/>
                </a:solidFill>
              </a:rPr>
              <a:t>SingPay</a:t>
            </a:r>
            <a:r>
              <a:rPr lang="fr-FR" sz="1000" dirty="0">
                <a:solidFill>
                  <a:schemeClr val="bg1"/>
                </a:solidFill>
              </a:rPr>
              <a:t> application</a:t>
            </a:r>
            <a:endParaRPr lang="en-US" sz="1000" dirty="0">
              <a:solidFill>
                <a:schemeClr val="bg1"/>
              </a:solidFill>
            </a:endParaRPr>
          </a:p>
        </p:txBody>
      </p:sp>
      <p:sp>
        <p:nvSpPr>
          <p:cNvPr id="56" name="Rectangle : coins arrondis 38">
            <a:extLst>
              <a:ext uri="{FF2B5EF4-FFF2-40B4-BE49-F238E27FC236}">
                <a16:creationId xmlns:a16="http://schemas.microsoft.com/office/drawing/2014/main" id="{32EAD263-A9E4-4D9D-BB73-DB2B11BAD5B0}"/>
              </a:ext>
            </a:extLst>
          </p:cNvPr>
          <p:cNvSpPr/>
          <p:nvPr/>
        </p:nvSpPr>
        <p:spPr>
          <a:xfrm>
            <a:off x="8068477" y="1746966"/>
            <a:ext cx="2214093"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Registration</a:t>
            </a:r>
            <a:endParaRPr lang="en-US" sz="1000" dirty="0">
              <a:solidFill>
                <a:schemeClr val="bg1"/>
              </a:solidFill>
            </a:endParaRPr>
          </a:p>
        </p:txBody>
      </p:sp>
      <p:cxnSp>
        <p:nvCxnSpPr>
          <p:cNvPr id="57" name="Connecteur droit 56">
            <a:extLst>
              <a:ext uri="{FF2B5EF4-FFF2-40B4-BE49-F238E27FC236}">
                <a16:creationId xmlns:a16="http://schemas.microsoft.com/office/drawing/2014/main" id="{CAA603B4-8158-4977-97F3-7DA1E4365DBB}"/>
              </a:ext>
            </a:extLst>
          </p:cNvPr>
          <p:cNvCxnSpPr>
            <a:cxnSpLocks/>
          </p:cNvCxnSpPr>
          <p:nvPr/>
        </p:nvCxnSpPr>
        <p:spPr>
          <a:xfrm>
            <a:off x="6523130" y="1678876"/>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D64CF954-BC07-4926-A2FC-3C0BF5AF7AC2}"/>
              </a:ext>
            </a:extLst>
          </p:cNvPr>
          <p:cNvSpPr/>
          <p:nvPr/>
        </p:nvSpPr>
        <p:spPr>
          <a:xfrm>
            <a:off x="2666817" y="2379194"/>
            <a:ext cx="1379236" cy="4764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Search</a:t>
            </a:r>
            <a:r>
              <a:rPr lang="fr-FR" sz="900" dirty="0">
                <a:solidFill>
                  <a:schemeClr val="tx1"/>
                </a:solidFill>
              </a:rPr>
              <a:t> for « </a:t>
            </a:r>
            <a:r>
              <a:rPr lang="fr-FR" sz="900" dirty="0" err="1">
                <a:solidFill>
                  <a:schemeClr val="tx1"/>
                </a:solidFill>
              </a:rPr>
              <a:t>SingPay</a:t>
            </a:r>
            <a:r>
              <a:rPr lang="fr-FR" sz="900" dirty="0">
                <a:solidFill>
                  <a:schemeClr val="tx1"/>
                </a:solidFill>
              </a:rPr>
              <a:t> » on Google Play</a:t>
            </a:r>
            <a:endParaRPr lang="en-US" sz="900" dirty="0">
              <a:solidFill>
                <a:schemeClr val="tx1"/>
              </a:solidFill>
            </a:endParaRPr>
          </a:p>
        </p:txBody>
      </p:sp>
      <p:sp>
        <p:nvSpPr>
          <p:cNvPr id="59" name="Rectangle 58">
            <a:extLst>
              <a:ext uri="{FF2B5EF4-FFF2-40B4-BE49-F238E27FC236}">
                <a16:creationId xmlns:a16="http://schemas.microsoft.com/office/drawing/2014/main" id="{D9D3F1C0-C4EF-4B92-BFEF-CAC3F3C85DC9}"/>
              </a:ext>
            </a:extLst>
          </p:cNvPr>
          <p:cNvSpPr/>
          <p:nvPr/>
        </p:nvSpPr>
        <p:spPr>
          <a:xfrm>
            <a:off x="2666818" y="3602175"/>
            <a:ext cx="1379236" cy="4764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Search</a:t>
            </a:r>
            <a:r>
              <a:rPr lang="fr-FR" sz="900" dirty="0">
                <a:solidFill>
                  <a:schemeClr val="tx1"/>
                </a:solidFill>
              </a:rPr>
              <a:t> for « </a:t>
            </a:r>
            <a:r>
              <a:rPr lang="fr-FR" sz="900" dirty="0" err="1">
                <a:solidFill>
                  <a:schemeClr val="tx1"/>
                </a:solidFill>
              </a:rPr>
              <a:t>SingPay</a:t>
            </a:r>
            <a:r>
              <a:rPr lang="fr-FR" sz="900" dirty="0">
                <a:solidFill>
                  <a:schemeClr val="tx1"/>
                </a:solidFill>
              </a:rPr>
              <a:t> » on Apple Store</a:t>
            </a:r>
            <a:endParaRPr lang="en-US" sz="900" dirty="0">
              <a:solidFill>
                <a:schemeClr val="tx1"/>
              </a:solidFill>
            </a:endParaRPr>
          </a:p>
        </p:txBody>
      </p:sp>
      <p:sp>
        <p:nvSpPr>
          <p:cNvPr id="60" name="Ellipse 59">
            <a:extLst>
              <a:ext uri="{FF2B5EF4-FFF2-40B4-BE49-F238E27FC236}">
                <a16:creationId xmlns:a16="http://schemas.microsoft.com/office/drawing/2014/main" id="{10470FC7-D0B6-472A-A4A1-4F5D1625BE96}"/>
              </a:ext>
            </a:extLst>
          </p:cNvPr>
          <p:cNvSpPr/>
          <p:nvPr/>
        </p:nvSpPr>
        <p:spPr>
          <a:xfrm>
            <a:off x="1846837" y="3110148"/>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35D332E-2E7C-4E9F-8D54-176DF0AF0D0D}"/>
              </a:ext>
            </a:extLst>
          </p:cNvPr>
          <p:cNvSpPr/>
          <p:nvPr/>
        </p:nvSpPr>
        <p:spPr>
          <a:xfrm>
            <a:off x="4684818" y="3004235"/>
            <a:ext cx="1379236" cy="4764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Intalling</a:t>
            </a:r>
            <a:r>
              <a:rPr lang="fr-FR" sz="900" dirty="0">
                <a:solidFill>
                  <a:schemeClr val="tx1"/>
                </a:solidFill>
              </a:rPr>
              <a:t> the </a:t>
            </a:r>
            <a:r>
              <a:rPr lang="fr-FR" sz="900" dirty="0" err="1">
                <a:solidFill>
                  <a:schemeClr val="tx1"/>
                </a:solidFill>
              </a:rPr>
              <a:t>app</a:t>
            </a:r>
            <a:endParaRPr lang="en-US" sz="900" dirty="0">
              <a:solidFill>
                <a:schemeClr val="tx1"/>
              </a:solidFill>
            </a:endParaRPr>
          </a:p>
        </p:txBody>
      </p:sp>
      <p:sp>
        <p:nvSpPr>
          <p:cNvPr id="62" name="Rectangle 61">
            <a:extLst>
              <a:ext uri="{FF2B5EF4-FFF2-40B4-BE49-F238E27FC236}">
                <a16:creationId xmlns:a16="http://schemas.microsoft.com/office/drawing/2014/main" id="{67CB307A-451C-45BF-A28A-38FA309A4536}"/>
              </a:ext>
            </a:extLst>
          </p:cNvPr>
          <p:cNvSpPr/>
          <p:nvPr/>
        </p:nvSpPr>
        <p:spPr>
          <a:xfrm>
            <a:off x="6943596" y="3005580"/>
            <a:ext cx="1379236" cy="4764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Opening</a:t>
            </a:r>
            <a:r>
              <a:rPr lang="fr-FR" sz="900" dirty="0">
                <a:solidFill>
                  <a:schemeClr val="tx1"/>
                </a:solidFill>
              </a:rPr>
              <a:t> the application on the terminal</a:t>
            </a:r>
            <a:endParaRPr lang="en-US" sz="900" dirty="0">
              <a:solidFill>
                <a:schemeClr val="tx1"/>
              </a:solidFill>
            </a:endParaRPr>
          </a:p>
        </p:txBody>
      </p:sp>
      <p:sp>
        <p:nvSpPr>
          <p:cNvPr id="63" name="Rectangle 62">
            <a:extLst>
              <a:ext uri="{FF2B5EF4-FFF2-40B4-BE49-F238E27FC236}">
                <a16:creationId xmlns:a16="http://schemas.microsoft.com/office/drawing/2014/main" id="{F59B8A46-2867-4D16-9513-16D7EC37759F}"/>
              </a:ext>
            </a:extLst>
          </p:cNvPr>
          <p:cNvSpPr/>
          <p:nvPr/>
        </p:nvSpPr>
        <p:spPr>
          <a:xfrm>
            <a:off x="8743297" y="3006361"/>
            <a:ext cx="1379236" cy="4764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Filling</a:t>
            </a:r>
            <a:r>
              <a:rPr lang="fr-FR" sz="900" dirty="0">
                <a:solidFill>
                  <a:schemeClr val="tx1"/>
                </a:solidFill>
              </a:rPr>
              <a:t> in the registration </a:t>
            </a:r>
            <a:r>
              <a:rPr lang="fr-FR" sz="900" dirty="0" err="1">
                <a:solidFill>
                  <a:schemeClr val="tx1"/>
                </a:solidFill>
              </a:rPr>
              <a:t>form</a:t>
            </a:r>
            <a:endParaRPr lang="en-US" sz="900" dirty="0">
              <a:solidFill>
                <a:schemeClr val="tx1"/>
              </a:solidFill>
            </a:endParaRPr>
          </a:p>
        </p:txBody>
      </p:sp>
      <p:sp>
        <p:nvSpPr>
          <p:cNvPr id="64" name="Rectangle 63">
            <a:extLst>
              <a:ext uri="{FF2B5EF4-FFF2-40B4-BE49-F238E27FC236}">
                <a16:creationId xmlns:a16="http://schemas.microsoft.com/office/drawing/2014/main" id="{8CF1FFD1-9596-49C0-BE3D-7024CC053A9C}"/>
              </a:ext>
            </a:extLst>
          </p:cNvPr>
          <p:cNvSpPr/>
          <p:nvPr/>
        </p:nvSpPr>
        <p:spPr>
          <a:xfrm>
            <a:off x="10517371" y="2997398"/>
            <a:ext cx="1379236" cy="476485"/>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Validation</a:t>
            </a:r>
            <a:endParaRPr lang="en-US" sz="900" dirty="0">
              <a:solidFill>
                <a:schemeClr val="bg1"/>
              </a:solidFill>
            </a:endParaRPr>
          </a:p>
        </p:txBody>
      </p:sp>
      <p:cxnSp>
        <p:nvCxnSpPr>
          <p:cNvPr id="65" name="Connecteur droit avec flèche 64">
            <a:extLst>
              <a:ext uri="{FF2B5EF4-FFF2-40B4-BE49-F238E27FC236}">
                <a16:creationId xmlns:a16="http://schemas.microsoft.com/office/drawing/2014/main" id="{E266104F-390F-4CAC-9249-B95B871B7CD8}"/>
              </a:ext>
            </a:extLst>
          </p:cNvPr>
          <p:cNvCxnSpPr>
            <a:stCxn id="63" idx="3"/>
            <a:endCxn id="64" idx="1"/>
          </p:cNvCxnSpPr>
          <p:nvPr/>
        </p:nvCxnSpPr>
        <p:spPr>
          <a:xfrm flipV="1">
            <a:off x="10122533" y="3235641"/>
            <a:ext cx="394838" cy="8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eur : en angle 68">
            <a:extLst>
              <a:ext uri="{FF2B5EF4-FFF2-40B4-BE49-F238E27FC236}">
                <a16:creationId xmlns:a16="http://schemas.microsoft.com/office/drawing/2014/main" id="{46BECCF0-091A-4F35-AD5B-5F4DB77321B9}"/>
              </a:ext>
            </a:extLst>
          </p:cNvPr>
          <p:cNvCxnSpPr>
            <a:stCxn id="60" idx="0"/>
            <a:endCxn id="58" idx="1"/>
          </p:cNvCxnSpPr>
          <p:nvPr/>
        </p:nvCxnSpPr>
        <p:spPr>
          <a:xfrm rot="5400000" flipH="1" flipV="1">
            <a:off x="2079044" y="2522375"/>
            <a:ext cx="492711" cy="6828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eur : en angle 70">
            <a:extLst>
              <a:ext uri="{FF2B5EF4-FFF2-40B4-BE49-F238E27FC236}">
                <a16:creationId xmlns:a16="http://schemas.microsoft.com/office/drawing/2014/main" id="{A4BD4290-F5D7-4C54-841F-BDEF8F836395}"/>
              </a:ext>
            </a:extLst>
          </p:cNvPr>
          <p:cNvCxnSpPr>
            <a:stCxn id="60" idx="4"/>
            <a:endCxn id="59" idx="1"/>
          </p:cNvCxnSpPr>
          <p:nvPr/>
        </p:nvCxnSpPr>
        <p:spPr>
          <a:xfrm rot="16200000" flipH="1">
            <a:off x="2102059" y="3275659"/>
            <a:ext cx="446680" cy="6828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eur : en angle 72">
            <a:extLst>
              <a:ext uri="{FF2B5EF4-FFF2-40B4-BE49-F238E27FC236}">
                <a16:creationId xmlns:a16="http://schemas.microsoft.com/office/drawing/2014/main" id="{D24A8993-5CA5-499A-B139-2756089FC968}"/>
              </a:ext>
            </a:extLst>
          </p:cNvPr>
          <p:cNvCxnSpPr>
            <a:stCxn id="58" idx="3"/>
            <a:endCxn id="61" idx="0"/>
          </p:cNvCxnSpPr>
          <p:nvPr/>
        </p:nvCxnSpPr>
        <p:spPr>
          <a:xfrm>
            <a:off x="4046053" y="2617437"/>
            <a:ext cx="1328383" cy="3867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eur : en angle 74">
            <a:extLst>
              <a:ext uri="{FF2B5EF4-FFF2-40B4-BE49-F238E27FC236}">
                <a16:creationId xmlns:a16="http://schemas.microsoft.com/office/drawing/2014/main" id="{FFE0CFD3-F7CE-4ABA-B27D-DC5A4B8DAF57}"/>
              </a:ext>
            </a:extLst>
          </p:cNvPr>
          <p:cNvCxnSpPr>
            <a:stCxn id="59" idx="3"/>
            <a:endCxn id="61" idx="2"/>
          </p:cNvCxnSpPr>
          <p:nvPr/>
        </p:nvCxnSpPr>
        <p:spPr>
          <a:xfrm flipV="1">
            <a:off x="4046054" y="3480720"/>
            <a:ext cx="1328382" cy="3596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eur : en angle 76">
            <a:extLst>
              <a:ext uri="{FF2B5EF4-FFF2-40B4-BE49-F238E27FC236}">
                <a16:creationId xmlns:a16="http://schemas.microsoft.com/office/drawing/2014/main" id="{AEFE24E4-E58B-4F20-9B4A-80925F389CD2}"/>
              </a:ext>
            </a:extLst>
          </p:cNvPr>
          <p:cNvCxnSpPr>
            <a:cxnSpLocks/>
          </p:cNvCxnSpPr>
          <p:nvPr/>
        </p:nvCxnSpPr>
        <p:spPr>
          <a:xfrm>
            <a:off x="6064054" y="3233686"/>
            <a:ext cx="879542" cy="13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eur : en angle 80">
            <a:extLst>
              <a:ext uri="{FF2B5EF4-FFF2-40B4-BE49-F238E27FC236}">
                <a16:creationId xmlns:a16="http://schemas.microsoft.com/office/drawing/2014/main" id="{486BB075-6020-49D8-9A71-E5CA831505E3}"/>
              </a:ext>
            </a:extLst>
          </p:cNvPr>
          <p:cNvCxnSpPr>
            <a:stCxn id="62" idx="3"/>
            <a:endCxn id="63" idx="1"/>
          </p:cNvCxnSpPr>
          <p:nvPr/>
        </p:nvCxnSpPr>
        <p:spPr>
          <a:xfrm>
            <a:off x="8322832" y="3243823"/>
            <a:ext cx="420465" cy="7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2BCCB63B-FCA3-4162-9DFD-7128E05AA17D}"/>
              </a:ext>
            </a:extLst>
          </p:cNvPr>
          <p:cNvSpPr/>
          <p:nvPr/>
        </p:nvSpPr>
        <p:spPr>
          <a:xfrm>
            <a:off x="8900922" y="6532892"/>
            <a:ext cx="1063985" cy="273713"/>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System action</a:t>
            </a:r>
            <a:endParaRPr lang="en-US" sz="900" dirty="0">
              <a:solidFill>
                <a:schemeClr val="bg1"/>
              </a:solidFill>
            </a:endParaRPr>
          </a:p>
        </p:txBody>
      </p:sp>
      <p:sp>
        <p:nvSpPr>
          <p:cNvPr id="73" name="Rectangle 72">
            <a:extLst>
              <a:ext uri="{FF2B5EF4-FFF2-40B4-BE49-F238E27FC236}">
                <a16:creationId xmlns:a16="http://schemas.microsoft.com/office/drawing/2014/main" id="{40F9752D-DAEF-4077-9D6A-22E99146E091}"/>
              </a:ext>
            </a:extLst>
          </p:cNvPr>
          <p:cNvSpPr/>
          <p:nvPr/>
        </p:nvSpPr>
        <p:spPr>
          <a:xfrm>
            <a:off x="10122533" y="6532892"/>
            <a:ext cx="1063985" cy="273712"/>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Manual</a:t>
            </a:r>
            <a:r>
              <a:rPr lang="fr-FR" sz="900" dirty="0">
                <a:solidFill>
                  <a:schemeClr val="bg1"/>
                </a:solidFill>
              </a:rPr>
              <a:t> action</a:t>
            </a:r>
            <a:endParaRPr lang="en-US" sz="900" dirty="0">
              <a:solidFill>
                <a:schemeClr val="bg1"/>
              </a:solidFill>
            </a:endParaRPr>
          </a:p>
        </p:txBody>
      </p:sp>
      <p:sp>
        <p:nvSpPr>
          <p:cNvPr id="75" name="ZoneTexte 74">
            <a:extLst>
              <a:ext uri="{FF2B5EF4-FFF2-40B4-BE49-F238E27FC236}">
                <a16:creationId xmlns:a16="http://schemas.microsoft.com/office/drawing/2014/main" id="{9B1501F9-35A9-4113-BDB1-374E90B3AA65}"/>
              </a:ext>
            </a:extLst>
          </p:cNvPr>
          <p:cNvSpPr txBox="1"/>
          <p:nvPr/>
        </p:nvSpPr>
        <p:spPr>
          <a:xfrm>
            <a:off x="789603" y="5079620"/>
            <a:ext cx="10733786" cy="1077218"/>
          </a:xfrm>
          <a:prstGeom prst="rect">
            <a:avLst/>
          </a:prstGeom>
          <a:noFill/>
        </p:spPr>
        <p:txBody>
          <a:bodyPr wrap="square" rtlCol="0">
            <a:spAutoFit/>
          </a:bodyPr>
          <a:lstStyle/>
          <a:p>
            <a:pPr lvl="0" eaLnBrk="0" fontAlgn="base" hangingPunct="0">
              <a:spcBef>
                <a:spcPct val="0"/>
              </a:spcBef>
              <a:spcAft>
                <a:spcPct val="0"/>
              </a:spcAft>
            </a:pPr>
            <a:r>
              <a:rPr lang="en-US" altLang="en-US" sz="3200" dirty="0">
                <a:solidFill>
                  <a:schemeClr val="bg1"/>
                </a:solidFill>
                <a:latin typeface="Tw Cen MT" panose="020B0602020104020603" pitchFamily="34" charset="0"/>
              </a:rPr>
              <a:t>An easy and intuitive registration procedure for users with very little education or accustomed to Digital</a:t>
            </a:r>
            <a:r>
              <a:rPr lang="en-US" altLang="en-US" sz="1000" dirty="0">
                <a:solidFill>
                  <a:schemeClr val="bg1"/>
                </a:solidFill>
                <a:latin typeface="Tw Cen MT" panose="020B0602020104020603" pitchFamily="34" charset="0"/>
              </a:rPr>
              <a:t> </a:t>
            </a:r>
            <a:endParaRPr lang="en-US" altLang="en-US" sz="2400" dirty="0">
              <a:solidFill>
                <a:schemeClr val="bg1"/>
              </a:solidFill>
              <a:latin typeface="Tw Cen MT" panose="020B0602020104020603" pitchFamily="34" charset="0"/>
            </a:endParaRPr>
          </a:p>
        </p:txBody>
      </p:sp>
      <p:sp>
        <p:nvSpPr>
          <p:cNvPr id="91" name="Rectangle 90">
            <a:extLst>
              <a:ext uri="{FF2B5EF4-FFF2-40B4-BE49-F238E27FC236}">
                <a16:creationId xmlns:a16="http://schemas.microsoft.com/office/drawing/2014/main" id="{D64CF954-BC07-4926-A2FC-3C0BF5AF7AC2}"/>
              </a:ext>
            </a:extLst>
          </p:cNvPr>
          <p:cNvSpPr/>
          <p:nvPr/>
        </p:nvSpPr>
        <p:spPr>
          <a:xfrm>
            <a:off x="2666817" y="2378413"/>
            <a:ext cx="1379236" cy="476485"/>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Search</a:t>
            </a:r>
            <a:r>
              <a:rPr lang="fr-FR" sz="900" dirty="0">
                <a:solidFill>
                  <a:schemeClr val="bg1"/>
                </a:solidFill>
              </a:rPr>
              <a:t> for « </a:t>
            </a:r>
            <a:r>
              <a:rPr lang="fr-FR" sz="900" dirty="0" err="1">
                <a:solidFill>
                  <a:schemeClr val="bg1"/>
                </a:solidFill>
              </a:rPr>
              <a:t>SingPay</a:t>
            </a:r>
            <a:r>
              <a:rPr lang="fr-FR" sz="900" dirty="0">
                <a:solidFill>
                  <a:schemeClr val="bg1"/>
                </a:solidFill>
              </a:rPr>
              <a:t> » on Google Play</a:t>
            </a:r>
            <a:endParaRPr lang="en-US" sz="900" dirty="0">
              <a:solidFill>
                <a:schemeClr val="bg1"/>
              </a:solidFill>
            </a:endParaRPr>
          </a:p>
        </p:txBody>
      </p:sp>
      <p:sp>
        <p:nvSpPr>
          <p:cNvPr id="92" name="Rectangle 91">
            <a:extLst>
              <a:ext uri="{FF2B5EF4-FFF2-40B4-BE49-F238E27FC236}">
                <a16:creationId xmlns:a16="http://schemas.microsoft.com/office/drawing/2014/main" id="{D9D3F1C0-C4EF-4B92-BFEF-CAC3F3C85DC9}"/>
              </a:ext>
            </a:extLst>
          </p:cNvPr>
          <p:cNvSpPr/>
          <p:nvPr/>
        </p:nvSpPr>
        <p:spPr>
          <a:xfrm>
            <a:off x="2666818" y="3601394"/>
            <a:ext cx="1379236" cy="476485"/>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Search</a:t>
            </a:r>
            <a:r>
              <a:rPr lang="fr-FR" sz="900" dirty="0">
                <a:solidFill>
                  <a:schemeClr val="bg1"/>
                </a:solidFill>
              </a:rPr>
              <a:t> for « </a:t>
            </a:r>
            <a:r>
              <a:rPr lang="fr-FR" sz="900" dirty="0" err="1">
                <a:solidFill>
                  <a:schemeClr val="bg1"/>
                </a:solidFill>
              </a:rPr>
              <a:t>SingPay</a:t>
            </a:r>
            <a:r>
              <a:rPr lang="fr-FR" sz="900" dirty="0">
                <a:solidFill>
                  <a:schemeClr val="bg1"/>
                </a:solidFill>
              </a:rPr>
              <a:t> » on Apple Store</a:t>
            </a:r>
            <a:endParaRPr lang="en-US" sz="900" dirty="0">
              <a:solidFill>
                <a:schemeClr val="bg1"/>
              </a:solidFill>
            </a:endParaRPr>
          </a:p>
        </p:txBody>
      </p:sp>
      <p:sp>
        <p:nvSpPr>
          <p:cNvPr id="93" name="Rectangle 92">
            <a:extLst>
              <a:ext uri="{FF2B5EF4-FFF2-40B4-BE49-F238E27FC236}">
                <a16:creationId xmlns:a16="http://schemas.microsoft.com/office/drawing/2014/main" id="{F35D332E-2E7C-4E9F-8D54-176DF0AF0D0D}"/>
              </a:ext>
            </a:extLst>
          </p:cNvPr>
          <p:cNvSpPr/>
          <p:nvPr/>
        </p:nvSpPr>
        <p:spPr>
          <a:xfrm>
            <a:off x="4684818" y="3003454"/>
            <a:ext cx="1379236" cy="476485"/>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Intalling</a:t>
            </a:r>
            <a:r>
              <a:rPr lang="fr-FR" sz="900" dirty="0">
                <a:solidFill>
                  <a:schemeClr val="bg1"/>
                </a:solidFill>
              </a:rPr>
              <a:t> the </a:t>
            </a:r>
            <a:r>
              <a:rPr lang="fr-FR" sz="900" dirty="0" err="1">
                <a:solidFill>
                  <a:schemeClr val="bg1"/>
                </a:solidFill>
              </a:rPr>
              <a:t>app</a:t>
            </a:r>
            <a:endParaRPr lang="en-US" sz="900" dirty="0">
              <a:solidFill>
                <a:schemeClr val="bg1"/>
              </a:solidFill>
            </a:endParaRPr>
          </a:p>
        </p:txBody>
      </p:sp>
      <p:sp>
        <p:nvSpPr>
          <p:cNvPr id="94" name="Rectangle 93">
            <a:extLst>
              <a:ext uri="{FF2B5EF4-FFF2-40B4-BE49-F238E27FC236}">
                <a16:creationId xmlns:a16="http://schemas.microsoft.com/office/drawing/2014/main" id="{67CB307A-451C-45BF-A28A-38FA309A4536}"/>
              </a:ext>
            </a:extLst>
          </p:cNvPr>
          <p:cNvSpPr/>
          <p:nvPr/>
        </p:nvSpPr>
        <p:spPr>
          <a:xfrm>
            <a:off x="6943596" y="3004799"/>
            <a:ext cx="1379236" cy="476485"/>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Opening</a:t>
            </a:r>
            <a:r>
              <a:rPr lang="fr-FR" sz="900" dirty="0">
                <a:solidFill>
                  <a:schemeClr val="bg1"/>
                </a:solidFill>
              </a:rPr>
              <a:t> the application on the terminal</a:t>
            </a:r>
            <a:endParaRPr lang="en-US" sz="900" dirty="0">
              <a:solidFill>
                <a:schemeClr val="bg1"/>
              </a:solidFill>
            </a:endParaRPr>
          </a:p>
        </p:txBody>
      </p:sp>
      <p:sp>
        <p:nvSpPr>
          <p:cNvPr id="95" name="Rectangle 94">
            <a:extLst>
              <a:ext uri="{FF2B5EF4-FFF2-40B4-BE49-F238E27FC236}">
                <a16:creationId xmlns:a16="http://schemas.microsoft.com/office/drawing/2014/main" id="{F59B8A46-2867-4D16-9513-16D7EC37759F}"/>
              </a:ext>
            </a:extLst>
          </p:cNvPr>
          <p:cNvSpPr/>
          <p:nvPr/>
        </p:nvSpPr>
        <p:spPr>
          <a:xfrm>
            <a:off x="8743297" y="3005580"/>
            <a:ext cx="1379236" cy="476485"/>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Filling</a:t>
            </a:r>
            <a:r>
              <a:rPr lang="fr-FR" sz="900" dirty="0">
                <a:solidFill>
                  <a:schemeClr val="bg1"/>
                </a:solidFill>
              </a:rPr>
              <a:t> in the registration </a:t>
            </a:r>
            <a:r>
              <a:rPr lang="fr-FR" sz="900" dirty="0" err="1">
                <a:solidFill>
                  <a:schemeClr val="bg1"/>
                </a:solidFill>
              </a:rPr>
              <a:t>form</a:t>
            </a:r>
            <a:endParaRPr lang="en-US" sz="900" dirty="0">
              <a:solidFill>
                <a:schemeClr val="bg1"/>
              </a:solidFill>
            </a:endParaRPr>
          </a:p>
        </p:txBody>
      </p:sp>
    </p:spTree>
    <p:extLst>
      <p:ext uri="{BB962C8B-B14F-4D97-AF65-F5344CB8AC3E}">
        <p14:creationId xmlns:p14="http://schemas.microsoft.com/office/powerpoint/2010/main" val="303660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7- Le produit</a:t>
            </a:r>
          </a:p>
        </p:txBody>
      </p:sp>
      <p:sp>
        <p:nvSpPr>
          <p:cNvPr id="74" name="Flèche : droite 9">
            <a:extLst>
              <a:ext uri="{FF2B5EF4-FFF2-40B4-BE49-F238E27FC236}">
                <a16:creationId xmlns:a16="http://schemas.microsoft.com/office/drawing/2014/main" id="{6474854F-556F-4B3B-97E0-596AA77EAAF3}"/>
              </a:ext>
            </a:extLst>
          </p:cNvPr>
          <p:cNvSpPr/>
          <p:nvPr/>
        </p:nvSpPr>
        <p:spPr>
          <a:xfrm>
            <a:off x="1282790" y="908087"/>
            <a:ext cx="10322168" cy="290146"/>
          </a:xfrm>
          <a:prstGeom prst="rightArrow">
            <a:avLst>
              <a:gd name="adj1" fmla="val 100000"/>
              <a:gd name="adj2" fmla="val 6995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B. Shops </a:t>
            </a:r>
            <a:r>
              <a:rPr lang="fr-FR" sz="1200" dirty="0" err="1">
                <a:solidFill>
                  <a:schemeClr val="bg1"/>
                </a:solidFill>
              </a:rPr>
              <a:t>subscription</a:t>
            </a:r>
            <a:r>
              <a:rPr lang="fr-FR" sz="1200" dirty="0">
                <a:solidFill>
                  <a:schemeClr val="bg1"/>
                </a:solidFill>
              </a:rPr>
              <a:t> trajet</a:t>
            </a:r>
            <a:endParaRPr lang="en-US" sz="1200" dirty="0">
              <a:solidFill>
                <a:schemeClr val="bg1"/>
              </a:solidFill>
            </a:endParaRPr>
          </a:p>
        </p:txBody>
      </p:sp>
      <p:sp>
        <p:nvSpPr>
          <p:cNvPr id="75" name="Flèche : droite 16">
            <a:extLst>
              <a:ext uri="{FF2B5EF4-FFF2-40B4-BE49-F238E27FC236}">
                <a16:creationId xmlns:a16="http://schemas.microsoft.com/office/drawing/2014/main" id="{CDAC9B05-798D-4982-8DAE-5D2C23319B7E}"/>
              </a:ext>
            </a:extLst>
          </p:cNvPr>
          <p:cNvSpPr/>
          <p:nvPr/>
        </p:nvSpPr>
        <p:spPr>
          <a:xfrm>
            <a:off x="1285720" y="1253917"/>
            <a:ext cx="10322168" cy="290146"/>
          </a:xfrm>
          <a:prstGeom prst="rightArrow">
            <a:avLst>
              <a:gd name="adj1" fmla="val 100000"/>
              <a:gd name="adj2" fmla="val 69957"/>
            </a:avLst>
          </a:prstGeom>
          <a:solidFill>
            <a:srgbClr val="DF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B.1 </a:t>
            </a:r>
            <a:r>
              <a:rPr lang="fr-FR" sz="1100" dirty="0" err="1">
                <a:solidFill>
                  <a:schemeClr val="tx1"/>
                </a:solidFill>
              </a:rPr>
              <a:t>Enrollment</a:t>
            </a:r>
            <a:r>
              <a:rPr lang="fr-FR" sz="1100" dirty="0">
                <a:solidFill>
                  <a:schemeClr val="tx1"/>
                </a:solidFill>
              </a:rPr>
              <a:t> of shops by  SING SA </a:t>
            </a:r>
            <a:r>
              <a:rPr lang="fr-FR" sz="1100" dirty="0" err="1">
                <a:solidFill>
                  <a:schemeClr val="tx1"/>
                </a:solidFill>
              </a:rPr>
              <a:t>through</a:t>
            </a:r>
            <a:r>
              <a:rPr lang="fr-FR" sz="1100" dirty="0">
                <a:solidFill>
                  <a:schemeClr val="tx1"/>
                </a:solidFill>
              </a:rPr>
              <a:t> </a:t>
            </a:r>
            <a:r>
              <a:rPr lang="fr-FR" sz="1100" dirty="0" err="1">
                <a:solidFill>
                  <a:schemeClr val="tx1"/>
                </a:solidFill>
              </a:rPr>
              <a:t>SingPay</a:t>
            </a:r>
            <a:r>
              <a:rPr lang="fr-FR" sz="1100" dirty="0">
                <a:solidFill>
                  <a:schemeClr val="tx1"/>
                </a:solidFill>
              </a:rPr>
              <a:t> </a:t>
            </a:r>
            <a:r>
              <a:rPr lang="fr-FR" sz="1100" dirty="0" err="1">
                <a:solidFill>
                  <a:schemeClr val="tx1"/>
                </a:solidFill>
              </a:rPr>
              <a:t>backend</a:t>
            </a:r>
            <a:endParaRPr lang="en-US" sz="1100" dirty="0">
              <a:solidFill>
                <a:schemeClr val="tx1"/>
              </a:solidFill>
            </a:endParaRPr>
          </a:p>
        </p:txBody>
      </p:sp>
      <p:sp>
        <p:nvSpPr>
          <p:cNvPr id="76" name="Rectangle : coins arrondis 11">
            <a:extLst>
              <a:ext uri="{FF2B5EF4-FFF2-40B4-BE49-F238E27FC236}">
                <a16:creationId xmlns:a16="http://schemas.microsoft.com/office/drawing/2014/main" id="{0A318002-8500-4007-9F7E-EF8EF39BBC57}"/>
              </a:ext>
            </a:extLst>
          </p:cNvPr>
          <p:cNvSpPr/>
          <p:nvPr/>
        </p:nvSpPr>
        <p:spPr>
          <a:xfrm>
            <a:off x="150139" y="872919"/>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Macro </a:t>
            </a:r>
            <a:r>
              <a:rPr lang="fr-FR" sz="1000" dirty="0" err="1">
                <a:solidFill>
                  <a:schemeClr val="tx1"/>
                </a:solidFill>
              </a:rPr>
              <a:t>journey</a:t>
            </a:r>
            <a:endParaRPr lang="en-US" sz="1000" dirty="0">
              <a:solidFill>
                <a:schemeClr val="tx1"/>
              </a:solidFill>
            </a:endParaRPr>
          </a:p>
        </p:txBody>
      </p:sp>
      <p:sp>
        <p:nvSpPr>
          <p:cNvPr id="77" name="Rectangle : coins arrondis 17">
            <a:extLst>
              <a:ext uri="{FF2B5EF4-FFF2-40B4-BE49-F238E27FC236}">
                <a16:creationId xmlns:a16="http://schemas.microsoft.com/office/drawing/2014/main" id="{0027956D-7AA4-444A-A1E9-1D3F6422E5A5}"/>
              </a:ext>
            </a:extLst>
          </p:cNvPr>
          <p:cNvSpPr/>
          <p:nvPr/>
        </p:nvSpPr>
        <p:spPr>
          <a:xfrm>
            <a:off x="153070" y="1236333"/>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Micro </a:t>
            </a:r>
            <a:r>
              <a:rPr lang="fr-FR" sz="1000" dirty="0" err="1">
                <a:solidFill>
                  <a:schemeClr val="tx1"/>
                </a:solidFill>
              </a:rPr>
              <a:t>journey</a:t>
            </a:r>
            <a:endParaRPr lang="en-US" sz="1000" dirty="0">
              <a:solidFill>
                <a:schemeClr val="tx1"/>
              </a:solidFill>
            </a:endParaRPr>
          </a:p>
        </p:txBody>
      </p:sp>
      <p:sp>
        <p:nvSpPr>
          <p:cNvPr id="78" name="Rectangle : coins arrondis 18">
            <a:extLst>
              <a:ext uri="{FF2B5EF4-FFF2-40B4-BE49-F238E27FC236}">
                <a16:creationId xmlns:a16="http://schemas.microsoft.com/office/drawing/2014/main" id="{2C7194E8-93EE-451F-978C-4B645DA74A58}"/>
              </a:ext>
            </a:extLst>
          </p:cNvPr>
          <p:cNvSpPr/>
          <p:nvPr/>
        </p:nvSpPr>
        <p:spPr>
          <a:xfrm>
            <a:off x="156002" y="1749214"/>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Stages</a:t>
            </a:r>
            <a:endParaRPr lang="en-US" sz="1000" dirty="0">
              <a:solidFill>
                <a:schemeClr val="tx1"/>
              </a:solidFill>
            </a:endParaRPr>
          </a:p>
        </p:txBody>
      </p:sp>
      <p:sp>
        <p:nvSpPr>
          <p:cNvPr id="79" name="ZoneTexte 78">
            <a:extLst>
              <a:ext uri="{FF2B5EF4-FFF2-40B4-BE49-F238E27FC236}">
                <a16:creationId xmlns:a16="http://schemas.microsoft.com/office/drawing/2014/main" id="{0594E266-E4E1-4204-9122-B3CD0DEA12E3}"/>
              </a:ext>
            </a:extLst>
          </p:cNvPr>
          <p:cNvSpPr txBox="1"/>
          <p:nvPr/>
        </p:nvSpPr>
        <p:spPr>
          <a:xfrm>
            <a:off x="399416" y="5443975"/>
            <a:ext cx="540533" cy="276999"/>
          </a:xfrm>
          <a:prstGeom prst="rect">
            <a:avLst/>
          </a:prstGeom>
          <a:noFill/>
        </p:spPr>
        <p:txBody>
          <a:bodyPr wrap="none" rtlCol="0">
            <a:spAutoFit/>
          </a:bodyPr>
          <a:lstStyle/>
          <a:p>
            <a:r>
              <a:rPr lang="fr-FR" sz="1200" b="1" dirty="0"/>
              <a:t>SHOP</a:t>
            </a:r>
            <a:endParaRPr lang="en-US" sz="1200" b="1" dirty="0"/>
          </a:p>
        </p:txBody>
      </p:sp>
      <p:sp>
        <p:nvSpPr>
          <p:cNvPr id="80" name="Rectangle : coins arrondis 37">
            <a:extLst>
              <a:ext uri="{FF2B5EF4-FFF2-40B4-BE49-F238E27FC236}">
                <a16:creationId xmlns:a16="http://schemas.microsoft.com/office/drawing/2014/main" id="{8DFBA517-70B5-4164-B51A-477E85219ECE}"/>
              </a:ext>
            </a:extLst>
          </p:cNvPr>
          <p:cNvSpPr/>
          <p:nvPr/>
        </p:nvSpPr>
        <p:spPr>
          <a:xfrm>
            <a:off x="1433952" y="1755758"/>
            <a:ext cx="1062177"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Prospecting</a:t>
            </a:r>
            <a:endParaRPr lang="en-US" sz="1000" dirty="0">
              <a:solidFill>
                <a:schemeClr val="bg1"/>
              </a:solidFill>
            </a:endParaRPr>
          </a:p>
        </p:txBody>
      </p:sp>
      <p:sp>
        <p:nvSpPr>
          <p:cNvPr id="81" name="Rectangle : coins arrondis 38">
            <a:extLst>
              <a:ext uri="{FF2B5EF4-FFF2-40B4-BE49-F238E27FC236}">
                <a16:creationId xmlns:a16="http://schemas.microsoft.com/office/drawing/2014/main" id="{32EAD263-A9E4-4D9D-BB73-DB2B11BAD5B0}"/>
              </a:ext>
            </a:extLst>
          </p:cNvPr>
          <p:cNvSpPr/>
          <p:nvPr/>
        </p:nvSpPr>
        <p:spPr>
          <a:xfrm>
            <a:off x="3702543" y="1731539"/>
            <a:ext cx="1089416"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Registration</a:t>
            </a:r>
            <a:endParaRPr lang="en-US" sz="1000" dirty="0">
              <a:solidFill>
                <a:schemeClr val="bg1"/>
              </a:solidFill>
            </a:endParaRPr>
          </a:p>
        </p:txBody>
      </p:sp>
      <p:cxnSp>
        <p:nvCxnSpPr>
          <p:cNvPr id="82" name="Connecteur droit 81">
            <a:extLst>
              <a:ext uri="{FF2B5EF4-FFF2-40B4-BE49-F238E27FC236}">
                <a16:creationId xmlns:a16="http://schemas.microsoft.com/office/drawing/2014/main" id="{CAA603B4-8158-4977-97F3-7DA1E4365DBB}"/>
              </a:ext>
            </a:extLst>
          </p:cNvPr>
          <p:cNvCxnSpPr>
            <a:cxnSpLocks/>
          </p:cNvCxnSpPr>
          <p:nvPr/>
        </p:nvCxnSpPr>
        <p:spPr>
          <a:xfrm>
            <a:off x="2648524" y="1678877"/>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3" name="Rectangle 82">
            <a:extLst>
              <a:ext uri="{FF2B5EF4-FFF2-40B4-BE49-F238E27FC236}">
                <a16:creationId xmlns:a16="http://schemas.microsoft.com/office/drawing/2014/main" id="{D9D3F1C0-C4EF-4B92-BFEF-CAC3F3C85DC9}"/>
              </a:ext>
            </a:extLst>
          </p:cNvPr>
          <p:cNvSpPr/>
          <p:nvPr/>
        </p:nvSpPr>
        <p:spPr>
          <a:xfrm>
            <a:off x="1404204" y="6344006"/>
            <a:ext cx="1063985" cy="476485"/>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latin typeface="inherit"/>
              </a:rPr>
              <a:t>Target business meeting</a:t>
            </a:r>
            <a:r>
              <a:rPr lang="en-US" altLang="en-US" sz="100" dirty="0">
                <a:solidFill>
                  <a:schemeClr val="bg1"/>
                </a:solidFill>
              </a:rPr>
              <a:t> </a:t>
            </a:r>
            <a:endParaRPr lang="en-US" altLang="en-US" sz="800" dirty="0">
              <a:solidFill>
                <a:schemeClr val="bg1"/>
              </a:solidFill>
              <a:latin typeface="Arial" panose="020B0604020202020204" pitchFamily="34" charset="0"/>
            </a:endParaRPr>
          </a:p>
        </p:txBody>
      </p:sp>
      <p:pic>
        <p:nvPicPr>
          <p:cNvPr id="84" name="Image 83">
            <a:extLst>
              <a:ext uri="{FF2B5EF4-FFF2-40B4-BE49-F238E27FC236}">
                <a16:creationId xmlns:a16="http://schemas.microsoft.com/office/drawing/2014/main" id="{26177CC8-34DD-465F-9399-21B7509DF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84" y="4895077"/>
            <a:ext cx="511202" cy="511202"/>
          </a:xfrm>
          <a:prstGeom prst="rect">
            <a:avLst/>
          </a:prstGeom>
        </p:spPr>
      </p:pic>
      <p:pic>
        <p:nvPicPr>
          <p:cNvPr id="85" name="Image 84">
            <a:extLst>
              <a:ext uri="{FF2B5EF4-FFF2-40B4-BE49-F238E27FC236}">
                <a16:creationId xmlns:a16="http://schemas.microsoft.com/office/drawing/2014/main" id="{CC41078D-BCB0-44BE-8AF4-79C3140FB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28" y="6131164"/>
            <a:ext cx="653660" cy="653660"/>
          </a:xfrm>
          <a:prstGeom prst="rect">
            <a:avLst/>
          </a:prstGeom>
        </p:spPr>
      </p:pic>
      <p:sp>
        <p:nvSpPr>
          <p:cNvPr id="86" name="Rectangle 85">
            <a:extLst>
              <a:ext uri="{FF2B5EF4-FFF2-40B4-BE49-F238E27FC236}">
                <a16:creationId xmlns:a16="http://schemas.microsoft.com/office/drawing/2014/main" id="{71E485CA-1D9D-44A8-8CC0-CBF95B5106C4}"/>
              </a:ext>
            </a:extLst>
          </p:cNvPr>
          <p:cNvSpPr/>
          <p:nvPr/>
        </p:nvSpPr>
        <p:spPr>
          <a:xfrm>
            <a:off x="2845711" y="4954921"/>
            <a:ext cx="1063985" cy="476485"/>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rPr>
              <a:t>Trade registration on </a:t>
            </a:r>
            <a:r>
              <a:rPr lang="en-US" altLang="en-US" sz="900" dirty="0" err="1">
                <a:solidFill>
                  <a:schemeClr val="bg1"/>
                </a:solidFill>
              </a:rPr>
              <a:t>SingPay</a:t>
            </a:r>
            <a:r>
              <a:rPr lang="en-US" altLang="en-US" sz="900" dirty="0">
                <a:solidFill>
                  <a:schemeClr val="bg1"/>
                </a:solidFill>
              </a:rPr>
              <a:t> backend</a:t>
            </a:r>
            <a:r>
              <a:rPr lang="en-US" altLang="en-US" sz="800" dirty="0">
                <a:solidFill>
                  <a:schemeClr val="bg1"/>
                </a:solidFill>
              </a:rPr>
              <a:t> </a:t>
            </a:r>
          </a:p>
        </p:txBody>
      </p:sp>
      <p:cxnSp>
        <p:nvCxnSpPr>
          <p:cNvPr id="87" name="Connecteur droit 86">
            <a:extLst>
              <a:ext uri="{FF2B5EF4-FFF2-40B4-BE49-F238E27FC236}">
                <a16:creationId xmlns:a16="http://schemas.microsoft.com/office/drawing/2014/main" id="{9F70E501-E84E-44E8-BD56-027EFDDA2C9F}"/>
              </a:ext>
            </a:extLst>
          </p:cNvPr>
          <p:cNvCxnSpPr>
            <a:cxnSpLocks/>
          </p:cNvCxnSpPr>
          <p:nvPr/>
        </p:nvCxnSpPr>
        <p:spPr>
          <a:xfrm>
            <a:off x="7293792" y="1624778"/>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8" name="Rectangle 87">
            <a:extLst>
              <a:ext uri="{FF2B5EF4-FFF2-40B4-BE49-F238E27FC236}">
                <a16:creationId xmlns:a16="http://schemas.microsoft.com/office/drawing/2014/main" id="{E67A1F1F-F5D4-47C4-93AF-137ACDD50234}"/>
              </a:ext>
            </a:extLst>
          </p:cNvPr>
          <p:cNvSpPr/>
          <p:nvPr/>
        </p:nvSpPr>
        <p:spPr>
          <a:xfrm>
            <a:off x="3975486" y="2719346"/>
            <a:ext cx="1684406" cy="799337"/>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rPr>
              <a:t>Creation of user accounts to allow the </a:t>
            </a:r>
            <a:r>
              <a:rPr lang="en-US" altLang="en-US" sz="900" dirty="0" err="1">
                <a:solidFill>
                  <a:schemeClr val="bg1"/>
                </a:solidFill>
              </a:rPr>
              <a:t>shopekeeper</a:t>
            </a:r>
            <a:r>
              <a:rPr lang="en-US" altLang="en-US" sz="900" dirty="0">
                <a:solidFill>
                  <a:schemeClr val="bg1"/>
                </a:solidFill>
              </a:rPr>
              <a:t> to access their shop via the </a:t>
            </a:r>
            <a:r>
              <a:rPr lang="en-US" altLang="en-US" sz="900" dirty="0" err="1">
                <a:solidFill>
                  <a:schemeClr val="bg1"/>
                </a:solidFill>
              </a:rPr>
              <a:t>SingPay</a:t>
            </a:r>
            <a:r>
              <a:rPr lang="en-US" altLang="en-US" sz="900" dirty="0">
                <a:solidFill>
                  <a:schemeClr val="bg1"/>
                </a:solidFill>
              </a:rPr>
              <a:t> shop web platform </a:t>
            </a:r>
          </a:p>
        </p:txBody>
      </p:sp>
      <p:pic>
        <p:nvPicPr>
          <p:cNvPr id="89" name="Image 88">
            <a:extLst>
              <a:ext uri="{FF2B5EF4-FFF2-40B4-BE49-F238E27FC236}">
                <a16:creationId xmlns:a16="http://schemas.microsoft.com/office/drawing/2014/main" id="{61E6ACC6-9D4E-4959-863E-98128B420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602" y="3009930"/>
            <a:ext cx="383113" cy="383113"/>
          </a:xfrm>
          <a:prstGeom prst="rect">
            <a:avLst/>
          </a:prstGeom>
        </p:spPr>
      </p:pic>
      <p:sp>
        <p:nvSpPr>
          <p:cNvPr id="90" name="Rectangle : coins arrondis 54">
            <a:extLst>
              <a:ext uri="{FF2B5EF4-FFF2-40B4-BE49-F238E27FC236}">
                <a16:creationId xmlns:a16="http://schemas.microsoft.com/office/drawing/2014/main" id="{9D0F0537-B045-4231-A366-8C1A90616901}"/>
              </a:ext>
            </a:extLst>
          </p:cNvPr>
          <p:cNvSpPr/>
          <p:nvPr/>
        </p:nvSpPr>
        <p:spPr>
          <a:xfrm>
            <a:off x="8259057" y="1754603"/>
            <a:ext cx="1556235"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Account</a:t>
            </a:r>
            <a:r>
              <a:rPr lang="fr-FR" sz="1000" dirty="0">
                <a:solidFill>
                  <a:schemeClr val="bg1"/>
                </a:solidFill>
              </a:rPr>
              <a:t> activation</a:t>
            </a:r>
            <a:endParaRPr lang="en-US" sz="1000" dirty="0">
              <a:solidFill>
                <a:schemeClr val="bg1"/>
              </a:solidFill>
            </a:endParaRPr>
          </a:p>
        </p:txBody>
      </p:sp>
      <p:sp>
        <p:nvSpPr>
          <p:cNvPr id="91" name="Rectangle 90">
            <a:extLst>
              <a:ext uri="{FF2B5EF4-FFF2-40B4-BE49-F238E27FC236}">
                <a16:creationId xmlns:a16="http://schemas.microsoft.com/office/drawing/2014/main" id="{F26108B9-0E16-49D8-BF03-2FF4A29DE33C}"/>
              </a:ext>
            </a:extLst>
          </p:cNvPr>
          <p:cNvSpPr/>
          <p:nvPr/>
        </p:nvSpPr>
        <p:spPr>
          <a:xfrm>
            <a:off x="7518418" y="2688860"/>
            <a:ext cx="1246616" cy="799337"/>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rPr>
              <a:t>Open the email received by </a:t>
            </a:r>
            <a:r>
              <a:rPr lang="en-US" altLang="en-US" sz="900" dirty="0" err="1">
                <a:solidFill>
                  <a:schemeClr val="bg1"/>
                </a:solidFill>
              </a:rPr>
              <a:t>SingPay</a:t>
            </a:r>
            <a:r>
              <a:rPr lang="en-US" altLang="en-US" sz="900" dirty="0">
                <a:solidFill>
                  <a:schemeClr val="bg1"/>
                </a:solidFill>
              </a:rPr>
              <a:t> and click on the account activation button</a:t>
            </a:r>
            <a:r>
              <a:rPr lang="en-US" altLang="en-US" sz="100" dirty="0">
                <a:solidFill>
                  <a:schemeClr val="bg1"/>
                </a:solidFill>
              </a:rPr>
              <a:t> </a:t>
            </a:r>
            <a:endParaRPr lang="en-US" altLang="en-US" sz="800" dirty="0">
              <a:solidFill>
                <a:schemeClr val="bg1"/>
              </a:solidFill>
            </a:endParaRPr>
          </a:p>
        </p:txBody>
      </p:sp>
      <p:sp>
        <p:nvSpPr>
          <p:cNvPr id="92" name="Rectangle 91">
            <a:extLst>
              <a:ext uri="{FF2B5EF4-FFF2-40B4-BE49-F238E27FC236}">
                <a16:creationId xmlns:a16="http://schemas.microsoft.com/office/drawing/2014/main" id="{04266438-DFA2-4675-807D-836D0BF76119}"/>
              </a:ext>
            </a:extLst>
          </p:cNvPr>
          <p:cNvSpPr/>
          <p:nvPr/>
        </p:nvSpPr>
        <p:spPr>
          <a:xfrm>
            <a:off x="5851178" y="2695727"/>
            <a:ext cx="1268657" cy="79933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900" dirty="0">
                <a:solidFill>
                  <a:schemeClr val="bg1"/>
                </a:solidFill>
              </a:rPr>
              <a:t>Sending account credentials by email </a:t>
            </a:r>
          </a:p>
          <a:p>
            <a:pPr algn="ctr"/>
            <a:endParaRPr lang="en-US" sz="900" dirty="0">
              <a:solidFill>
                <a:schemeClr val="bg1"/>
              </a:solidFill>
            </a:endParaRPr>
          </a:p>
        </p:txBody>
      </p:sp>
      <p:sp>
        <p:nvSpPr>
          <p:cNvPr id="93" name="Rectangle 92">
            <a:extLst>
              <a:ext uri="{FF2B5EF4-FFF2-40B4-BE49-F238E27FC236}">
                <a16:creationId xmlns:a16="http://schemas.microsoft.com/office/drawing/2014/main" id="{5F1D69A2-6627-473A-8FB8-8E0A7F7A3280}"/>
              </a:ext>
            </a:extLst>
          </p:cNvPr>
          <p:cNvSpPr/>
          <p:nvPr/>
        </p:nvSpPr>
        <p:spPr>
          <a:xfrm>
            <a:off x="9172318" y="2665507"/>
            <a:ext cx="1246616" cy="799337"/>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rPr>
              <a:t>Enter password (twice)</a:t>
            </a:r>
            <a:r>
              <a:rPr lang="en-US" altLang="en-US" sz="800" dirty="0">
                <a:solidFill>
                  <a:schemeClr val="bg1"/>
                </a:solidFill>
              </a:rPr>
              <a:t> </a:t>
            </a:r>
          </a:p>
        </p:txBody>
      </p:sp>
      <p:sp>
        <p:nvSpPr>
          <p:cNvPr id="94" name="Rectangle 93">
            <a:extLst>
              <a:ext uri="{FF2B5EF4-FFF2-40B4-BE49-F238E27FC236}">
                <a16:creationId xmlns:a16="http://schemas.microsoft.com/office/drawing/2014/main" id="{C5B21A5F-C2C1-4D45-B521-358DEEC4A76D}"/>
              </a:ext>
            </a:extLst>
          </p:cNvPr>
          <p:cNvSpPr/>
          <p:nvPr/>
        </p:nvSpPr>
        <p:spPr>
          <a:xfrm>
            <a:off x="10826218" y="2666018"/>
            <a:ext cx="1246616" cy="79933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Validation</a:t>
            </a:r>
            <a:endParaRPr lang="en-US" sz="900" dirty="0">
              <a:solidFill>
                <a:schemeClr val="bg1"/>
              </a:solidFill>
            </a:endParaRPr>
          </a:p>
        </p:txBody>
      </p:sp>
      <p:cxnSp>
        <p:nvCxnSpPr>
          <p:cNvPr id="95" name="Connecteur : en angle 13">
            <a:extLst>
              <a:ext uri="{FF2B5EF4-FFF2-40B4-BE49-F238E27FC236}">
                <a16:creationId xmlns:a16="http://schemas.microsoft.com/office/drawing/2014/main" id="{B2B0C12F-E8CA-47AA-AF3E-D80657C67FB0}"/>
              </a:ext>
            </a:extLst>
          </p:cNvPr>
          <p:cNvCxnSpPr>
            <a:stCxn id="83" idx="3"/>
            <a:endCxn id="86" idx="1"/>
          </p:cNvCxnSpPr>
          <p:nvPr/>
        </p:nvCxnSpPr>
        <p:spPr>
          <a:xfrm flipV="1">
            <a:off x="2468189" y="5193164"/>
            <a:ext cx="377522" cy="13890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eur : en angle 15">
            <a:extLst>
              <a:ext uri="{FF2B5EF4-FFF2-40B4-BE49-F238E27FC236}">
                <a16:creationId xmlns:a16="http://schemas.microsoft.com/office/drawing/2014/main" id="{E7A91879-4D0B-4C0A-9153-5F93537B9168}"/>
              </a:ext>
            </a:extLst>
          </p:cNvPr>
          <p:cNvCxnSpPr>
            <a:stCxn id="86" idx="3"/>
            <a:endCxn id="88" idx="1"/>
          </p:cNvCxnSpPr>
          <p:nvPr/>
        </p:nvCxnSpPr>
        <p:spPr>
          <a:xfrm flipV="1">
            <a:off x="3909696" y="3119015"/>
            <a:ext cx="65790" cy="20741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eur : en angle 22">
            <a:extLst>
              <a:ext uri="{FF2B5EF4-FFF2-40B4-BE49-F238E27FC236}">
                <a16:creationId xmlns:a16="http://schemas.microsoft.com/office/drawing/2014/main" id="{FBEAFB07-3FC8-4471-B3D7-6F34B61CD0EB}"/>
              </a:ext>
            </a:extLst>
          </p:cNvPr>
          <p:cNvCxnSpPr>
            <a:stCxn id="88" idx="3"/>
            <a:endCxn id="92" idx="1"/>
          </p:cNvCxnSpPr>
          <p:nvPr/>
        </p:nvCxnSpPr>
        <p:spPr>
          <a:xfrm flipV="1">
            <a:off x="5659892" y="3095396"/>
            <a:ext cx="191286" cy="236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eur : en angle 27">
            <a:extLst>
              <a:ext uri="{FF2B5EF4-FFF2-40B4-BE49-F238E27FC236}">
                <a16:creationId xmlns:a16="http://schemas.microsoft.com/office/drawing/2014/main" id="{AB7F9F1F-44DD-4408-BD2B-907BFCE9E5D8}"/>
              </a:ext>
            </a:extLst>
          </p:cNvPr>
          <p:cNvCxnSpPr>
            <a:stCxn id="92" idx="3"/>
            <a:endCxn id="91" idx="1"/>
          </p:cNvCxnSpPr>
          <p:nvPr/>
        </p:nvCxnSpPr>
        <p:spPr>
          <a:xfrm flipV="1">
            <a:off x="7119835" y="3088529"/>
            <a:ext cx="398583" cy="68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necteur : en angle 29">
            <a:extLst>
              <a:ext uri="{FF2B5EF4-FFF2-40B4-BE49-F238E27FC236}">
                <a16:creationId xmlns:a16="http://schemas.microsoft.com/office/drawing/2014/main" id="{BC5579CA-61CD-4B2D-BE2C-078EB89BCB27}"/>
              </a:ext>
            </a:extLst>
          </p:cNvPr>
          <p:cNvCxnSpPr>
            <a:stCxn id="91" idx="3"/>
            <a:endCxn id="93" idx="1"/>
          </p:cNvCxnSpPr>
          <p:nvPr/>
        </p:nvCxnSpPr>
        <p:spPr>
          <a:xfrm flipV="1">
            <a:off x="8765034" y="3065176"/>
            <a:ext cx="407284" cy="233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 en angle 31">
            <a:extLst>
              <a:ext uri="{FF2B5EF4-FFF2-40B4-BE49-F238E27FC236}">
                <a16:creationId xmlns:a16="http://schemas.microsoft.com/office/drawing/2014/main" id="{F57D5572-EA4B-4ED5-A536-0C781B16EC7D}"/>
              </a:ext>
            </a:extLst>
          </p:cNvPr>
          <p:cNvCxnSpPr>
            <a:stCxn id="93" idx="3"/>
            <a:endCxn id="94" idx="1"/>
          </p:cNvCxnSpPr>
          <p:nvPr/>
        </p:nvCxnSpPr>
        <p:spPr>
          <a:xfrm>
            <a:off x="10418934" y="3065176"/>
            <a:ext cx="407284" cy="5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C826112B-7BE0-487F-AF91-30219BF0E426}"/>
              </a:ext>
            </a:extLst>
          </p:cNvPr>
          <p:cNvSpPr/>
          <p:nvPr/>
        </p:nvSpPr>
        <p:spPr>
          <a:xfrm>
            <a:off x="8927693" y="6457994"/>
            <a:ext cx="1063985" cy="273713"/>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System action</a:t>
            </a:r>
            <a:endParaRPr lang="en-US" sz="900" dirty="0">
              <a:solidFill>
                <a:schemeClr val="bg1"/>
              </a:solidFill>
            </a:endParaRPr>
          </a:p>
        </p:txBody>
      </p:sp>
      <p:sp>
        <p:nvSpPr>
          <p:cNvPr id="102" name="Rectangle 101">
            <a:extLst>
              <a:ext uri="{FF2B5EF4-FFF2-40B4-BE49-F238E27FC236}">
                <a16:creationId xmlns:a16="http://schemas.microsoft.com/office/drawing/2014/main" id="{214E7123-EA05-4048-917A-4B5282BF7EC5}"/>
              </a:ext>
            </a:extLst>
          </p:cNvPr>
          <p:cNvSpPr/>
          <p:nvPr/>
        </p:nvSpPr>
        <p:spPr>
          <a:xfrm>
            <a:off x="10090583" y="6457994"/>
            <a:ext cx="1063985" cy="273713"/>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Manuel action</a:t>
            </a:r>
            <a:endParaRPr lang="en-US" sz="900" dirty="0">
              <a:solidFill>
                <a:schemeClr val="bg1"/>
              </a:solidFill>
            </a:endParaRPr>
          </a:p>
        </p:txBody>
      </p:sp>
      <p:sp>
        <p:nvSpPr>
          <p:cNvPr id="104" name="Rectangle 103">
            <a:extLst>
              <a:ext uri="{FF2B5EF4-FFF2-40B4-BE49-F238E27FC236}">
                <a16:creationId xmlns:a16="http://schemas.microsoft.com/office/drawing/2014/main" id="{6EFA271A-97CB-4AD3-B23D-1F153728746E}"/>
              </a:ext>
            </a:extLst>
          </p:cNvPr>
          <p:cNvSpPr/>
          <p:nvPr/>
        </p:nvSpPr>
        <p:spPr>
          <a:xfrm>
            <a:off x="5197077" y="4216344"/>
            <a:ext cx="6123960" cy="1627518"/>
          </a:xfrm>
          <a:prstGeom prst="rect">
            <a:avLst/>
          </a:prstGeom>
          <a:solidFill>
            <a:srgbClr val="8E0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2400" dirty="0">
                <a:solidFill>
                  <a:schemeClr val="bg1"/>
                </a:solidFill>
                <a:latin typeface="Tw Cen MT" panose="020B0602020104020603" pitchFamily="34" charset="0"/>
              </a:rPr>
              <a:t>The opening of shop on the platform and allows you to accept payment for all your items by mobile money. The application allows you to track transactions precisely</a:t>
            </a:r>
            <a:r>
              <a:rPr lang="en-US" altLang="en-US" sz="900" dirty="0">
                <a:solidFill>
                  <a:schemeClr val="bg1"/>
                </a:solidFill>
                <a:latin typeface="Tw Cen MT" panose="020B0602020104020603" pitchFamily="34" charset="0"/>
              </a:rPr>
              <a:t>.</a:t>
            </a:r>
            <a:endParaRPr lang="en-US" altLang="en-US" sz="2000" dirty="0">
              <a:solidFill>
                <a:schemeClr val="bg1"/>
              </a:solidFill>
              <a:latin typeface="Tw Cen MT" panose="020B0602020104020603" pitchFamily="34" charset="0"/>
            </a:endParaRPr>
          </a:p>
        </p:txBody>
      </p:sp>
      <p:sp>
        <p:nvSpPr>
          <p:cNvPr id="105" name="ZoneTexte 104">
            <a:extLst>
              <a:ext uri="{FF2B5EF4-FFF2-40B4-BE49-F238E27FC236}">
                <a16:creationId xmlns:a16="http://schemas.microsoft.com/office/drawing/2014/main" id="{5A3BA2BC-5B51-4E37-AAB8-7A16A8B66755}"/>
              </a:ext>
            </a:extLst>
          </p:cNvPr>
          <p:cNvSpPr txBox="1"/>
          <p:nvPr/>
        </p:nvSpPr>
        <p:spPr>
          <a:xfrm>
            <a:off x="206373" y="3465809"/>
            <a:ext cx="1019831" cy="276999"/>
          </a:xfrm>
          <a:prstGeom prst="rect">
            <a:avLst/>
          </a:prstGeom>
          <a:noFill/>
        </p:spPr>
        <p:txBody>
          <a:bodyPr wrap="none" rtlCol="0">
            <a:spAutoFit/>
          </a:bodyPr>
          <a:lstStyle/>
          <a:p>
            <a:r>
              <a:rPr lang="fr-FR" sz="1200" b="1" dirty="0"/>
              <a:t>SHOPKEEPER</a:t>
            </a:r>
            <a:endParaRPr lang="en-US" sz="1200" b="1" dirty="0"/>
          </a:p>
        </p:txBody>
      </p:sp>
    </p:spTree>
    <p:extLst>
      <p:ext uri="{BB962C8B-B14F-4D97-AF65-F5344CB8AC3E}">
        <p14:creationId xmlns:p14="http://schemas.microsoft.com/office/powerpoint/2010/main" val="277286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7- Le produit</a:t>
            </a:r>
          </a:p>
        </p:txBody>
      </p:sp>
      <p:sp>
        <p:nvSpPr>
          <p:cNvPr id="79" name="Flèche : droite 9">
            <a:extLst>
              <a:ext uri="{FF2B5EF4-FFF2-40B4-BE49-F238E27FC236}">
                <a16:creationId xmlns:a16="http://schemas.microsoft.com/office/drawing/2014/main" id="{6474854F-556F-4B3B-97E0-596AA77EAAF3}"/>
              </a:ext>
            </a:extLst>
          </p:cNvPr>
          <p:cNvSpPr/>
          <p:nvPr/>
        </p:nvSpPr>
        <p:spPr>
          <a:xfrm>
            <a:off x="1292027" y="908087"/>
            <a:ext cx="10322168" cy="290146"/>
          </a:xfrm>
          <a:prstGeom prst="rightArrow">
            <a:avLst>
              <a:gd name="adj1" fmla="val 100000"/>
              <a:gd name="adj2" fmla="val 6995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C. </a:t>
            </a:r>
            <a:r>
              <a:rPr lang="fr-FR" sz="1200" dirty="0" err="1">
                <a:solidFill>
                  <a:schemeClr val="bg1"/>
                </a:solidFill>
              </a:rPr>
              <a:t>Payment</a:t>
            </a:r>
            <a:r>
              <a:rPr lang="fr-FR" sz="1200" dirty="0">
                <a:solidFill>
                  <a:schemeClr val="bg1"/>
                </a:solidFill>
              </a:rPr>
              <a:t> transaction </a:t>
            </a:r>
            <a:r>
              <a:rPr lang="fr-FR" sz="1200" dirty="0" err="1">
                <a:solidFill>
                  <a:schemeClr val="bg1"/>
                </a:solidFill>
              </a:rPr>
              <a:t>journey</a:t>
            </a:r>
            <a:endParaRPr lang="en-US" sz="1200" dirty="0">
              <a:solidFill>
                <a:schemeClr val="bg1"/>
              </a:solidFill>
            </a:endParaRPr>
          </a:p>
        </p:txBody>
      </p:sp>
      <p:sp>
        <p:nvSpPr>
          <p:cNvPr id="80" name="Flèche : droite 16">
            <a:extLst>
              <a:ext uri="{FF2B5EF4-FFF2-40B4-BE49-F238E27FC236}">
                <a16:creationId xmlns:a16="http://schemas.microsoft.com/office/drawing/2014/main" id="{CDAC9B05-798D-4982-8DAE-5D2C23319B7E}"/>
              </a:ext>
            </a:extLst>
          </p:cNvPr>
          <p:cNvSpPr/>
          <p:nvPr/>
        </p:nvSpPr>
        <p:spPr>
          <a:xfrm>
            <a:off x="1294957" y="1253917"/>
            <a:ext cx="10322168" cy="290146"/>
          </a:xfrm>
          <a:prstGeom prst="rightArrow">
            <a:avLst>
              <a:gd name="adj1" fmla="val 100000"/>
              <a:gd name="adj2" fmla="val 69957"/>
            </a:avLst>
          </a:prstGeom>
          <a:solidFill>
            <a:srgbClr val="DF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C.1 Direct </a:t>
            </a:r>
            <a:r>
              <a:rPr lang="fr-FR" sz="1100" dirty="0" err="1">
                <a:solidFill>
                  <a:schemeClr val="tx1"/>
                </a:solidFill>
              </a:rPr>
              <a:t>payment</a:t>
            </a:r>
            <a:r>
              <a:rPr lang="fr-FR" sz="1100" dirty="0">
                <a:solidFill>
                  <a:schemeClr val="tx1"/>
                </a:solidFill>
              </a:rPr>
              <a:t> to a </a:t>
            </a:r>
            <a:r>
              <a:rPr lang="fr-FR" sz="1100" dirty="0" err="1">
                <a:solidFill>
                  <a:schemeClr val="tx1"/>
                </a:solidFill>
              </a:rPr>
              <a:t>merchant</a:t>
            </a:r>
            <a:r>
              <a:rPr lang="fr-FR" sz="1100" dirty="0">
                <a:solidFill>
                  <a:schemeClr val="tx1"/>
                </a:solidFill>
              </a:rPr>
              <a:t> </a:t>
            </a:r>
            <a:r>
              <a:rPr lang="fr-FR" sz="1100" dirty="0" err="1">
                <a:solidFill>
                  <a:schemeClr val="tx1"/>
                </a:solidFill>
              </a:rPr>
              <a:t>from</a:t>
            </a:r>
            <a:r>
              <a:rPr lang="fr-FR" sz="1100" dirty="0">
                <a:solidFill>
                  <a:schemeClr val="tx1"/>
                </a:solidFill>
              </a:rPr>
              <a:t> the </a:t>
            </a:r>
            <a:r>
              <a:rPr lang="fr-FR" sz="1100" dirty="0" err="1">
                <a:solidFill>
                  <a:schemeClr val="tx1"/>
                </a:solidFill>
              </a:rPr>
              <a:t>SingPay</a:t>
            </a:r>
            <a:r>
              <a:rPr lang="fr-FR" sz="1100" dirty="0">
                <a:solidFill>
                  <a:schemeClr val="tx1"/>
                </a:solidFill>
              </a:rPr>
              <a:t> mobile application </a:t>
            </a:r>
          </a:p>
        </p:txBody>
      </p:sp>
      <p:sp>
        <p:nvSpPr>
          <p:cNvPr id="81" name="Rectangle : coins arrondis 11">
            <a:extLst>
              <a:ext uri="{FF2B5EF4-FFF2-40B4-BE49-F238E27FC236}">
                <a16:creationId xmlns:a16="http://schemas.microsoft.com/office/drawing/2014/main" id="{0A318002-8500-4007-9F7E-EF8EF39BBC57}"/>
              </a:ext>
            </a:extLst>
          </p:cNvPr>
          <p:cNvSpPr/>
          <p:nvPr/>
        </p:nvSpPr>
        <p:spPr>
          <a:xfrm>
            <a:off x="159376" y="872919"/>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Macro </a:t>
            </a:r>
            <a:r>
              <a:rPr lang="fr-FR" sz="1000" dirty="0" err="1">
                <a:solidFill>
                  <a:schemeClr val="tx1"/>
                </a:solidFill>
              </a:rPr>
              <a:t>jourey</a:t>
            </a:r>
            <a:endParaRPr lang="en-US" sz="1000" dirty="0">
              <a:solidFill>
                <a:schemeClr val="tx1"/>
              </a:solidFill>
            </a:endParaRPr>
          </a:p>
        </p:txBody>
      </p:sp>
      <p:sp>
        <p:nvSpPr>
          <p:cNvPr id="82" name="Rectangle : coins arrondis 17">
            <a:extLst>
              <a:ext uri="{FF2B5EF4-FFF2-40B4-BE49-F238E27FC236}">
                <a16:creationId xmlns:a16="http://schemas.microsoft.com/office/drawing/2014/main" id="{0027956D-7AA4-444A-A1E9-1D3F6422E5A5}"/>
              </a:ext>
            </a:extLst>
          </p:cNvPr>
          <p:cNvSpPr/>
          <p:nvPr/>
        </p:nvSpPr>
        <p:spPr>
          <a:xfrm>
            <a:off x="162307" y="1236333"/>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Micro </a:t>
            </a:r>
            <a:r>
              <a:rPr lang="fr-FR" sz="1000" dirty="0" err="1">
                <a:solidFill>
                  <a:schemeClr val="tx1"/>
                </a:solidFill>
              </a:rPr>
              <a:t>journey</a:t>
            </a:r>
            <a:endParaRPr lang="en-US" sz="1000" dirty="0">
              <a:solidFill>
                <a:schemeClr val="tx1"/>
              </a:solidFill>
            </a:endParaRPr>
          </a:p>
        </p:txBody>
      </p:sp>
      <p:sp>
        <p:nvSpPr>
          <p:cNvPr id="83" name="Rectangle : coins arrondis 18">
            <a:extLst>
              <a:ext uri="{FF2B5EF4-FFF2-40B4-BE49-F238E27FC236}">
                <a16:creationId xmlns:a16="http://schemas.microsoft.com/office/drawing/2014/main" id="{2C7194E8-93EE-451F-978C-4B645DA74A58}"/>
              </a:ext>
            </a:extLst>
          </p:cNvPr>
          <p:cNvSpPr/>
          <p:nvPr/>
        </p:nvSpPr>
        <p:spPr>
          <a:xfrm>
            <a:off x="165239" y="1749214"/>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Stages</a:t>
            </a:r>
            <a:endParaRPr lang="en-US" sz="1000" dirty="0">
              <a:solidFill>
                <a:schemeClr val="tx1"/>
              </a:solidFill>
            </a:endParaRPr>
          </a:p>
        </p:txBody>
      </p:sp>
      <p:cxnSp>
        <p:nvCxnSpPr>
          <p:cNvPr id="84" name="Connecteur droit 83">
            <a:extLst>
              <a:ext uri="{FF2B5EF4-FFF2-40B4-BE49-F238E27FC236}">
                <a16:creationId xmlns:a16="http://schemas.microsoft.com/office/drawing/2014/main" id="{8C0911DA-190B-46EA-B9C5-50ED8B5EEF4F}"/>
              </a:ext>
            </a:extLst>
          </p:cNvPr>
          <p:cNvCxnSpPr/>
          <p:nvPr/>
        </p:nvCxnSpPr>
        <p:spPr>
          <a:xfrm>
            <a:off x="1292027" y="701563"/>
            <a:ext cx="0" cy="6858000"/>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5" name="ZoneTexte 84">
            <a:extLst>
              <a:ext uri="{FF2B5EF4-FFF2-40B4-BE49-F238E27FC236}">
                <a16:creationId xmlns:a16="http://schemas.microsoft.com/office/drawing/2014/main" id="{0594E266-E4E1-4204-9122-B3CD0DEA12E3}"/>
              </a:ext>
            </a:extLst>
          </p:cNvPr>
          <p:cNvSpPr txBox="1"/>
          <p:nvPr/>
        </p:nvSpPr>
        <p:spPr>
          <a:xfrm>
            <a:off x="332392" y="6448399"/>
            <a:ext cx="540533" cy="276999"/>
          </a:xfrm>
          <a:prstGeom prst="rect">
            <a:avLst/>
          </a:prstGeom>
          <a:noFill/>
        </p:spPr>
        <p:txBody>
          <a:bodyPr wrap="none" rtlCol="0">
            <a:spAutoFit/>
          </a:bodyPr>
          <a:lstStyle/>
          <a:p>
            <a:r>
              <a:rPr lang="fr-FR" sz="1200" b="1" dirty="0"/>
              <a:t>SHOP</a:t>
            </a:r>
            <a:endParaRPr lang="en-US" sz="1200" b="1" dirty="0"/>
          </a:p>
        </p:txBody>
      </p:sp>
      <p:sp>
        <p:nvSpPr>
          <p:cNvPr id="86" name="Rectangle : coins arrondis 37">
            <a:extLst>
              <a:ext uri="{FF2B5EF4-FFF2-40B4-BE49-F238E27FC236}">
                <a16:creationId xmlns:a16="http://schemas.microsoft.com/office/drawing/2014/main" id="{8DFBA517-70B5-4164-B51A-477E85219ECE}"/>
              </a:ext>
            </a:extLst>
          </p:cNvPr>
          <p:cNvSpPr/>
          <p:nvPr/>
        </p:nvSpPr>
        <p:spPr>
          <a:xfrm>
            <a:off x="1443189" y="1755758"/>
            <a:ext cx="1062177"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Choice</a:t>
            </a:r>
            <a:r>
              <a:rPr lang="fr-FR" sz="1000" dirty="0">
                <a:solidFill>
                  <a:schemeClr val="bg1"/>
                </a:solidFill>
              </a:rPr>
              <a:t> if shop</a:t>
            </a:r>
            <a:endParaRPr lang="en-US" sz="1000" dirty="0">
              <a:solidFill>
                <a:schemeClr val="bg1"/>
              </a:solidFill>
            </a:endParaRPr>
          </a:p>
        </p:txBody>
      </p:sp>
      <p:sp>
        <p:nvSpPr>
          <p:cNvPr id="87" name="Rectangle : coins arrondis 38">
            <a:extLst>
              <a:ext uri="{FF2B5EF4-FFF2-40B4-BE49-F238E27FC236}">
                <a16:creationId xmlns:a16="http://schemas.microsoft.com/office/drawing/2014/main" id="{32EAD263-A9E4-4D9D-BB73-DB2B11BAD5B0}"/>
              </a:ext>
            </a:extLst>
          </p:cNvPr>
          <p:cNvSpPr/>
          <p:nvPr/>
        </p:nvSpPr>
        <p:spPr>
          <a:xfrm>
            <a:off x="2847351" y="1749214"/>
            <a:ext cx="1442852"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Payment</a:t>
            </a:r>
            <a:r>
              <a:rPr lang="fr-FR" sz="1000" dirty="0">
                <a:solidFill>
                  <a:schemeClr val="bg1"/>
                </a:solidFill>
              </a:rPr>
              <a:t> informations</a:t>
            </a:r>
            <a:endParaRPr lang="en-US" sz="1000" dirty="0">
              <a:solidFill>
                <a:schemeClr val="bg1"/>
              </a:solidFill>
            </a:endParaRPr>
          </a:p>
        </p:txBody>
      </p:sp>
      <p:cxnSp>
        <p:nvCxnSpPr>
          <p:cNvPr id="88" name="Connecteur droit 87">
            <a:extLst>
              <a:ext uri="{FF2B5EF4-FFF2-40B4-BE49-F238E27FC236}">
                <a16:creationId xmlns:a16="http://schemas.microsoft.com/office/drawing/2014/main" id="{CAA603B4-8158-4977-97F3-7DA1E4365DBB}"/>
              </a:ext>
            </a:extLst>
          </p:cNvPr>
          <p:cNvCxnSpPr>
            <a:cxnSpLocks/>
          </p:cNvCxnSpPr>
          <p:nvPr/>
        </p:nvCxnSpPr>
        <p:spPr>
          <a:xfrm>
            <a:off x="2657761" y="1678877"/>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9" name="Rectangle 88">
            <a:extLst>
              <a:ext uri="{FF2B5EF4-FFF2-40B4-BE49-F238E27FC236}">
                <a16:creationId xmlns:a16="http://schemas.microsoft.com/office/drawing/2014/main" id="{D9D3F1C0-C4EF-4B92-BFEF-CAC3F3C85DC9}"/>
              </a:ext>
            </a:extLst>
          </p:cNvPr>
          <p:cNvSpPr/>
          <p:nvPr/>
        </p:nvSpPr>
        <p:spPr>
          <a:xfrm>
            <a:off x="1442284" y="2637416"/>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latin typeface="+mj-lt"/>
              </a:rPr>
              <a:t>Search the trade on the </a:t>
            </a:r>
            <a:r>
              <a:rPr lang="en-US" altLang="en-US" sz="900" dirty="0" err="1">
                <a:solidFill>
                  <a:schemeClr val="bg1"/>
                </a:solidFill>
                <a:latin typeface="+mj-lt"/>
              </a:rPr>
              <a:t>SingPay</a:t>
            </a:r>
            <a:r>
              <a:rPr lang="en-US" altLang="en-US" sz="900" dirty="0">
                <a:solidFill>
                  <a:schemeClr val="bg1"/>
                </a:solidFill>
                <a:latin typeface="+mj-lt"/>
              </a:rPr>
              <a:t> mobile app </a:t>
            </a:r>
          </a:p>
        </p:txBody>
      </p:sp>
      <p:pic>
        <p:nvPicPr>
          <p:cNvPr id="90" name="Image 89">
            <a:extLst>
              <a:ext uri="{FF2B5EF4-FFF2-40B4-BE49-F238E27FC236}">
                <a16:creationId xmlns:a16="http://schemas.microsoft.com/office/drawing/2014/main" id="{26177CC8-34DD-465F-9399-21B7509DF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058" y="5911243"/>
            <a:ext cx="511202" cy="511202"/>
          </a:xfrm>
          <a:prstGeom prst="rect">
            <a:avLst/>
          </a:prstGeom>
        </p:spPr>
      </p:pic>
      <p:cxnSp>
        <p:nvCxnSpPr>
          <p:cNvPr id="91" name="Connecteur droit 90">
            <a:extLst>
              <a:ext uri="{FF2B5EF4-FFF2-40B4-BE49-F238E27FC236}">
                <a16:creationId xmlns:a16="http://schemas.microsoft.com/office/drawing/2014/main" id="{9F70E501-E84E-44E8-BD56-027EFDDA2C9F}"/>
              </a:ext>
            </a:extLst>
          </p:cNvPr>
          <p:cNvCxnSpPr>
            <a:cxnSpLocks/>
          </p:cNvCxnSpPr>
          <p:nvPr/>
        </p:nvCxnSpPr>
        <p:spPr>
          <a:xfrm>
            <a:off x="4542244" y="1678877"/>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2" name="Image 91">
            <a:extLst>
              <a:ext uri="{FF2B5EF4-FFF2-40B4-BE49-F238E27FC236}">
                <a16:creationId xmlns:a16="http://schemas.microsoft.com/office/drawing/2014/main" id="{61E6ACC6-9D4E-4959-863E-98128B420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39" y="3009930"/>
            <a:ext cx="383113" cy="383113"/>
          </a:xfrm>
          <a:prstGeom prst="rect">
            <a:avLst/>
          </a:prstGeom>
        </p:spPr>
      </p:pic>
      <p:sp>
        <p:nvSpPr>
          <p:cNvPr id="93" name="ZoneTexte 92">
            <a:extLst>
              <a:ext uri="{FF2B5EF4-FFF2-40B4-BE49-F238E27FC236}">
                <a16:creationId xmlns:a16="http://schemas.microsoft.com/office/drawing/2014/main" id="{5A3BA2BC-5B51-4E37-AAB8-7A16A8B66755}"/>
              </a:ext>
            </a:extLst>
          </p:cNvPr>
          <p:cNvSpPr txBox="1"/>
          <p:nvPr/>
        </p:nvSpPr>
        <p:spPr>
          <a:xfrm>
            <a:off x="300364" y="3497517"/>
            <a:ext cx="914609" cy="276999"/>
          </a:xfrm>
          <a:prstGeom prst="rect">
            <a:avLst/>
          </a:prstGeom>
          <a:noFill/>
        </p:spPr>
        <p:txBody>
          <a:bodyPr wrap="none" rtlCol="0">
            <a:spAutoFit/>
          </a:bodyPr>
          <a:lstStyle/>
          <a:p>
            <a:r>
              <a:rPr lang="fr-FR" sz="1200" b="1" dirty="0"/>
              <a:t>COSTUMER</a:t>
            </a:r>
            <a:endParaRPr lang="en-US" sz="1200" b="1" dirty="0"/>
          </a:p>
        </p:txBody>
      </p:sp>
      <p:sp>
        <p:nvSpPr>
          <p:cNvPr id="94" name="Rectangle : coins arrondis 54">
            <a:extLst>
              <a:ext uri="{FF2B5EF4-FFF2-40B4-BE49-F238E27FC236}">
                <a16:creationId xmlns:a16="http://schemas.microsoft.com/office/drawing/2014/main" id="{9D0F0537-B045-4231-A366-8C1A90616901}"/>
              </a:ext>
            </a:extLst>
          </p:cNvPr>
          <p:cNvSpPr/>
          <p:nvPr/>
        </p:nvSpPr>
        <p:spPr>
          <a:xfrm>
            <a:off x="9922236" y="1763194"/>
            <a:ext cx="1556235"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Credit</a:t>
            </a:r>
            <a:r>
              <a:rPr lang="fr-FR" sz="1000" dirty="0">
                <a:solidFill>
                  <a:schemeClr val="bg1"/>
                </a:solidFill>
              </a:rPr>
              <a:t>/</a:t>
            </a:r>
            <a:r>
              <a:rPr lang="fr-FR" sz="1000" dirty="0" err="1">
                <a:solidFill>
                  <a:schemeClr val="bg1"/>
                </a:solidFill>
              </a:rPr>
              <a:t>Debit</a:t>
            </a:r>
            <a:endParaRPr lang="en-US" sz="1000" dirty="0">
              <a:solidFill>
                <a:schemeClr val="bg1"/>
              </a:solidFill>
            </a:endParaRPr>
          </a:p>
        </p:txBody>
      </p:sp>
      <p:sp>
        <p:nvSpPr>
          <p:cNvPr id="95" name="Rectangle 94">
            <a:extLst>
              <a:ext uri="{FF2B5EF4-FFF2-40B4-BE49-F238E27FC236}">
                <a16:creationId xmlns:a16="http://schemas.microsoft.com/office/drawing/2014/main" id="{5F0816A0-E238-4E0E-80E8-488208A9F930}"/>
              </a:ext>
            </a:extLst>
          </p:cNvPr>
          <p:cNvSpPr/>
          <p:nvPr/>
        </p:nvSpPr>
        <p:spPr>
          <a:xfrm>
            <a:off x="3065504" y="2637416"/>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900" dirty="0">
                <a:solidFill>
                  <a:schemeClr val="bg1"/>
                </a:solidFill>
              </a:rPr>
              <a:t>Enter the amount of the transaction</a:t>
            </a:r>
            <a:r>
              <a:rPr lang="en-US" altLang="en-US" sz="800" dirty="0">
                <a:solidFill>
                  <a:schemeClr val="bg1"/>
                </a:solidFill>
              </a:rPr>
              <a:t> </a:t>
            </a:r>
          </a:p>
        </p:txBody>
      </p:sp>
      <p:sp>
        <p:nvSpPr>
          <p:cNvPr id="96" name="Rectangle : coins arrondis 40">
            <a:extLst>
              <a:ext uri="{FF2B5EF4-FFF2-40B4-BE49-F238E27FC236}">
                <a16:creationId xmlns:a16="http://schemas.microsoft.com/office/drawing/2014/main" id="{B1FB0E71-5F1B-4B79-9263-8D2EED9F9246}"/>
              </a:ext>
            </a:extLst>
          </p:cNvPr>
          <p:cNvSpPr/>
          <p:nvPr/>
        </p:nvSpPr>
        <p:spPr>
          <a:xfrm>
            <a:off x="4768526" y="1763194"/>
            <a:ext cx="3319951"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Transaction </a:t>
            </a:r>
            <a:r>
              <a:rPr lang="fr-FR" sz="1000" dirty="0" err="1">
                <a:solidFill>
                  <a:schemeClr val="bg1"/>
                </a:solidFill>
              </a:rPr>
              <a:t>processing</a:t>
            </a:r>
            <a:r>
              <a:rPr lang="fr-FR" sz="1000" dirty="0">
                <a:solidFill>
                  <a:schemeClr val="bg1"/>
                </a:solidFill>
              </a:rPr>
              <a:t> on </a:t>
            </a:r>
            <a:r>
              <a:rPr lang="fr-FR" sz="1000" dirty="0" err="1">
                <a:solidFill>
                  <a:schemeClr val="bg1"/>
                </a:solidFill>
              </a:rPr>
              <a:t>SingPay</a:t>
            </a:r>
            <a:r>
              <a:rPr lang="fr-FR" sz="1000" dirty="0">
                <a:solidFill>
                  <a:schemeClr val="bg1"/>
                </a:solidFill>
              </a:rPr>
              <a:t> </a:t>
            </a:r>
            <a:r>
              <a:rPr lang="fr-FR" sz="1000" dirty="0" err="1">
                <a:solidFill>
                  <a:schemeClr val="bg1"/>
                </a:solidFill>
              </a:rPr>
              <a:t>agregator</a:t>
            </a:r>
            <a:endParaRPr lang="en-US" sz="1000" dirty="0">
              <a:solidFill>
                <a:schemeClr val="bg1"/>
              </a:solidFill>
            </a:endParaRPr>
          </a:p>
        </p:txBody>
      </p:sp>
      <p:sp>
        <p:nvSpPr>
          <p:cNvPr id="97" name="Rectangle 96">
            <a:extLst>
              <a:ext uri="{FF2B5EF4-FFF2-40B4-BE49-F238E27FC236}">
                <a16:creationId xmlns:a16="http://schemas.microsoft.com/office/drawing/2014/main" id="{DF35FAC8-047E-42E7-949B-E1A4BAAEDA5E}"/>
              </a:ext>
            </a:extLst>
          </p:cNvPr>
          <p:cNvSpPr/>
          <p:nvPr/>
        </p:nvSpPr>
        <p:spPr>
          <a:xfrm>
            <a:off x="4882044" y="2628849"/>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latin typeface="+mj-lt"/>
              </a:rPr>
              <a:t>Choice of payment method </a:t>
            </a:r>
          </a:p>
        </p:txBody>
      </p:sp>
      <p:sp>
        <p:nvSpPr>
          <p:cNvPr id="98" name="Rectangle 97">
            <a:extLst>
              <a:ext uri="{FF2B5EF4-FFF2-40B4-BE49-F238E27FC236}">
                <a16:creationId xmlns:a16="http://schemas.microsoft.com/office/drawing/2014/main" id="{20627E3A-A456-49C4-B912-BAF13C0090AE}"/>
              </a:ext>
            </a:extLst>
          </p:cNvPr>
          <p:cNvSpPr/>
          <p:nvPr/>
        </p:nvSpPr>
        <p:spPr>
          <a:xfrm>
            <a:off x="6285828" y="2629883"/>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latin typeface="+mj-lt"/>
              </a:rPr>
              <a:t>Enter payment identification </a:t>
            </a:r>
          </a:p>
        </p:txBody>
      </p:sp>
      <p:sp>
        <p:nvSpPr>
          <p:cNvPr id="99" name="Rectangle 98">
            <a:extLst>
              <a:ext uri="{FF2B5EF4-FFF2-40B4-BE49-F238E27FC236}">
                <a16:creationId xmlns:a16="http://schemas.microsoft.com/office/drawing/2014/main" id="{FFE3DF9C-0C5B-4949-86A0-91BEB0A109BE}"/>
              </a:ext>
            </a:extLst>
          </p:cNvPr>
          <p:cNvSpPr/>
          <p:nvPr/>
        </p:nvSpPr>
        <p:spPr>
          <a:xfrm>
            <a:off x="7736301" y="4399611"/>
            <a:ext cx="1063985" cy="795240"/>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latin typeface="+mj-lt"/>
              </a:rPr>
              <a:t>Confirmation of payment </a:t>
            </a:r>
          </a:p>
        </p:txBody>
      </p:sp>
      <p:sp>
        <p:nvSpPr>
          <p:cNvPr id="100" name="Ellipse 99">
            <a:extLst>
              <a:ext uri="{FF2B5EF4-FFF2-40B4-BE49-F238E27FC236}">
                <a16:creationId xmlns:a16="http://schemas.microsoft.com/office/drawing/2014/main" id="{B3810F86-AB55-4370-AF2D-82A4A43F348A}"/>
              </a:ext>
            </a:extLst>
          </p:cNvPr>
          <p:cNvSpPr/>
          <p:nvPr/>
        </p:nvSpPr>
        <p:spPr>
          <a:xfrm>
            <a:off x="9135973" y="4634923"/>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493DECE-A357-49F9-A3B8-5AD152C16EDA}"/>
              </a:ext>
            </a:extLst>
          </p:cNvPr>
          <p:cNvSpPr/>
          <p:nvPr/>
        </p:nvSpPr>
        <p:spPr>
          <a:xfrm>
            <a:off x="9676051" y="4193090"/>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Payment</a:t>
            </a:r>
            <a:r>
              <a:rPr lang="fr-FR" sz="900" dirty="0">
                <a:solidFill>
                  <a:schemeClr val="bg1"/>
                </a:solidFill>
              </a:rPr>
              <a:t> </a:t>
            </a:r>
            <a:r>
              <a:rPr lang="fr-FR" sz="900" dirty="0" err="1">
                <a:solidFill>
                  <a:schemeClr val="bg1"/>
                </a:solidFill>
              </a:rPr>
              <a:t>failed</a:t>
            </a:r>
            <a:endParaRPr lang="en-US" sz="900" dirty="0">
              <a:solidFill>
                <a:schemeClr val="bg1"/>
              </a:solidFill>
            </a:endParaRPr>
          </a:p>
        </p:txBody>
      </p:sp>
      <p:sp>
        <p:nvSpPr>
          <p:cNvPr id="102" name="Rectangle 101">
            <a:extLst>
              <a:ext uri="{FF2B5EF4-FFF2-40B4-BE49-F238E27FC236}">
                <a16:creationId xmlns:a16="http://schemas.microsoft.com/office/drawing/2014/main" id="{22ECFCCB-F5FA-4353-9813-88FC0ACF03D0}"/>
              </a:ext>
            </a:extLst>
          </p:cNvPr>
          <p:cNvSpPr/>
          <p:nvPr/>
        </p:nvSpPr>
        <p:spPr>
          <a:xfrm>
            <a:off x="9771293" y="5068679"/>
            <a:ext cx="1063985" cy="3994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Successful</a:t>
            </a:r>
            <a:r>
              <a:rPr lang="fr-FR" sz="900" dirty="0">
                <a:solidFill>
                  <a:schemeClr val="tx1"/>
                </a:solidFill>
              </a:rPr>
              <a:t> payement</a:t>
            </a:r>
            <a:endParaRPr lang="en-US" sz="900" dirty="0">
              <a:solidFill>
                <a:schemeClr val="tx1"/>
              </a:solidFill>
            </a:endParaRPr>
          </a:p>
        </p:txBody>
      </p:sp>
      <p:sp>
        <p:nvSpPr>
          <p:cNvPr id="103" name="Rectangle 102">
            <a:extLst>
              <a:ext uri="{FF2B5EF4-FFF2-40B4-BE49-F238E27FC236}">
                <a16:creationId xmlns:a16="http://schemas.microsoft.com/office/drawing/2014/main" id="{9D38A690-693A-486C-AB77-2144D0DD890F}"/>
              </a:ext>
            </a:extLst>
          </p:cNvPr>
          <p:cNvSpPr/>
          <p:nvPr/>
        </p:nvSpPr>
        <p:spPr>
          <a:xfrm>
            <a:off x="11057791" y="6381681"/>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latin typeface="+mj-lt"/>
              </a:rPr>
              <a:t>Merchant Account Credit </a:t>
            </a:r>
          </a:p>
        </p:txBody>
      </p:sp>
      <p:pic>
        <p:nvPicPr>
          <p:cNvPr id="104" name="Image 103">
            <a:extLst>
              <a:ext uri="{FF2B5EF4-FFF2-40B4-BE49-F238E27FC236}">
                <a16:creationId xmlns:a16="http://schemas.microsoft.com/office/drawing/2014/main" id="{72473FFD-0C5F-4C1C-8C3E-98E4A77A4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058" y="4568553"/>
            <a:ext cx="383113" cy="357253"/>
          </a:xfrm>
          <a:prstGeom prst="rect">
            <a:avLst/>
          </a:prstGeom>
        </p:spPr>
      </p:pic>
      <p:sp>
        <p:nvSpPr>
          <p:cNvPr id="105" name="Ellipse 104">
            <a:extLst>
              <a:ext uri="{FF2B5EF4-FFF2-40B4-BE49-F238E27FC236}">
                <a16:creationId xmlns:a16="http://schemas.microsoft.com/office/drawing/2014/main" id="{ECF3116D-AC35-4B33-84DC-CFC8F7E2848D}"/>
              </a:ext>
            </a:extLst>
          </p:cNvPr>
          <p:cNvSpPr/>
          <p:nvPr/>
        </p:nvSpPr>
        <p:spPr>
          <a:xfrm>
            <a:off x="11341327" y="3490926"/>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C3460C09-8D52-4374-9C90-B69B10400C4C}"/>
              </a:ext>
            </a:extLst>
          </p:cNvPr>
          <p:cNvSpPr/>
          <p:nvPr/>
        </p:nvSpPr>
        <p:spPr>
          <a:xfrm>
            <a:off x="10946478" y="2565720"/>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Notification</a:t>
            </a:r>
            <a:endParaRPr lang="en-US" sz="900" dirty="0">
              <a:solidFill>
                <a:schemeClr val="bg1"/>
              </a:solidFill>
            </a:endParaRPr>
          </a:p>
        </p:txBody>
      </p:sp>
      <p:cxnSp>
        <p:nvCxnSpPr>
          <p:cNvPr id="107" name="Connecteur : en angle 4">
            <a:extLst>
              <a:ext uri="{FF2B5EF4-FFF2-40B4-BE49-F238E27FC236}">
                <a16:creationId xmlns:a16="http://schemas.microsoft.com/office/drawing/2014/main" id="{5466B788-C594-44BE-8957-543DE8CEEA58}"/>
              </a:ext>
            </a:extLst>
          </p:cNvPr>
          <p:cNvCxnSpPr>
            <a:stCxn id="89" idx="3"/>
            <a:endCxn id="95" idx="1"/>
          </p:cNvCxnSpPr>
          <p:nvPr/>
        </p:nvCxnSpPr>
        <p:spPr>
          <a:xfrm>
            <a:off x="2506269" y="3035036"/>
            <a:ext cx="559235"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eur : en angle 6">
            <a:extLst>
              <a:ext uri="{FF2B5EF4-FFF2-40B4-BE49-F238E27FC236}">
                <a16:creationId xmlns:a16="http://schemas.microsoft.com/office/drawing/2014/main" id="{B3C66C8A-E4AF-4DD3-A02D-A9B6C411F3BF}"/>
              </a:ext>
            </a:extLst>
          </p:cNvPr>
          <p:cNvCxnSpPr>
            <a:stCxn id="95" idx="3"/>
            <a:endCxn id="97" idx="1"/>
          </p:cNvCxnSpPr>
          <p:nvPr/>
        </p:nvCxnSpPr>
        <p:spPr>
          <a:xfrm flipV="1">
            <a:off x="4129489" y="3026469"/>
            <a:ext cx="752555" cy="85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 en angle 10">
            <a:extLst>
              <a:ext uri="{FF2B5EF4-FFF2-40B4-BE49-F238E27FC236}">
                <a16:creationId xmlns:a16="http://schemas.microsoft.com/office/drawing/2014/main" id="{CB832615-AC62-45AE-B7A2-7A53D1CD84B8}"/>
              </a:ext>
            </a:extLst>
          </p:cNvPr>
          <p:cNvCxnSpPr>
            <a:stCxn id="97" idx="3"/>
            <a:endCxn id="98" idx="1"/>
          </p:cNvCxnSpPr>
          <p:nvPr/>
        </p:nvCxnSpPr>
        <p:spPr>
          <a:xfrm>
            <a:off x="5946029" y="3026469"/>
            <a:ext cx="339799" cy="10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Connecteur : en angle 14">
            <a:extLst>
              <a:ext uri="{FF2B5EF4-FFF2-40B4-BE49-F238E27FC236}">
                <a16:creationId xmlns:a16="http://schemas.microsoft.com/office/drawing/2014/main" id="{AD5F82E9-5DDB-4BBB-8603-F8F99F9EF98F}"/>
              </a:ext>
            </a:extLst>
          </p:cNvPr>
          <p:cNvCxnSpPr>
            <a:stCxn id="98" idx="3"/>
            <a:endCxn id="99" idx="1"/>
          </p:cNvCxnSpPr>
          <p:nvPr/>
        </p:nvCxnSpPr>
        <p:spPr>
          <a:xfrm>
            <a:off x="7349813" y="3027503"/>
            <a:ext cx="386488" cy="1769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 en angle 24">
            <a:extLst>
              <a:ext uri="{FF2B5EF4-FFF2-40B4-BE49-F238E27FC236}">
                <a16:creationId xmlns:a16="http://schemas.microsoft.com/office/drawing/2014/main" id="{11D2431C-9435-4B3B-8234-51EBB753288C}"/>
              </a:ext>
            </a:extLst>
          </p:cNvPr>
          <p:cNvCxnSpPr>
            <a:stCxn id="99" idx="3"/>
            <a:endCxn id="100" idx="2"/>
          </p:cNvCxnSpPr>
          <p:nvPr/>
        </p:nvCxnSpPr>
        <p:spPr>
          <a:xfrm flipV="1">
            <a:off x="8800286" y="4776718"/>
            <a:ext cx="335687" cy="205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Connecteur : en angle 30">
            <a:extLst>
              <a:ext uri="{FF2B5EF4-FFF2-40B4-BE49-F238E27FC236}">
                <a16:creationId xmlns:a16="http://schemas.microsoft.com/office/drawing/2014/main" id="{E5EE7950-3A3A-46B9-A28D-03FEFB7F9658}"/>
              </a:ext>
            </a:extLst>
          </p:cNvPr>
          <p:cNvCxnSpPr>
            <a:stCxn id="100" idx="0"/>
            <a:endCxn id="101" idx="1"/>
          </p:cNvCxnSpPr>
          <p:nvPr/>
        </p:nvCxnSpPr>
        <p:spPr>
          <a:xfrm rot="5400000" flipH="1" flipV="1">
            <a:off x="9353540" y="4312412"/>
            <a:ext cx="242089" cy="4029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Connecteur : en angle 33">
            <a:extLst>
              <a:ext uri="{FF2B5EF4-FFF2-40B4-BE49-F238E27FC236}">
                <a16:creationId xmlns:a16="http://schemas.microsoft.com/office/drawing/2014/main" id="{D9949E4B-EB70-481A-BFD7-49BE97E7B4B3}"/>
              </a:ext>
            </a:extLst>
          </p:cNvPr>
          <p:cNvCxnSpPr>
            <a:stCxn id="100" idx="4"/>
            <a:endCxn id="102" idx="1"/>
          </p:cNvCxnSpPr>
          <p:nvPr/>
        </p:nvCxnSpPr>
        <p:spPr>
          <a:xfrm rot="16200000" flipH="1">
            <a:off x="9347250" y="4844380"/>
            <a:ext cx="349910" cy="4981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Connecteur : en angle 64">
            <a:extLst>
              <a:ext uri="{FF2B5EF4-FFF2-40B4-BE49-F238E27FC236}">
                <a16:creationId xmlns:a16="http://schemas.microsoft.com/office/drawing/2014/main" id="{D45B3761-7A31-49BC-B0B0-F00CEC2DA9B1}"/>
              </a:ext>
            </a:extLst>
          </p:cNvPr>
          <p:cNvCxnSpPr>
            <a:stCxn id="101" idx="3"/>
            <a:endCxn id="105" idx="4"/>
          </p:cNvCxnSpPr>
          <p:nvPr/>
        </p:nvCxnSpPr>
        <p:spPr>
          <a:xfrm flipV="1">
            <a:off x="10740036" y="3774516"/>
            <a:ext cx="738435" cy="6183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Connecteur : en angle 72">
            <a:extLst>
              <a:ext uri="{FF2B5EF4-FFF2-40B4-BE49-F238E27FC236}">
                <a16:creationId xmlns:a16="http://schemas.microsoft.com/office/drawing/2014/main" id="{7F56B5DF-0912-4016-8291-8840F09B7805}"/>
              </a:ext>
            </a:extLst>
          </p:cNvPr>
          <p:cNvCxnSpPr>
            <a:stCxn id="105" idx="0"/>
            <a:endCxn id="106" idx="2"/>
          </p:cNvCxnSpPr>
          <p:nvPr/>
        </p:nvCxnSpPr>
        <p:spPr>
          <a:xfrm rot="5400000" flipH="1" flipV="1">
            <a:off x="11215612" y="3228067"/>
            <a:ext cx="525719"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Ellipse 115">
            <a:extLst>
              <a:ext uri="{FF2B5EF4-FFF2-40B4-BE49-F238E27FC236}">
                <a16:creationId xmlns:a16="http://schemas.microsoft.com/office/drawing/2014/main" id="{314B3A89-FD8E-4A62-B823-935FF34CE711}"/>
              </a:ext>
            </a:extLst>
          </p:cNvPr>
          <p:cNvSpPr/>
          <p:nvPr/>
        </p:nvSpPr>
        <p:spPr>
          <a:xfrm>
            <a:off x="11420595" y="4764728"/>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Connecteur : en angle 75">
            <a:extLst>
              <a:ext uri="{FF2B5EF4-FFF2-40B4-BE49-F238E27FC236}">
                <a16:creationId xmlns:a16="http://schemas.microsoft.com/office/drawing/2014/main" id="{8F181059-F810-49FA-B252-201656D8234F}"/>
              </a:ext>
            </a:extLst>
          </p:cNvPr>
          <p:cNvCxnSpPr>
            <a:stCxn id="102" idx="3"/>
            <a:endCxn id="116" idx="2"/>
          </p:cNvCxnSpPr>
          <p:nvPr/>
        </p:nvCxnSpPr>
        <p:spPr>
          <a:xfrm flipV="1">
            <a:off x="10835278" y="4906523"/>
            <a:ext cx="585317" cy="361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Connecteur : en angle 77">
            <a:extLst>
              <a:ext uri="{FF2B5EF4-FFF2-40B4-BE49-F238E27FC236}">
                <a16:creationId xmlns:a16="http://schemas.microsoft.com/office/drawing/2014/main" id="{197C2459-525A-464E-9CA5-6BD1C9ADC66B}"/>
              </a:ext>
            </a:extLst>
          </p:cNvPr>
          <p:cNvCxnSpPr>
            <a:stCxn id="116" idx="4"/>
            <a:endCxn id="103" idx="1"/>
          </p:cNvCxnSpPr>
          <p:nvPr/>
        </p:nvCxnSpPr>
        <p:spPr>
          <a:xfrm rot="5400000">
            <a:off x="10541212" y="5564897"/>
            <a:ext cx="1533107" cy="499948"/>
          </a:xfrm>
          <a:prstGeom prst="bentConnector4">
            <a:avLst>
              <a:gd name="adj1" fmla="val 43486"/>
              <a:gd name="adj2" fmla="val 1457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eur : en angle 79">
            <a:extLst>
              <a:ext uri="{FF2B5EF4-FFF2-40B4-BE49-F238E27FC236}">
                <a16:creationId xmlns:a16="http://schemas.microsoft.com/office/drawing/2014/main" id="{FAA5A3B5-2968-448F-B7AD-D7A4839D54D7}"/>
              </a:ext>
            </a:extLst>
          </p:cNvPr>
          <p:cNvCxnSpPr>
            <a:stCxn id="116" idx="7"/>
            <a:endCxn id="105" idx="6"/>
          </p:cNvCxnSpPr>
          <p:nvPr/>
        </p:nvCxnSpPr>
        <p:spPr>
          <a:xfrm rot="16200000" flipV="1">
            <a:off x="11048396" y="4199940"/>
            <a:ext cx="1173538" cy="390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necteur droit 119">
            <a:extLst>
              <a:ext uri="{FF2B5EF4-FFF2-40B4-BE49-F238E27FC236}">
                <a16:creationId xmlns:a16="http://schemas.microsoft.com/office/drawing/2014/main" id="{D58E836F-EB28-407C-A342-A6570B17A51E}"/>
              </a:ext>
            </a:extLst>
          </p:cNvPr>
          <p:cNvCxnSpPr>
            <a:cxnSpLocks/>
          </p:cNvCxnSpPr>
          <p:nvPr/>
        </p:nvCxnSpPr>
        <p:spPr>
          <a:xfrm>
            <a:off x="8958915" y="1678877"/>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1" name="Rectangle 120">
            <a:extLst>
              <a:ext uri="{FF2B5EF4-FFF2-40B4-BE49-F238E27FC236}">
                <a16:creationId xmlns:a16="http://schemas.microsoft.com/office/drawing/2014/main" id="{8BE81BDF-7BA6-4ABC-B446-D5A4B0753250}"/>
              </a:ext>
            </a:extLst>
          </p:cNvPr>
          <p:cNvSpPr/>
          <p:nvPr/>
        </p:nvSpPr>
        <p:spPr>
          <a:xfrm>
            <a:off x="8268293" y="6542731"/>
            <a:ext cx="1063985" cy="273713"/>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System action</a:t>
            </a:r>
            <a:endParaRPr lang="en-US" sz="900" dirty="0">
              <a:solidFill>
                <a:schemeClr val="bg1"/>
              </a:solidFill>
            </a:endParaRPr>
          </a:p>
        </p:txBody>
      </p:sp>
      <p:sp>
        <p:nvSpPr>
          <p:cNvPr id="122" name="Rectangle 121">
            <a:extLst>
              <a:ext uri="{FF2B5EF4-FFF2-40B4-BE49-F238E27FC236}">
                <a16:creationId xmlns:a16="http://schemas.microsoft.com/office/drawing/2014/main" id="{D4C99508-355B-4864-A7D1-70B17D45B1F6}"/>
              </a:ext>
            </a:extLst>
          </p:cNvPr>
          <p:cNvSpPr/>
          <p:nvPr/>
        </p:nvSpPr>
        <p:spPr>
          <a:xfrm>
            <a:off x="9397133" y="6526952"/>
            <a:ext cx="1063985" cy="273713"/>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Manual</a:t>
            </a:r>
            <a:r>
              <a:rPr lang="fr-FR" sz="900" dirty="0">
                <a:solidFill>
                  <a:schemeClr val="bg1"/>
                </a:solidFill>
              </a:rPr>
              <a:t> action</a:t>
            </a:r>
            <a:endParaRPr lang="en-US" sz="900" dirty="0">
              <a:solidFill>
                <a:schemeClr val="bg1"/>
              </a:solidFill>
            </a:endParaRPr>
          </a:p>
        </p:txBody>
      </p:sp>
      <p:sp>
        <p:nvSpPr>
          <p:cNvPr id="124" name="Rectangle 123">
            <a:extLst>
              <a:ext uri="{FF2B5EF4-FFF2-40B4-BE49-F238E27FC236}">
                <a16:creationId xmlns:a16="http://schemas.microsoft.com/office/drawing/2014/main" id="{CF384350-70F0-48A7-8156-BA95ECF68064}"/>
              </a:ext>
            </a:extLst>
          </p:cNvPr>
          <p:cNvSpPr/>
          <p:nvPr/>
        </p:nvSpPr>
        <p:spPr>
          <a:xfrm>
            <a:off x="1813978" y="4906495"/>
            <a:ext cx="5069836" cy="1627518"/>
          </a:xfrm>
          <a:prstGeom prst="rect">
            <a:avLst/>
          </a:prstGeom>
          <a:solidFill>
            <a:srgbClr val="8E0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sz="2400" dirty="0">
                <a:latin typeface="Tw Cen MT" panose="020B0602020104020603" pitchFamily="34" charset="0"/>
              </a:rPr>
              <a:t>Payment is made directly on SINGPAY regardless of your operator or electronic payment provider (visa, </a:t>
            </a:r>
            <a:r>
              <a:rPr lang="en-US" sz="2400" dirty="0" err="1">
                <a:latin typeface="Tw Cen MT" panose="020B0602020104020603" pitchFamily="34" charset="0"/>
              </a:rPr>
              <a:t>paypal</a:t>
            </a:r>
            <a:r>
              <a:rPr lang="en-US" sz="2400" dirty="0">
                <a:latin typeface="Tw Cen MT" panose="020B0602020104020603" pitchFamily="34" charset="0"/>
              </a:rPr>
              <a:t>, etc.)</a:t>
            </a:r>
            <a:endParaRPr lang="en-US" altLang="en-US"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50570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7- Le produit</a:t>
            </a:r>
          </a:p>
        </p:txBody>
      </p:sp>
      <p:sp>
        <p:nvSpPr>
          <p:cNvPr id="96" name="Flèche : droite 9">
            <a:extLst>
              <a:ext uri="{FF2B5EF4-FFF2-40B4-BE49-F238E27FC236}">
                <a16:creationId xmlns:a16="http://schemas.microsoft.com/office/drawing/2014/main" id="{6474854F-556F-4B3B-97E0-596AA77EAAF3}"/>
              </a:ext>
            </a:extLst>
          </p:cNvPr>
          <p:cNvSpPr/>
          <p:nvPr/>
        </p:nvSpPr>
        <p:spPr>
          <a:xfrm>
            <a:off x="1264318" y="872919"/>
            <a:ext cx="10322168" cy="290146"/>
          </a:xfrm>
          <a:prstGeom prst="rightArrow">
            <a:avLst>
              <a:gd name="adj1" fmla="val 100000"/>
              <a:gd name="adj2" fmla="val 6995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C. </a:t>
            </a:r>
            <a:r>
              <a:rPr lang="fr-FR" sz="1200" dirty="0" err="1">
                <a:solidFill>
                  <a:schemeClr val="bg1"/>
                </a:solidFill>
              </a:rPr>
              <a:t>Payment</a:t>
            </a:r>
            <a:r>
              <a:rPr lang="fr-FR" sz="1200" dirty="0">
                <a:solidFill>
                  <a:schemeClr val="bg1"/>
                </a:solidFill>
              </a:rPr>
              <a:t> transaction </a:t>
            </a:r>
            <a:r>
              <a:rPr lang="fr-FR" sz="1200" dirty="0" err="1">
                <a:solidFill>
                  <a:schemeClr val="bg1"/>
                </a:solidFill>
              </a:rPr>
              <a:t>journey</a:t>
            </a:r>
            <a:endParaRPr lang="en-US" sz="1200" dirty="0">
              <a:solidFill>
                <a:schemeClr val="bg1"/>
              </a:solidFill>
            </a:endParaRPr>
          </a:p>
        </p:txBody>
      </p:sp>
      <p:sp>
        <p:nvSpPr>
          <p:cNvPr id="97" name="Flèche : droite 16">
            <a:extLst>
              <a:ext uri="{FF2B5EF4-FFF2-40B4-BE49-F238E27FC236}">
                <a16:creationId xmlns:a16="http://schemas.microsoft.com/office/drawing/2014/main" id="{CDAC9B05-798D-4982-8DAE-5D2C23319B7E}"/>
              </a:ext>
            </a:extLst>
          </p:cNvPr>
          <p:cNvSpPr/>
          <p:nvPr/>
        </p:nvSpPr>
        <p:spPr>
          <a:xfrm>
            <a:off x="1264318" y="1220351"/>
            <a:ext cx="10322168" cy="290146"/>
          </a:xfrm>
          <a:prstGeom prst="rightArrow">
            <a:avLst>
              <a:gd name="adj1" fmla="val 100000"/>
              <a:gd name="adj2" fmla="val 69957"/>
            </a:avLst>
          </a:prstGeom>
          <a:solidFill>
            <a:srgbClr val="DF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fr-FR" sz="1100" dirty="0">
                <a:solidFill>
                  <a:schemeClr val="tx1"/>
                </a:solidFill>
              </a:rPr>
              <a:t>C.2. </a:t>
            </a:r>
            <a:r>
              <a:rPr lang="en-US" altLang="en-US" sz="1100" dirty="0">
                <a:solidFill>
                  <a:srgbClr val="202124"/>
                </a:solidFill>
                <a:latin typeface="inherit"/>
              </a:rPr>
              <a:t>Trade-to-merchant payment from </a:t>
            </a:r>
            <a:r>
              <a:rPr lang="en-US" altLang="en-US" sz="1100" dirty="0" err="1">
                <a:solidFill>
                  <a:srgbClr val="202124"/>
                </a:solidFill>
                <a:latin typeface="inherit"/>
              </a:rPr>
              <a:t>SingPay</a:t>
            </a:r>
            <a:r>
              <a:rPr lang="en-US" altLang="en-US" sz="1100" dirty="0">
                <a:solidFill>
                  <a:srgbClr val="202124"/>
                </a:solidFill>
                <a:latin typeface="inherit"/>
              </a:rPr>
              <a:t> mobile app</a:t>
            </a:r>
            <a:endParaRPr lang="en-US" altLang="en-US" sz="1000" dirty="0">
              <a:solidFill>
                <a:schemeClr val="tx1"/>
              </a:solidFill>
              <a:latin typeface="Arial" panose="020B0604020202020204" pitchFamily="34" charset="0"/>
            </a:endParaRPr>
          </a:p>
        </p:txBody>
      </p:sp>
      <p:sp>
        <p:nvSpPr>
          <p:cNvPr id="98" name="Rectangle : coins arrondis 11">
            <a:extLst>
              <a:ext uri="{FF2B5EF4-FFF2-40B4-BE49-F238E27FC236}">
                <a16:creationId xmlns:a16="http://schemas.microsoft.com/office/drawing/2014/main" id="{0A318002-8500-4007-9F7E-EF8EF39BBC57}"/>
              </a:ext>
            </a:extLst>
          </p:cNvPr>
          <p:cNvSpPr/>
          <p:nvPr/>
        </p:nvSpPr>
        <p:spPr>
          <a:xfrm>
            <a:off x="131667" y="837751"/>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Macro </a:t>
            </a:r>
            <a:r>
              <a:rPr lang="fr-FR" sz="1000" dirty="0" err="1">
                <a:solidFill>
                  <a:schemeClr val="tx1"/>
                </a:solidFill>
              </a:rPr>
              <a:t>journey</a:t>
            </a:r>
            <a:endParaRPr lang="en-US" sz="1000" dirty="0">
              <a:solidFill>
                <a:schemeClr val="tx1"/>
              </a:solidFill>
            </a:endParaRPr>
          </a:p>
        </p:txBody>
      </p:sp>
      <p:sp>
        <p:nvSpPr>
          <p:cNvPr id="99" name="Rectangle : coins arrondis 17">
            <a:extLst>
              <a:ext uri="{FF2B5EF4-FFF2-40B4-BE49-F238E27FC236}">
                <a16:creationId xmlns:a16="http://schemas.microsoft.com/office/drawing/2014/main" id="{0027956D-7AA4-444A-A1E9-1D3F6422E5A5}"/>
              </a:ext>
            </a:extLst>
          </p:cNvPr>
          <p:cNvSpPr/>
          <p:nvPr/>
        </p:nvSpPr>
        <p:spPr>
          <a:xfrm>
            <a:off x="134598" y="1201165"/>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Micro </a:t>
            </a:r>
            <a:r>
              <a:rPr lang="fr-FR" sz="1000" dirty="0" err="1">
                <a:solidFill>
                  <a:schemeClr val="tx1"/>
                </a:solidFill>
              </a:rPr>
              <a:t>journey</a:t>
            </a:r>
            <a:endParaRPr lang="en-US" sz="1000" dirty="0">
              <a:solidFill>
                <a:schemeClr val="tx1"/>
              </a:solidFill>
            </a:endParaRPr>
          </a:p>
        </p:txBody>
      </p:sp>
      <p:sp>
        <p:nvSpPr>
          <p:cNvPr id="100" name="Rectangle : coins arrondis 18">
            <a:extLst>
              <a:ext uri="{FF2B5EF4-FFF2-40B4-BE49-F238E27FC236}">
                <a16:creationId xmlns:a16="http://schemas.microsoft.com/office/drawing/2014/main" id="{2C7194E8-93EE-451F-978C-4B645DA74A58}"/>
              </a:ext>
            </a:extLst>
          </p:cNvPr>
          <p:cNvSpPr/>
          <p:nvPr/>
        </p:nvSpPr>
        <p:spPr>
          <a:xfrm>
            <a:off x="137530" y="1714046"/>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Stages</a:t>
            </a:r>
            <a:endParaRPr lang="en-US" sz="1000" dirty="0">
              <a:solidFill>
                <a:schemeClr val="tx1"/>
              </a:solidFill>
            </a:endParaRPr>
          </a:p>
        </p:txBody>
      </p:sp>
      <p:sp>
        <p:nvSpPr>
          <p:cNvPr id="101" name="ZoneTexte 100">
            <a:extLst>
              <a:ext uri="{FF2B5EF4-FFF2-40B4-BE49-F238E27FC236}">
                <a16:creationId xmlns:a16="http://schemas.microsoft.com/office/drawing/2014/main" id="{0594E266-E4E1-4204-9122-B3CD0DEA12E3}"/>
              </a:ext>
            </a:extLst>
          </p:cNvPr>
          <p:cNvSpPr txBox="1"/>
          <p:nvPr/>
        </p:nvSpPr>
        <p:spPr>
          <a:xfrm>
            <a:off x="276053" y="6402471"/>
            <a:ext cx="540533" cy="276999"/>
          </a:xfrm>
          <a:prstGeom prst="rect">
            <a:avLst/>
          </a:prstGeom>
          <a:noFill/>
        </p:spPr>
        <p:txBody>
          <a:bodyPr wrap="square" rtlCol="0">
            <a:spAutoFit/>
          </a:bodyPr>
          <a:lstStyle/>
          <a:p>
            <a:r>
              <a:rPr lang="fr-FR" sz="1200" b="1" dirty="0"/>
              <a:t>SHOP</a:t>
            </a:r>
            <a:endParaRPr lang="en-US" sz="1200" b="1" dirty="0"/>
          </a:p>
        </p:txBody>
      </p:sp>
      <p:sp>
        <p:nvSpPr>
          <p:cNvPr id="102" name="Rectangle : coins arrondis 37">
            <a:extLst>
              <a:ext uri="{FF2B5EF4-FFF2-40B4-BE49-F238E27FC236}">
                <a16:creationId xmlns:a16="http://schemas.microsoft.com/office/drawing/2014/main" id="{8DFBA517-70B5-4164-B51A-477E85219ECE}"/>
              </a:ext>
            </a:extLst>
          </p:cNvPr>
          <p:cNvSpPr/>
          <p:nvPr/>
        </p:nvSpPr>
        <p:spPr>
          <a:xfrm>
            <a:off x="1415480" y="1720590"/>
            <a:ext cx="1062177" cy="290146"/>
          </a:xfrm>
          <a:prstGeom prst="round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1000" dirty="0">
                <a:solidFill>
                  <a:schemeClr val="bg1"/>
                </a:solidFill>
                <a:latin typeface="+mj-lt"/>
              </a:rPr>
              <a:t>Generation of the QR code</a:t>
            </a:r>
            <a:r>
              <a:rPr lang="en-US" altLang="en-US" sz="100" dirty="0">
                <a:solidFill>
                  <a:schemeClr val="bg1"/>
                </a:solidFill>
                <a:latin typeface="+mj-lt"/>
              </a:rPr>
              <a:t> </a:t>
            </a:r>
            <a:endParaRPr lang="en-US" altLang="en-US" sz="800" dirty="0">
              <a:solidFill>
                <a:schemeClr val="bg1"/>
              </a:solidFill>
              <a:latin typeface="+mj-lt"/>
            </a:endParaRPr>
          </a:p>
        </p:txBody>
      </p:sp>
      <p:sp>
        <p:nvSpPr>
          <p:cNvPr id="103" name="Rectangle : coins arrondis 38">
            <a:extLst>
              <a:ext uri="{FF2B5EF4-FFF2-40B4-BE49-F238E27FC236}">
                <a16:creationId xmlns:a16="http://schemas.microsoft.com/office/drawing/2014/main" id="{32EAD263-A9E4-4D9D-BB73-DB2B11BAD5B0}"/>
              </a:ext>
            </a:extLst>
          </p:cNvPr>
          <p:cNvSpPr/>
          <p:nvPr/>
        </p:nvSpPr>
        <p:spPr>
          <a:xfrm>
            <a:off x="4016377" y="1705946"/>
            <a:ext cx="1442852" cy="290146"/>
          </a:xfrm>
          <a:prstGeom prst="round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900" dirty="0">
                <a:solidFill>
                  <a:schemeClr val="bg1"/>
                </a:solidFill>
                <a:latin typeface="inherit"/>
              </a:rPr>
              <a:t>Payment initialization</a:t>
            </a:r>
            <a:r>
              <a:rPr lang="en-US" altLang="en-US" sz="900" dirty="0">
                <a:solidFill>
                  <a:schemeClr val="bg1"/>
                </a:solidFill>
              </a:rPr>
              <a:t> </a:t>
            </a:r>
            <a:endParaRPr lang="en-US" altLang="en-US" sz="900" dirty="0">
              <a:solidFill>
                <a:schemeClr val="bg1"/>
              </a:solidFill>
              <a:latin typeface="Arial" panose="020B0604020202020204" pitchFamily="34" charset="0"/>
            </a:endParaRPr>
          </a:p>
          <a:p>
            <a:pPr algn="ctr"/>
            <a:endParaRPr lang="en-US" sz="900" dirty="0">
              <a:solidFill>
                <a:schemeClr val="bg1"/>
              </a:solidFill>
            </a:endParaRPr>
          </a:p>
        </p:txBody>
      </p:sp>
      <p:cxnSp>
        <p:nvCxnSpPr>
          <p:cNvPr id="104" name="Connecteur droit 103">
            <a:extLst>
              <a:ext uri="{FF2B5EF4-FFF2-40B4-BE49-F238E27FC236}">
                <a16:creationId xmlns:a16="http://schemas.microsoft.com/office/drawing/2014/main" id="{CAA603B4-8158-4977-97F3-7DA1E4365DBB}"/>
              </a:ext>
            </a:extLst>
          </p:cNvPr>
          <p:cNvCxnSpPr>
            <a:cxnSpLocks/>
          </p:cNvCxnSpPr>
          <p:nvPr/>
        </p:nvCxnSpPr>
        <p:spPr>
          <a:xfrm>
            <a:off x="3863950" y="1678879"/>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5" name="Rectangle 104">
            <a:extLst>
              <a:ext uri="{FF2B5EF4-FFF2-40B4-BE49-F238E27FC236}">
                <a16:creationId xmlns:a16="http://schemas.microsoft.com/office/drawing/2014/main" id="{D9D3F1C0-C4EF-4B92-BFEF-CAC3F3C85DC9}"/>
              </a:ext>
            </a:extLst>
          </p:cNvPr>
          <p:cNvSpPr/>
          <p:nvPr/>
        </p:nvSpPr>
        <p:spPr>
          <a:xfrm>
            <a:off x="1414575" y="5924878"/>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800" dirty="0">
                <a:solidFill>
                  <a:schemeClr val="bg1"/>
                </a:solidFill>
                <a:latin typeface="Calibri corps"/>
              </a:rPr>
              <a:t>Registration of the sale in the </a:t>
            </a:r>
            <a:r>
              <a:rPr lang="en-US" altLang="en-US" sz="800" dirty="0" err="1">
                <a:solidFill>
                  <a:schemeClr val="bg1"/>
                </a:solidFill>
                <a:latin typeface="Calibri corps"/>
              </a:rPr>
              <a:t>SingPay</a:t>
            </a:r>
            <a:r>
              <a:rPr lang="en-US" altLang="en-US" sz="800" dirty="0">
                <a:solidFill>
                  <a:schemeClr val="bg1"/>
                </a:solidFill>
                <a:latin typeface="Calibri corps"/>
              </a:rPr>
              <a:t> commerce web application</a:t>
            </a:r>
            <a:r>
              <a:rPr lang="en-US" altLang="en-US" sz="100" dirty="0">
                <a:solidFill>
                  <a:schemeClr val="bg1"/>
                </a:solidFill>
                <a:latin typeface="Calibri corps"/>
              </a:rPr>
              <a:t> </a:t>
            </a:r>
            <a:endParaRPr lang="en-US" altLang="en-US" sz="700" dirty="0">
              <a:solidFill>
                <a:schemeClr val="bg1"/>
              </a:solidFill>
              <a:latin typeface="Calibri corps"/>
            </a:endParaRPr>
          </a:p>
          <a:p>
            <a:pPr algn="ctr"/>
            <a:endParaRPr lang="en-US" sz="900" dirty="0">
              <a:solidFill>
                <a:schemeClr val="bg1"/>
              </a:solidFill>
            </a:endParaRPr>
          </a:p>
        </p:txBody>
      </p:sp>
      <p:pic>
        <p:nvPicPr>
          <p:cNvPr id="106" name="Image 105">
            <a:extLst>
              <a:ext uri="{FF2B5EF4-FFF2-40B4-BE49-F238E27FC236}">
                <a16:creationId xmlns:a16="http://schemas.microsoft.com/office/drawing/2014/main" id="{26177CC8-34DD-465F-9399-21B7509DF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349" y="5876075"/>
            <a:ext cx="511202" cy="511202"/>
          </a:xfrm>
          <a:prstGeom prst="rect">
            <a:avLst/>
          </a:prstGeom>
        </p:spPr>
      </p:pic>
      <p:cxnSp>
        <p:nvCxnSpPr>
          <p:cNvPr id="107" name="Connecteur droit 106">
            <a:extLst>
              <a:ext uri="{FF2B5EF4-FFF2-40B4-BE49-F238E27FC236}">
                <a16:creationId xmlns:a16="http://schemas.microsoft.com/office/drawing/2014/main" id="{9F70E501-E84E-44E8-BD56-027EFDDA2C9F}"/>
              </a:ext>
            </a:extLst>
          </p:cNvPr>
          <p:cNvCxnSpPr>
            <a:cxnSpLocks/>
          </p:cNvCxnSpPr>
          <p:nvPr/>
        </p:nvCxnSpPr>
        <p:spPr>
          <a:xfrm>
            <a:off x="5701496" y="1617066"/>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8" name="Image 107">
            <a:extLst>
              <a:ext uri="{FF2B5EF4-FFF2-40B4-BE49-F238E27FC236}">
                <a16:creationId xmlns:a16="http://schemas.microsoft.com/office/drawing/2014/main" id="{61E6ACC6-9D4E-4959-863E-98128B420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30" y="2974762"/>
            <a:ext cx="383113" cy="383113"/>
          </a:xfrm>
          <a:prstGeom prst="rect">
            <a:avLst/>
          </a:prstGeom>
        </p:spPr>
      </p:pic>
      <p:sp>
        <p:nvSpPr>
          <p:cNvPr id="109" name="ZoneTexte 108">
            <a:extLst>
              <a:ext uri="{FF2B5EF4-FFF2-40B4-BE49-F238E27FC236}">
                <a16:creationId xmlns:a16="http://schemas.microsoft.com/office/drawing/2014/main" id="{5A3BA2BC-5B51-4E37-AAB8-7A16A8B66755}"/>
              </a:ext>
            </a:extLst>
          </p:cNvPr>
          <p:cNvSpPr txBox="1"/>
          <p:nvPr/>
        </p:nvSpPr>
        <p:spPr>
          <a:xfrm>
            <a:off x="197595" y="3445703"/>
            <a:ext cx="914609" cy="276999"/>
          </a:xfrm>
          <a:prstGeom prst="rect">
            <a:avLst/>
          </a:prstGeom>
          <a:noFill/>
        </p:spPr>
        <p:txBody>
          <a:bodyPr wrap="none" rtlCol="0">
            <a:spAutoFit/>
          </a:bodyPr>
          <a:lstStyle/>
          <a:p>
            <a:r>
              <a:rPr lang="fr-FR" sz="1200" b="1" dirty="0"/>
              <a:t>COSTUMER</a:t>
            </a:r>
            <a:endParaRPr lang="en-US" sz="1200" b="1" dirty="0"/>
          </a:p>
        </p:txBody>
      </p:sp>
      <p:sp>
        <p:nvSpPr>
          <p:cNvPr id="110" name="Rectangle : coins arrondis 54">
            <a:extLst>
              <a:ext uri="{FF2B5EF4-FFF2-40B4-BE49-F238E27FC236}">
                <a16:creationId xmlns:a16="http://schemas.microsoft.com/office/drawing/2014/main" id="{9D0F0537-B045-4231-A366-8C1A90616901}"/>
              </a:ext>
            </a:extLst>
          </p:cNvPr>
          <p:cNvSpPr/>
          <p:nvPr/>
        </p:nvSpPr>
        <p:spPr>
          <a:xfrm>
            <a:off x="9894527" y="1728026"/>
            <a:ext cx="1556235" cy="290146"/>
          </a:xfrm>
          <a:prstGeom prst="round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Credit</a:t>
            </a:r>
            <a:r>
              <a:rPr lang="fr-FR" sz="1000" dirty="0">
                <a:solidFill>
                  <a:schemeClr val="bg1"/>
                </a:solidFill>
              </a:rPr>
              <a:t>/</a:t>
            </a:r>
            <a:r>
              <a:rPr lang="fr-FR" sz="1000" dirty="0" err="1">
                <a:solidFill>
                  <a:schemeClr val="bg1"/>
                </a:solidFill>
              </a:rPr>
              <a:t>Debit</a:t>
            </a:r>
            <a:endParaRPr lang="en-US" sz="1000" dirty="0">
              <a:solidFill>
                <a:schemeClr val="bg1"/>
              </a:solidFill>
            </a:endParaRPr>
          </a:p>
        </p:txBody>
      </p:sp>
      <p:sp>
        <p:nvSpPr>
          <p:cNvPr id="111" name="Rectangle 110">
            <a:extLst>
              <a:ext uri="{FF2B5EF4-FFF2-40B4-BE49-F238E27FC236}">
                <a16:creationId xmlns:a16="http://schemas.microsoft.com/office/drawing/2014/main" id="{5F0816A0-E238-4E0E-80E8-488208A9F930}"/>
              </a:ext>
            </a:extLst>
          </p:cNvPr>
          <p:cNvSpPr/>
          <p:nvPr/>
        </p:nvSpPr>
        <p:spPr>
          <a:xfrm>
            <a:off x="2753076" y="5924878"/>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panose="020B0604020202020204" pitchFamily="34" charset="0"/>
              </a:rPr>
              <a:t>Click on the generate QR code button</a:t>
            </a:r>
            <a:endParaRPr lang="en-US" sz="900" dirty="0">
              <a:solidFill>
                <a:schemeClr val="bg1"/>
              </a:solidFill>
            </a:endParaRPr>
          </a:p>
          <a:p>
            <a:pPr algn="ctr"/>
            <a:endParaRPr lang="en-US" sz="900" dirty="0">
              <a:solidFill>
                <a:schemeClr val="bg1"/>
              </a:solidFill>
            </a:endParaRPr>
          </a:p>
        </p:txBody>
      </p:sp>
      <p:sp>
        <p:nvSpPr>
          <p:cNvPr id="112" name="Rectangle : coins arrondis 40">
            <a:extLst>
              <a:ext uri="{FF2B5EF4-FFF2-40B4-BE49-F238E27FC236}">
                <a16:creationId xmlns:a16="http://schemas.microsoft.com/office/drawing/2014/main" id="{B1FB0E71-5F1B-4B79-9263-8D2EED9F9246}"/>
              </a:ext>
            </a:extLst>
          </p:cNvPr>
          <p:cNvSpPr/>
          <p:nvPr/>
        </p:nvSpPr>
        <p:spPr>
          <a:xfrm>
            <a:off x="6434757" y="1678879"/>
            <a:ext cx="2363560" cy="290146"/>
          </a:xfrm>
          <a:prstGeom prst="round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900" dirty="0">
                <a:solidFill>
                  <a:schemeClr val="bg1"/>
                </a:solidFill>
                <a:latin typeface="+mj-lt"/>
              </a:rPr>
              <a:t>Transaction processing on </a:t>
            </a:r>
            <a:r>
              <a:rPr lang="en-US" altLang="en-US" sz="900" dirty="0" err="1">
                <a:solidFill>
                  <a:schemeClr val="bg1"/>
                </a:solidFill>
                <a:latin typeface="+mj-lt"/>
              </a:rPr>
              <a:t>SingPay</a:t>
            </a:r>
            <a:r>
              <a:rPr lang="en-US" altLang="en-US" sz="900" dirty="0">
                <a:solidFill>
                  <a:schemeClr val="bg1"/>
                </a:solidFill>
                <a:latin typeface="+mj-lt"/>
              </a:rPr>
              <a:t> Aggregator </a:t>
            </a:r>
          </a:p>
          <a:p>
            <a:pPr algn="ctr"/>
            <a:endParaRPr lang="en-US" sz="1000" dirty="0">
              <a:solidFill>
                <a:schemeClr val="bg1"/>
              </a:solidFill>
            </a:endParaRPr>
          </a:p>
        </p:txBody>
      </p:sp>
      <p:sp>
        <p:nvSpPr>
          <p:cNvPr id="113" name="Rectangle 112">
            <a:extLst>
              <a:ext uri="{FF2B5EF4-FFF2-40B4-BE49-F238E27FC236}">
                <a16:creationId xmlns:a16="http://schemas.microsoft.com/office/drawing/2014/main" id="{DF35FAC8-047E-42E7-949B-E1A4BAAEDA5E}"/>
              </a:ext>
            </a:extLst>
          </p:cNvPr>
          <p:cNvSpPr/>
          <p:nvPr/>
        </p:nvSpPr>
        <p:spPr>
          <a:xfrm>
            <a:off x="4361496" y="2802312"/>
            <a:ext cx="1149774"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900" dirty="0">
                <a:solidFill>
                  <a:schemeClr val="bg1"/>
                </a:solidFill>
                <a:latin typeface="inherit"/>
              </a:rPr>
              <a:t>Scan of the QR code present on the receipt from the </a:t>
            </a:r>
            <a:r>
              <a:rPr lang="en-US" altLang="en-US" sz="900" dirty="0" err="1">
                <a:solidFill>
                  <a:schemeClr val="bg1"/>
                </a:solidFill>
                <a:latin typeface="inherit"/>
              </a:rPr>
              <a:t>SingPay</a:t>
            </a:r>
            <a:r>
              <a:rPr lang="en-US" altLang="en-US" sz="900" dirty="0">
                <a:solidFill>
                  <a:schemeClr val="bg1"/>
                </a:solidFill>
                <a:latin typeface="inherit"/>
              </a:rPr>
              <a:t> mobile application</a:t>
            </a:r>
            <a:r>
              <a:rPr lang="en-US" altLang="en-US" sz="100" dirty="0">
                <a:solidFill>
                  <a:schemeClr val="bg1"/>
                </a:solidFill>
              </a:rPr>
              <a:t> </a:t>
            </a:r>
            <a:endParaRPr lang="en-US" altLang="en-US" sz="800" dirty="0">
              <a:solidFill>
                <a:schemeClr val="bg1"/>
              </a:solidFill>
              <a:latin typeface="Arial" panose="020B0604020202020204" pitchFamily="34" charset="0"/>
            </a:endParaRPr>
          </a:p>
          <a:p>
            <a:pPr algn="ctr"/>
            <a:endParaRPr lang="en-US" sz="900" dirty="0">
              <a:solidFill>
                <a:schemeClr val="bg1"/>
              </a:solidFill>
            </a:endParaRPr>
          </a:p>
        </p:txBody>
      </p:sp>
      <p:sp>
        <p:nvSpPr>
          <p:cNvPr id="114" name="Rectangle 113">
            <a:extLst>
              <a:ext uri="{FF2B5EF4-FFF2-40B4-BE49-F238E27FC236}">
                <a16:creationId xmlns:a16="http://schemas.microsoft.com/office/drawing/2014/main" id="{20627E3A-A456-49C4-B912-BAF13C0090AE}"/>
              </a:ext>
            </a:extLst>
          </p:cNvPr>
          <p:cNvSpPr/>
          <p:nvPr/>
        </p:nvSpPr>
        <p:spPr>
          <a:xfrm>
            <a:off x="7290763" y="2713323"/>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00" dirty="0">
                <a:solidFill>
                  <a:schemeClr val="bg1"/>
                </a:solidFill>
              </a:rPr>
              <a:t>Enter payment identification</a:t>
            </a:r>
            <a:endParaRPr lang="en-US" altLang="en-US" sz="900" dirty="0">
              <a:solidFill>
                <a:schemeClr val="bg1"/>
              </a:solidFill>
              <a:latin typeface="Arial" panose="020B0604020202020204" pitchFamily="34" charset="0"/>
            </a:endParaRPr>
          </a:p>
          <a:p>
            <a:pPr algn="ctr"/>
            <a:endParaRPr lang="en-US" sz="900" dirty="0">
              <a:solidFill>
                <a:schemeClr val="bg1"/>
              </a:solidFill>
            </a:endParaRPr>
          </a:p>
        </p:txBody>
      </p:sp>
      <p:sp>
        <p:nvSpPr>
          <p:cNvPr id="115" name="Rectangle 114">
            <a:extLst>
              <a:ext uri="{FF2B5EF4-FFF2-40B4-BE49-F238E27FC236}">
                <a16:creationId xmlns:a16="http://schemas.microsoft.com/office/drawing/2014/main" id="{FFE3DF9C-0C5B-4949-86A0-91BEB0A109BE}"/>
              </a:ext>
            </a:extLst>
          </p:cNvPr>
          <p:cNvSpPr/>
          <p:nvPr/>
        </p:nvSpPr>
        <p:spPr>
          <a:xfrm>
            <a:off x="7708592" y="4362329"/>
            <a:ext cx="1063985" cy="795240"/>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Confirmation of </a:t>
            </a:r>
            <a:r>
              <a:rPr lang="fr-FR" sz="900" dirty="0" err="1">
                <a:solidFill>
                  <a:schemeClr val="bg1"/>
                </a:solidFill>
              </a:rPr>
              <a:t>payment</a:t>
            </a:r>
            <a:endParaRPr lang="en-US" sz="900" dirty="0">
              <a:solidFill>
                <a:schemeClr val="bg1"/>
              </a:solidFill>
            </a:endParaRPr>
          </a:p>
        </p:txBody>
      </p:sp>
      <p:sp>
        <p:nvSpPr>
          <p:cNvPr id="116" name="Ellipse 115">
            <a:extLst>
              <a:ext uri="{FF2B5EF4-FFF2-40B4-BE49-F238E27FC236}">
                <a16:creationId xmlns:a16="http://schemas.microsoft.com/office/drawing/2014/main" id="{B3810F86-AB55-4370-AF2D-82A4A43F348A}"/>
              </a:ext>
            </a:extLst>
          </p:cNvPr>
          <p:cNvSpPr/>
          <p:nvPr/>
        </p:nvSpPr>
        <p:spPr>
          <a:xfrm>
            <a:off x="9108264" y="4599755"/>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493DECE-A357-49F9-A3B8-5AD152C16EDA}"/>
              </a:ext>
            </a:extLst>
          </p:cNvPr>
          <p:cNvSpPr/>
          <p:nvPr/>
        </p:nvSpPr>
        <p:spPr>
          <a:xfrm>
            <a:off x="9648342" y="4157922"/>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Payment</a:t>
            </a:r>
            <a:r>
              <a:rPr lang="fr-FR" sz="900" dirty="0">
                <a:solidFill>
                  <a:schemeClr val="bg1"/>
                </a:solidFill>
              </a:rPr>
              <a:t> </a:t>
            </a:r>
            <a:r>
              <a:rPr lang="fr-FR" sz="900" dirty="0" err="1">
                <a:solidFill>
                  <a:schemeClr val="bg1"/>
                </a:solidFill>
              </a:rPr>
              <a:t>failed</a:t>
            </a:r>
            <a:endParaRPr lang="en-US" sz="900" dirty="0">
              <a:solidFill>
                <a:schemeClr val="bg1"/>
              </a:solidFill>
            </a:endParaRPr>
          </a:p>
        </p:txBody>
      </p:sp>
      <p:sp>
        <p:nvSpPr>
          <p:cNvPr id="118" name="Rectangle 117">
            <a:extLst>
              <a:ext uri="{FF2B5EF4-FFF2-40B4-BE49-F238E27FC236}">
                <a16:creationId xmlns:a16="http://schemas.microsoft.com/office/drawing/2014/main" id="{22ECFCCB-F5FA-4353-9813-88FC0ACF03D0}"/>
              </a:ext>
            </a:extLst>
          </p:cNvPr>
          <p:cNvSpPr/>
          <p:nvPr/>
        </p:nvSpPr>
        <p:spPr>
          <a:xfrm>
            <a:off x="9743584" y="5033511"/>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Successful</a:t>
            </a:r>
            <a:r>
              <a:rPr lang="fr-FR" sz="900" dirty="0">
                <a:solidFill>
                  <a:schemeClr val="bg1"/>
                </a:solidFill>
              </a:rPr>
              <a:t> payement</a:t>
            </a:r>
            <a:endParaRPr lang="en-US" sz="900" dirty="0">
              <a:solidFill>
                <a:schemeClr val="bg1"/>
              </a:solidFill>
            </a:endParaRPr>
          </a:p>
        </p:txBody>
      </p:sp>
      <p:sp>
        <p:nvSpPr>
          <p:cNvPr id="119" name="Rectangle 118">
            <a:extLst>
              <a:ext uri="{FF2B5EF4-FFF2-40B4-BE49-F238E27FC236}">
                <a16:creationId xmlns:a16="http://schemas.microsoft.com/office/drawing/2014/main" id="{9D38A690-693A-486C-AB77-2144D0DD890F}"/>
              </a:ext>
            </a:extLst>
          </p:cNvPr>
          <p:cNvSpPr/>
          <p:nvPr/>
        </p:nvSpPr>
        <p:spPr>
          <a:xfrm>
            <a:off x="11030082" y="6346513"/>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Crédit du compte du commerçant</a:t>
            </a:r>
            <a:endParaRPr lang="en-US" sz="900" dirty="0">
              <a:solidFill>
                <a:schemeClr val="bg1"/>
              </a:solidFill>
            </a:endParaRPr>
          </a:p>
        </p:txBody>
      </p:sp>
      <p:pic>
        <p:nvPicPr>
          <p:cNvPr id="120" name="Image 119">
            <a:extLst>
              <a:ext uri="{FF2B5EF4-FFF2-40B4-BE49-F238E27FC236}">
                <a16:creationId xmlns:a16="http://schemas.microsoft.com/office/drawing/2014/main" id="{72473FFD-0C5F-4C1C-8C3E-98E4A77A4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349" y="4533385"/>
            <a:ext cx="383113" cy="357253"/>
          </a:xfrm>
          <a:prstGeom prst="rect">
            <a:avLst/>
          </a:prstGeom>
        </p:spPr>
      </p:pic>
      <p:sp>
        <p:nvSpPr>
          <p:cNvPr id="121" name="Ellipse 120">
            <a:extLst>
              <a:ext uri="{FF2B5EF4-FFF2-40B4-BE49-F238E27FC236}">
                <a16:creationId xmlns:a16="http://schemas.microsoft.com/office/drawing/2014/main" id="{ECF3116D-AC35-4B33-84DC-CFC8F7E2848D}"/>
              </a:ext>
            </a:extLst>
          </p:cNvPr>
          <p:cNvSpPr/>
          <p:nvPr/>
        </p:nvSpPr>
        <p:spPr>
          <a:xfrm>
            <a:off x="11313618" y="3455758"/>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3460C09-8D52-4374-9C90-B69B10400C4C}"/>
              </a:ext>
            </a:extLst>
          </p:cNvPr>
          <p:cNvSpPr/>
          <p:nvPr/>
        </p:nvSpPr>
        <p:spPr>
          <a:xfrm>
            <a:off x="10918769" y="2530552"/>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Notification</a:t>
            </a:r>
            <a:endParaRPr lang="en-US" sz="900" dirty="0">
              <a:solidFill>
                <a:schemeClr val="bg1"/>
              </a:solidFill>
            </a:endParaRPr>
          </a:p>
        </p:txBody>
      </p:sp>
      <p:cxnSp>
        <p:nvCxnSpPr>
          <p:cNvPr id="123" name="Connecteur : en angle 4">
            <a:extLst>
              <a:ext uri="{FF2B5EF4-FFF2-40B4-BE49-F238E27FC236}">
                <a16:creationId xmlns:a16="http://schemas.microsoft.com/office/drawing/2014/main" id="{5466B788-C594-44BE-8957-543DE8CEEA58}"/>
              </a:ext>
            </a:extLst>
          </p:cNvPr>
          <p:cNvCxnSpPr>
            <a:stCxn id="105" idx="3"/>
            <a:endCxn id="111" idx="1"/>
          </p:cNvCxnSpPr>
          <p:nvPr/>
        </p:nvCxnSpPr>
        <p:spPr>
          <a:xfrm>
            <a:off x="2478560" y="6322498"/>
            <a:ext cx="274516"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 en angle 6">
            <a:extLst>
              <a:ext uri="{FF2B5EF4-FFF2-40B4-BE49-F238E27FC236}">
                <a16:creationId xmlns:a16="http://schemas.microsoft.com/office/drawing/2014/main" id="{B3C66C8A-E4AF-4DD3-A02D-A9B6C411F3BF}"/>
              </a:ext>
            </a:extLst>
          </p:cNvPr>
          <p:cNvCxnSpPr>
            <a:cxnSpLocks/>
            <a:stCxn id="111" idx="3"/>
            <a:endCxn id="113" idx="1"/>
          </p:cNvCxnSpPr>
          <p:nvPr/>
        </p:nvCxnSpPr>
        <p:spPr>
          <a:xfrm flipV="1">
            <a:off x="3817061" y="3199932"/>
            <a:ext cx="544435" cy="31225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Connecteur : en angle 14">
            <a:extLst>
              <a:ext uri="{FF2B5EF4-FFF2-40B4-BE49-F238E27FC236}">
                <a16:creationId xmlns:a16="http://schemas.microsoft.com/office/drawing/2014/main" id="{AD5F82E9-5DDB-4BBB-8603-F8F99F9EF98F}"/>
              </a:ext>
            </a:extLst>
          </p:cNvPr>
          <p:cNvCxnSpPr>
            <a:stCxn id="114" idx="3"/>
            <a:endCxn id="115" idx="1"/>
          </p:cNvCxnSpPr>
          <p:nvPr/>
        </p:nvCxnSpPr>
        <p:spPr>
          <a:xfrm flipH="1">
            <a:off x="7708592" y="3110943"/>
            <a:ext cx="646156" cy="1649006"/>
          </a:xfrm>
          <a:prstGeom prst="bentConnector5">
            <a:avLst>
              <a:gd name="adj1" fmla="val -35378"/>
              <a:gd name="adj2" fmla="val 50000"/>
              <a:gd name="adj3" fmla="val 1353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onnecteur : en angle 24">
            <a:extLst>
              <a:ext uri="{FF2B5EF4-FFF2-40B4-BE49-F238E27FC236}">
                <a16:creationId xmlns:a16="http://schemas.microsoft.com/office/drawing/2014/main" id="{11D2431C-9435-4B3B-8234-51EBB753288C}"/>
              </a:ext>
            </a:extLst>
          </p:cNvPr>
          <p:cNvCxnSpPr>
            <a:stCxn id="115" idx="3"/>
            <a:endCxn id="116" idx="2"/>
          </p:cNvCxnSpPr>
          <p:nvPr/>
        </p:nvCxnSpPr>
        <p:spPr>
          <a:xfrm flipV="1">
            <a:off x="8772577" y="4741550"/>
            <a:ext cx="335687" cy="183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Connecteur : en angle 30">
            <a:extLst>
              <a:ext uri="{FF2B5EF4-FFF2-40B4-BE49-F238E27FC236}">
                <a16:creationId xmlns:a16="http://schemas.microsoft.com/office/drawing/2014/main" id="{E5EE7950-3A3A-46B9-A28D-03FEFB7F9658}"/>
              </a:ext>
            </a:extLst>
          </p:cNvPr>
          <p:cNvCxnSpPr>
            <a:stCxn id="116" idx="0"/>
            <a:endCxn id="117" idx="1"/>
          </p:cNvCxnSpPr>
          <p:nvPr/>
        </p:nvCxnSpPr>
        <p:spPr>
          <a:xfrm rot="5400000" flipH="1" flipV="1">
            <a:off x="9325831" y="4277244"/>
            <a:ext cx="242089" cy="4029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Connecteur : en angle 33">
            <a:extLst>
              <a:ext uri="{FF2B5EF4-FFF2-40B4-BE49-F238E27FC236}">
                <a16:creationId xmlns:a16="http://schemas.microsoft.com/office/drawing/2014/main" id="{D9949E4B-EB70-481A-BFD7-49BE97E7B4B3}"/>
              </a:ext>
            </a:extLst>
          </p:cNvPr>
          <p:cNvCxnSpPr>
            <a:stCxn id="116" idx="4"/>
            <a:endCxn id="118" idx="1"/>
          </p:cNvCxnSpPr>
          <p:nvPr/>
        </p:nvCxnSpPr>
        <p:spPr>
          <a:xfrm rot="16200000" flipH="1">
            <a:off x="9319541" y="4809212"/>
            <a:ext cx="349910" cy="4981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Connecteur : en angle 64">
            <a:extLst>
              <a:ext uri="{FF2B5EF4-FFF2-40B4-BE49-F238E27FC236}">
                <a16:creationId xmlns:a16="http://schemas.microsoft.com/office/drawing/2014/main" id="{D45B3761-7A31-49BC-B0B0-F00CEC2DA9B1}"/>
              </a:ext>
            </a:extLst>
          </p:cNvPr>
          <p:cNvCxnSpPr>
            <a:stCxn id="117" idx="3"/>
            <a:endCxn id="121" idx="4"/>
          </p:cNvCxnSpPr>
          <p:nvPr/>
        </p:nvCxnSpPr>
        <p:spPr>
          <a:xfrm flipV="1">
            <a:off x="10712327" y="3739348"/>
            <a:ext cx="738435" cy="6183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Connecteur : en angle 72">
            <a:extLst>
              <a:ext uri="{FF2B5EF4-FFF2-40B4-BE49-F238E27FC236}">
                <a16:creationId xmlns:a16="http://schemas.microsoft.com/office/drawing/2014/main" id="{7F56B5DF-0912-4016-8291-8840F09B7805}"/>
              </a:ext>
            </a:extLst>
          </p:cNvPr>
          <p:cNvCxnSpPr>
            <a:stCxn id="121" idx="0"/>
            <a:endCxn id="122" idx="2"/>
          </p:cNvCxnSpPr>
          <p:nvPr/>
        </p:nvCxnSpPr>
        <p:spPr>
          <a:xfrm rot="5400000" flipH="1" flipV="1">
            <a:off x="11187903" y="3192899"/>
            <a:ext cx="525719"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Ellipse 130">
            <a:extLst>
              <a:ext uri="{FF2B5EF4-FFF2-40B4-BE49-F238E27FC236}">
                <a16:creationId xmlns:a16="http://schemas.microsoft.com/office/drawing/2014/main" id="{314B3A89-FD8E-4A62-B823-935FF34CE711}"/>
              </a:ext>
            </a:extLst>
          </p:cNvPr>
          <p:cNvSpPr/>
          <p:nvPr/>
        </p:nvSpPr>
        <p:spPr>
          <a:xfrm>
            <a:off x="11392886" y="4729560"/>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Connecteur : en angle 75">
            <a:extLst>
              <a:ext uri="{FF2B5EF4-FFF2-40B4-BE49-F238E27FC236}">
                <a16:creationId xmlns:a16="http://schemas.microsoft.com/office/drawing/2014/main" id="{8F181059-F810-49FA-B252-201656D8234F}"/>
              </a:ext>
            </a:extLst>
          </p:cNvPr>
          <p:cNvCxnSpPr>
            <a:stCxn id="118" idx="3"/>
            <a:endCxn id="131" idx="2"/>
          </p:cNvCxnSpPr>
          <p:nvPr/>
        </p:nvCxnSpPr>
        <p:spPr>
          <a:xfrm flipV="1">
            <a:off x="10807569" y="4871355"/>
            <a:ext cx="585317" cy="361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onnecteur : en angle 77">
            <a:extLst>
              <a:ext uri="{FF2B5EF4-FFF2-40B4-BE49-F238E27FC236}">
                <a16:creationId xmlns:a16="http://schemas.microsoft.com/office/drawing/2014/main" id="{197C2459-525A-464E-9CA5-6BD1C9ADC66B}"/>
              </a:ext>
            </a:extLst>
          </p:cNvPr>
          <p:cNvCxnSpPr>
            <a:stCxn id="131" idx="4"/>
            <a:endCxn id="119" idx="1"/>
          </p:cNvCxnSpPr>
          <p:nvPr/>
        </p:nvCxnSpPr>
        <p:spPr>
          <a:xfrm rot="5400000">
            <a:off x="10513503" y="5529729"/>
            <a:ext cx="1533107" cy="499948"/>
          </a:xfrm>
          <a:prstGeom prst="bentConnector4">
            <a:avLst>
              <a:gd name="adj1" fmla="val 43486"/>
              <a:gd name="adj2" fmla="val 1457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onnecteur : en angle 79">
            <a:extLst>
              <a:ext uri="{FF2B5EF4-FFF2-40B4-BE49-F238E27FC236}">
                <a16:creationId xmlns:a16="http://schemas.microsoft.com/office/drawing/2014/main" id="{FAA5A3B5-2968-448F-B7AD-D7A4839D54D7}"/>
              </a:ext>
            </a:extLst>
          </p:cNvPr>
          <p:cNvCxnSpPr>
            <a:stCxn id="131" idx="7"/>
            <a:endCxn id="121" idx="6"/>
          </p:cNvCxnSpPr>
          <p:nvPr/>
        </p:nvCxnSpPr>
        <p:spPr>
          <a:xfrm rot="16200000" flipV="1">
            <a:off x="11020687" y="4164772"/>
            <a:ext cx="1173538" cy="390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D58E836F-EB28-407C-A342-A6570B17A51E}"/>
              </a:ext>
            </a:extLst>
          </p:cNvPr>
          <p:cNvCxnSpPr>
            <a:cxnSpLocks/>
          </p:cNvCxnSpPr>
          <p:nvPr/>
        </p:nvCxnSpPr>
        <p:spPr>
          <a:xfrm>
            <a:off x="9019127" y="1643709"/>
            <a:ext cx="0" cy="588068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6" name="Rectangle 135">
            <a:extLst>
              <a:ext uri="{FF2B5EF4-FFF2-40B4-BE49-F238E27FC236}">
                <a16:creationId xmlns:a16="http://schemas.microsoft.com/office/drawing/2014/main" id="{F08839A1-1642-45A7-8F48-6308AF50D3CF}"/>
              </a:ext>
            </a:extLst>
          </p:cNvPr>
          <p:cNvSpPr/>
          <p:nvPr/>
        </p:nvSpPr>
        <p:spPr>
          <a:xfrm>
            <a:off x="6039320" y="2636940"/>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900" dirty="0">
                <a:solidFill>
                  <a:schemeClr val="bg1"/>
                </a:solidFill>
                <a:latin typeface="inherit"/>
              </a:rPr>
              <a:t>Choice of payment method</a:t>
            </a:r>
            <a:r>
              <a:rPr lang="en-US" altLang="en-US" sz="100" dirty="0">
                <a:solidFill>
                  <a:schemeClr val="bg1"/>
                </a:solidFill>
              </a:rPr>
              <a:t> </a:t>
            </a:r>
            <a:endParaRPr lang="en-US" altLang="en-US" sz="800" dirty="0">
              <a:solidFill>
                <a:schemeClr val="bg1"/>
              </a:solidFill>
              <a:latin typeface="Arial" panose="020B0604020202020204" pitchFamily="34" charset="0"/>
            </a:endParaRPr>
          </a:p>
          <a:p>
            <a:pPr algn="ctr"/>
            <a:endParaRPr lang="en-US" sz="900" dirty="0">
              <a:solidFill>
                <a:schemeClr val="bg1"/>
              </a:solidFill>
            </a:endParaRPr>
          </a:p>
        </p:txBody>
      </p:sp>
      <p:cxnSp>
        <p:nvCxnSpPr>
          <p:cNvPr id="137" name="Connecteur : en angle 34">
            <a:extLst>
              <a:ext uri="{FF2B5EF4-FFF2-40B4-BE49-F238E27FC236}">
                <a16:creationId xmlns:a16="http://schemas.microsoft.com/office/drawing/2014/main" id="{43BD37FF-2F69-426B-BE03-34909384622D}"/>
              </a:ext>
            </a:extLst>
          </p:cNvPr>
          <p:cNvCxnSpPr>
            <a:stCxn id="113" idx="3"/>
            <a:endCxn id="136" idx="1"/>
          </p:cNvCxnSpPr>
          <p:nvPr/>
        </p:nvCxnSpPr>
        <p:spPr>
          <a:xfrm flipV="1">
            <a:off x="5511270" y="3034560"/>
            <a:ext cx="528050" cy="1653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Connecteur : en angle 43">
            <a:extLst>
              <a:ext uri="{FF2B5EF4-FFF2-40B4-BE49-F238E27FC236}">
                <a16:creationId xmlns:a16="http://schemas.microsoft.com/office/drawing/2014/main" id="{C2DDA8EA-E5B1-4C50-A800-E096D0469EB6}"/>
              </a:ext>
            </a:extLst>
          </p:cNvPr>
          <p:cNvCxnSpPr>
            <a:stCxn id="136" idx="3"/>
            <a:endCxn id="114" idx="1"/>
          </p:cNvCxnSpPr>
          <p:nvPr/>
        </p:nvCxnSpPr>
        <p:spPr>
          <a:xfrm>
            <a:off x="7103305" y="3034560"/>
            <a:ext cx="187458" cy="763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D45CC52A-E5F6-4F67-B40E-9EDBF176F546}"/>
              </a:ext>
            </a:extLst>
          </p:cNvPr>
          <p:cNvSpPr/>
          <p:nvPr/>
        </p:nvSpPr>
        <p:spPr>
          <a:xfrm>
            <a:off x="8487134" y="6446405"/>
            <a:ext cx="1063985" cy="273713"/>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System action</a:t>
            </a:r>
            <a:endParaRPr lang="en-US" sz="900" dirty="0">
              <a:solidFill>
                <a:schemeClr val="bg1"/>
              </a:solidFill>
            </a:endParaRPr>
          </a:p>
        </p:txBody>
      </p:sp>
      <p:sp>
        <p:nvSpPr>
          <p:cNvPr id="140" name="Rectangle 139">
            <a:extLst>
              <a:ext uri="{FF2B5EF4-FFF2-40B4-BE49-F238E27FC236}">
                <a16:creationId xmlns:a16="http://schemas.microsoft.com/office/drawing/2014/main" id="{DB08FEA4-14A8-498A-917A-0C02375D8547}"/>
              </a:ext>
            </a:extLst>
          </p:cNvPr>
          <p:cNvSpPr/>
          <p:nvPr/>
        </p:nvSpPr>
        <p:spPr>
          <a:xfrm>
            <a:off x="9634378" y="6446405"/>
            <a:ext cx="1063985" cy="273713"/>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Manual</a:t>
            </a:r>
            <a:r>
              <a:rPr lang="fr-FR" sz="900" dirty="0">
                <a:solidFill>
                  <a:schemeClr val="bg1"/>
                </a:solidFill>
              </a:rPr>
              <a:t> action</a:t>
            </a:r>
            <a:endParaRPr lang="en-US" sz="900" dirty="0">
              <a:solidFill>
                <a:schemeClr val="bg1"/>
              </a:solidFill>
            </a:endParaRPr>
          </a:p>
        </p:txBody>
      </p:sp>
      <p:sp>
        <p:nvSpPr>
          <p:cNvPr id="142" name="Rectangle 141">
            <a:extLst>
              <a:ext uri="{FF2B5EF4-FFF2-40B4-BE49-F238E27FC236}">
                <a16:creationId xmlns:a16="http://schemas.microsoft.com/office/drawing/2014/main" id="{110C6461-90D2-4E38-8C37-E13AD9C2FE52}"/>
              </a:ext>
            </a:extLst>
          </p:cNvPr>
          <p:cNvSpPr/>
          <p:nvPr/>
        </p:nvSpPr>
        <p:spPr>
          <a:xfrm>
            <a:off x="4124484" y="5522631"/>
            <a:ext cx="4165704" cy="1223369"/>
          </a:xfrm>
          <a:prstGeom prst="rect">
            <a:avLst/>
          </a:prstGeom>
          <a:solidFill>
            <a:srgbClr val="8E0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w Cen MT" panose="020B0602020104020603" pitchFamily="34" charset="0"/>
              </a:rPr>
              <a:t>A QR to make payments in simplicity and security</a:t>
            </a:r>
          </a:p>
        </p:txBody>
      </p:sp>
    </p:spTree>
    <p:extLst>
      <p:ext uri="{BB962C8B-B14F-4D97-AF65-F5344CB8AC3E}">
        <p14:creationId xmlns:p14="http://schemas.microsoft.com/office/powerpoint/2010/main" val="386832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7- Le produit</a:t>
            </a:r>
          </a:p>
        </p:txBody>
      </p:sp>
      <p:sp>
        <p:nvSpPr>
          <p:cNvPr id="97" name="Flèche : droite 9">
            <a:extLst>
              <a:ext uri="{FF2B5EF4-FFF2-40B4-BE49-F238E27FC236}">
                <a16:creationId xmlns:a16="http://schemas.microsoft.com/office/drawing/2014/main" id="{6474854F-556F-4B3B-97E0-596AA77EAAF3}"/>
              </a:ext>
            </a:extLst>
          </p:cNvPr>
          <p:cNvSpPr/>
          <p:nvPr/>
        </p:nvSpPr>
        <p:spPr>
          <a:xfrm>
            <a:off x="1255082" y="908087"/>
            <a:ext cx="10322168" cy="290146"/>
          </a:xfrm>
          <a:prstGeom prst="rightArrow">
            <a:avLst>
              <a:gd name="adj1" fmla="val 100000"/>
              <a:gd name="adj2" fmla="val 6995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D. Transfer transaction </a:t>
            </a:r>
            <a:r>
              <a:rPr lang="fr-FR" sz="1200" dirty="0" err="1">
                <a:solidFill>
                  <a:schemeClr val="bg1"/>
                </a:solidFill>
              </a:rPr>
              <a:t>journey</a:t>
            </a:r>
            <a:endParaRPr lang="en-US" sz="1200" dirty="0">
              <a:solidFill>
                <a:schemeClr val="bg1"/>
              </a:solidFill>
            </a:endParaRPr>
          </a:p>
        </p:txBody>
      </p:sp>
      <p:sp>
        <p:nvSpPr>
          <p:cNvPr id="98" name="Flèche : droite 16">
            <a:extLst>
              <a:ext uri="{FF2B5EF4-FFF2-40B4-BE49-F238E27FC236}">
                <a16:creationId xmlns:a16="http://schemas.microsoft.com/office/drawing/2014/main" id="{CDAC9B05-798D-4982-8DAE-5D2C23319B7E}"/>
              </a:ext>
            </a:extLst>
          </p:cNvPr>
          <p:cNvSpPr/>
          <p:nvPr/>
        </p:nvSpPr>
        <p:spPr>
          <a:xfrm>
            <a:off x="1258012" y="1253917"/>
            <a:ext cx="10322168" cy="290146"/>
          </a:xfrm>
          <a:prstGeom prst="rightArrow">
            <a:avLst>
              <a:gd name="adj1" fmla="val 100000"/>
              <a:gd name="adj2" fmla="val 69957"/>
            </a:avLst>
          </a:prstGeom>
          <a:solidFill>
            <a:srgbClr val="DF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1100" dirty="0">
                <a:solidFill>
                  <a:schemeClr val="tx1"/>
                </a:solidFill>
                <a:latin typeface="inherit"/>
              </a:rPr>
              <a:t>Fund transfer via a receiver code on the </a:t>
            </a:r>
            <a:r>
              <a:rPr lang="en-US" altLang="en-US" sz="1100" dirty="0" err="1">
                <a:solidFill>
                  <a:schemeClr val="tx1"/>
                </a:solidFill>
                <a:latin typeface="inherit"/>
              </a:rPr>
              <a:t>SingPay</a:t>
            </a:r>
            <a:r>
              <a:rPr lang="en-US" altLang="en-US" sz="1100" dirty="0">
                <a:solidFill>
                  <a:schemeClr val="tx1"/>
                </a:solidFill>
                <a:latin typeface="inherit"/>
              </a:rPr>
              <a:t> application</a:t>
            </a:r>
            <a:r>
              <a:rPr lang="en-US" altLang="en-US" sz="200" dirty="0">
                <a:solidFill>
                  <a:schemeClr val="tx1"/>
                </a:solidFill>
              </a:rPr>
              <a:t> </a:t>
            </a:r>
            <a:endParaRPr lang="en-US" altLang="en-US" sz="1000" dirty="0">
              <a:solidFill>
                <a:schemeClr val="tx1"/>
              </a:solidFill>
              <a:latin typeface="Arial" panose="020B0604020202020204" pitchFamily="34" charset="0"/>
            </a:endParaRPr>
          </a:p>
        </p:txBody>
      </p:sp>
      <p:sp>
        <p:nvSpPr>
          <p:cNvPr id="99" name="Rectangle : coins arrondis 11">
            <a:extLst>
              <a:ext uri="{FF2B5EF4-FFF2-40B4-BE49-F238E27FC236}">
                <a16:creationId xmlns:a16="http://schemas.microsoft.com/office/drawing/2014/main" id="{0A318002-8500-4007-9F7E-EF8EF39BBC57}"/>
              </a:ext>
            </a:extLst>
          </p:cNvPr>
          <p:cNvSpPr/>
          <p:nvPr/>
        </p:nvSpPr>
        <p:spPr>
          <a:xfrm>
            <a:off x="122431" y="872919"/>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Macro </a:t>
            </a:r>
            <a:r>
              <a:rPr lang="fr-FR" sz="1000" dirty="0" err="1">
                <a:solidFill>
                  <a:schemeClr val="tx1"/>
                </a:solidFill>
              </a:rPr>
              <a:t>journey</a:t>
            </a:r>
            <a:endParaRPr lang="en-US" sz="1000" dirty="0">
              <a:solidFill>
                <a:schemeClr val="tx1"/>
              </a:solidFill>
            </a:endParaRPr>
          </a:p>
        </p:txBody>
      </p:sp>
      <p:sp>
        <p:nvSpPr>
          <p:cNvPr id="100" name="Rectangle : coins arrondis 17">
            <a:extLst>
              <a:ext uri="{FF2B5EF4-FFF2-40B4-BE49-F238E27FC236}">
                <a16:creationId xmlns:a16="http://schemas.microsoft.com/office/drawing/2014/main" id="{0027956D-7AA4-444A-A1E9-1D3F6422E5A5}"/>
              </a:ext>
            </a:extLst>
          </p:cNvPr>
          <p:cNvSpPr/>
          <p:nvPr/>
        </p:nvSpPr>
        <p:spPr>
          <a:xfrm>
            <a:off x="125362" y="1236333"/>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Micro </a:t>
            </a:r>
            <a:r>
              <a:rPr lang="fr-FR" sz="1000" dirty="0" err="1">
                <a:solidFill>
                  <a:schemeClr val="tx1"/>
                </a:solidFill>
              </a:rPr>
              <a:t>journey</a:t>
            </a:r>
            <a:endParaRPr lang="en-US" sz="1000" dirty="0">
              <a:solidFill>
                <a:schemeClr val="tx1"/>
              </a:solidFill>
            </a:endParaRPr>
          </a:p>
        </p:txBody>
      </p:sp>
      <p:sp>
        <p:nvSpPr>
          <p:cNvPr id="101" name="Rectangle : coins arrondis 18">
            <a:extLst>
              <a:ext uri="{FF2B5EF4-FFF2-40B4-BE49-F238E27FC236}">
                <a16:creationId xmlns:a16="http://schemas.microsoft.com/office/drawing/2014/main" id="{2C7194E8-93EE-451F-978C-4B645DA74A58}"/>
              </a:ext>
            </a:extLst>
          </p:cNvPr>
          <p:cNvSpPr/>
          <p:nvPr/>
        </p:nvSpPr>
        <p:spPr>
          <a:xfrm>
            <a:off x="128294" y="1749214"/>
            <a:ext cx="1034380" cy="29014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Stages</a:t>
            </a:r>
            <a:endParaRPr lang="en-US" sz="1000" dirty="0">
              <a:solidFill>
                <a:schemeClr val="tx1"/>
              </a:solidFill>
            </a:endParaRPr>
          </a:p>
        </p:txBody>
      </p:sp>
      <p:sp>
        <p:nvSpPr>
          <p:cNvPr id="102" name="ZoneTexte 101">
            <a:extLst>
              <a:ext uri="{FF2B5EF4-FFF2-40B4-BE49-F238E27FC236}">
                <a16:creationId xmlns:a16="http://schemas.microsoft.com/office/drawing/2014/main" id="{0594E266-E4E1-4204-9122-B3CD0DEA12E3}"/>
              </a:ext>
            </a:extLst>
          </p:cNvPr>
          <p:cNvSpPr txBox="1"/>
          <p:nvPr/>
        </p:nvSpPr>
        <p:spPr>
          <a:xfrm>
            <a:off x="279459" y="6455628"/>
            <a:ext cx="692818" cy="276999"/>
          </a:xfrm>
          <a:prstGeom prst="rect">
            <a:avLst/>
          </a:prstGeom>
          <a:noFill/>
        </p:spPr>
        <p:txBody>
          <a:bodyPr wrap="none" rtlCol="0">
            <a:spAutoFit/>
          </a:bodyPr>
          <a:lstStyle/>
          <a:p>
            <a:r>
              <a:rPr lang="fr-FR" sz="1200" b="1" dirty="0"/>
              <a:t>SENDER</a:t>
            </a:r>
            <a:endParaRPr lang="en-US" sz="1200" b="1" dirty="0"/>
          </a:p>
        </p:txBody>
      </p:sp>
      <p:sp>
        <p:nvSpPr>
          <p:cNvPr id="103" name="Rectangle : coins arrondis 37">
            <a:extLst>
              <a:ext uri="{FF2B5EF4-FFF2-40B4-BE49-F238E27FC236}">
                <a16:creationId xmlns:a16="http://schemas.microsoft.com/office/drawing/2014/main" id="{8DFBA517-70B5-4164-B51A-477E85219ECE}"/>
              </a:ext>
            </a:extLst>
          </p:cNvPr>
          <p:cNvSpPr/>
          <p:nvPr/>
        </p:nvSpPr>
        <p:spPr>
          <a:xfrm>
            <a:off x="1406244" y="1755758"/>
            <a:ext cx="1593974"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Server code </a:t>
            </a:r>
            <a:r>
              <a:rPr lang="fr-FR" sz="1000" dirty="0" err="1">
                <a:solidFill>
                  <a:schemeClr val="bg1"/>
                </a:solidFill>
              </a:rPr>
              <a:t>creation</a:t>
            </a:r>
            <a:endParaRPr lang="en-US" sz="1000" dirty="0">
              <a:solidFill>
                <a:schemeClr val="bg1"/>
              </a:solidFill>
            </a:endParaRPr>
          </a:p>
        </p:txBody>
      </p:sp>
      <p:sp>
        <p:nvSpPr>
          <p:cNvPr id="104" name="Rectangle : coins arrondis 38">
            <a:extLst>
              <a:ext uri="{FF2B5EF4-FFF2-40B4-BE49-F238E27FC236}">
                <a16:creationId xmlns:a16="http://schemas.microsoft.com/office/drawing/2014/main" id="{32EAD263-A9E4-4D9D-BB73-DB2B11BAD5B0}"/>
              </a:ext>
            </a:extLst>
          </p:cNvPr>
          <p:cNvSpPr/>
          <p:nvPr/>
        </p:nvSpPr>
        <p:spPr>
          <a:xfrm>
            <a:off x="4007141" y="1741114"/>
            <a:ext cx="1442852"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Payment</a:t>
            </a:r>
            <a:r>
              <a:rPr lang="fr-FR" sz="1000" dirty="0">
                <a:solidFill>
                  <a:schemeClr val="bg1"/>
                </a:solidFill>
              </a:rPr>
              <a:t> </a:t>
            </a:r>
            <a:r>
              <a:rPr lang="fr-FR" sz="1000" dirty="0" err="1">
                <a:solidFill>
                  <a:schemeClr val="bg1"/>
                </a:solidFill>
              </a:rPr>
              <a:t>initialization</a:t>
            </a:r>
            <a:endParaRPr lang="en-US" sz="1000" dirty="0">
              <a:solidFill>
                <a:schemeClr val="bg1"/>
              </a:solidFill>
            </a:endParaRPr>
          </a:p>
        </p:txBody>
      </p:sp>
      <p:cxnSp>
        <p:nvCxnSpPr>
          <p:cNvPr id="105" name="Connecteur droit 104">
            <a:extLst>
              <a:ext uri="{FF2B5EF4-FFF2-40B4-BE49-F238E27FC236}">
                <a16:creationId xmlns:a16="http://schemas.microsoft.com/office/drawing/2014/main" id="{CAA603B4-8158-4977-97F3-7DA1E4365DBB}"/>
              </a:ext>
            </a:extLst>
          </p:cNvPr>
          <p:cNvCxnSpPr>
            <a:cxnSpLocks/>
          </p:cNvCxnSpPr>
          <p:nvPr/>
        </p:nvCxnSpPr>
        <p:spPr>
          <a:xfrm>
            <a:off x="3120564" y="1678877"/>
            <a:ext cx="1327" cy="5102291"/>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 name="Rectangle 105">
            <a:extLst>
              <a:ext uri="{FF2B5EF4-FFF2-40B4-BE49-F238E27FC236}">
                <a16:creationId xmlns:a16="http://schemas.microsoft.com/office/drawing/2014/main" id="{D9D3F1C0-C4EF-4B92-BFEF-CAC3F3C85DC9}"/>
              </a:ext>
            </a:extLst>
          </p:cNvPr>
          <p:cNvSpPr/>
          <p:nvPr/>
        </p:nvSpPr>
        <p:spPr>
          <a:xfrm>
            <a:off x="1495838" y="2748491"/>
            <a:ext cx="1063985" cy="10721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rgbClr val="202124"/>
                </a:solidFill>
                <a:latin typeface="inherit"/>
              </a:rPr>
              <a:t>Creation of a receiver code by entering the information of the electronic reception account</a:t>
            </a:r>
            <a:r>
              <a:rPr lang="en-US" altLang="en-US" sz="100" dirty="0">
                <a:solidFill>
                  <a:schemeClr val="tx1"/>
                </a:solidFill>
              </a:rPr>
              <a:t> </a:t>
            </a:r>
            <a:endParaRPr lang="en-US" altLang="en-US" sz="800" dirty="0">
              <a:solidFill>
                <a:schemeClr val="tx1"/>
              </a:solidFill>
              <a:latin typeface="Arial" panose="020B0604020202020204" pitchFamily="34" charset="0"/>
            </a:endParaRPr>
          </a:p>
        </p:txBody>
      </p:sp>
      <p:cxnSp>
        <p:nvCxnSpPr>
          <p:cNvPr id="107" name="Connecteur droit 106">
            <a:extLst>
              <a:ext uri="{FF2B5EF4-FFF2-40B4-BE49-F238E27FC236}">
                <a16:creationId xmlns:a16="http://schemas.microsoft.com/office/drawing/2014/main" id="{9F70E501-E84E-44E8-BD56-027EFDDA2C9F}"/>
              </a:ext>
            </a:extLst>
          </p:cNvPr>
          <p:cNvCxnSpPr>
            <a:cxnSpLocks/>
          </p:cNvCxnSpPr>
          <p:nvPr/>
        </p:nvCxnSpPr>
        <p:spPr>
          <a:xfrm flipH="1">
            <a:off x="5671127" y="1652234"/>
            <a:ext cx="21133" cy="5128934"/>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8" name="Image 107">
            <a:extLst>
              <a:ext uri="{FF2B5EF4-FFF2-40B4-BE49-F238E27FC236}">
                <a16:creationId xmlns:a16="http://schemas.microsoft.com/office/drawing/2014/main" id="{61E6ACC6-9D4E-4959-863E-98128B420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94" y="3009930"/>
            <a:ext cx="383113" cy="383113"/>
          </a:xfrm>
          <a:prstGeom prst="rect">
            <a:avLst/>
          </a:prstGeom>
        </p:spPr>
      </p:pic>
      <p:sp>
        <p:nvSpPr>
          <p:cNvPr id="109" name="ZoneTexte 108">
            <a:extLst>
              <a:ext uri="{FF2B5EF4-FFF2-40B4-BE49-F238E27FC236}">
                <a16:creationId xmlns:a16="http://schemas.microsoft.com/office/drawing/2014/main" id="{5A3BA2BC-5B51-4E37-AAB8-7A16A8B66755}"/>
              </a:ext>
            </a:extLst>
          </p:cNvPr>
          <p:cNvSpPr txBox="1"/>
          <p:nvPr/>
        </p:nvSpPr>
        <p:spPr>
          <a:xfrm>
            <a:off x="168472" y="3495494"/>
            <a:ext cx="844462" cy="276999"/>
          </a:xfrm>
          <a:prstGeom prst="rect">
            <a:avLst/>
          </a:prstGeom>
          <a:noFill/>
        </p:spPr>
        <p:txBody>
          <a:bodyPr wrap="none" rtlCol="0">
            <a:spAutoFit/>
          </a:bodyPr>
          <a:lstStyle/>
          <a:p>
            <a:r>
              <a:rPr lang="fr-FR" sz="1200" b="1" dirty="0"/>
              <a:t>RECIPIENT</a:t>
            </a:r>
            <a:endParaRPr lang="en-US" sz="1200" b="1" dirty="0"/>
          </a:p>
        </p:txBody>
      </p:sp>
      <p:sp>
        <p:nvSpPr>
          <p:cNvPr id="110" name="Rectangle : coins arrondis 54">
            <a:extLst>
              <a:ext uri="{FF2B5EF4-FFF2-40B4-BE49-F238E27FC236}">
                <a16:creationId xmlns:a16="http://schemas.microsoft.com/office/drawing/2014/main" id="{9D0F0537-B045-4231-A366-8C1A90616901}"/>
              </a:ext>
            </a:extLst>
          </p:cNvPr>
          <p:cNvSpPr/>
          <p:nvPr/>
        </p:nvSpPr>
        <p:spPr>
          <a:xfrm>
            <a:off x="9885291" y="1763194"/>
            <a:ext cx="1556235"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Credit</a:t>
            </a:r>
            <a:r>
              <a:rPr lang="fr-FR" sz="1000" dirty="0">
                <a:solidFill>
                  <a:schemeClr val="bg1"/>
                </a:solidFill>
              </a:rPr>
              <a:t>/</a:t>
            </a:r>
            <a:r>
              <a:rPr lang="fr-FR" sz="1000" dirty="0" err="1">
                <a:solidFill>
                  <a:schemeClr val="bg1"/>
                </a:solidFill>
              </a:rPr>
              <a:t>Debit</a:t>
            </a:r>
            <a:endParaRPr lang="en-US" sz="1000" dirty="0">
              <a:solidFill>
                <a:schemeClr val="bg1"/>
              </a:solidFill>
            </a:endParaRPr>
          </a:p>
        </p:txBody>
      </p:sp>
      <p:sp>
        <p:nvSpPr>
          <p:cNvPr id="111" name="Rectangle 110">
            <a:extLst>
              <a:ext uri="{FF2B5EF4-FFF2-40B4-BE49-F238E27FC236}">
                <a16:creationId xmlns:a16="http://schemas.microsoft.com/office/drawing/2014/main" id="{5F0816A0-E238-4E0E-80E8-488208A9F930}"/>
              </a:ext>
            </a:extLst>
          </p:cNvPr>
          <p:cNvSpPr/>
          <p:nvPr/>
        </p:nvSpPr>
        <p:spPr>
          <a:xfrm>
            <a:off x="3681306" y="5905043"/>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900" dirty="0">
                <a:solidFill>
                  <a:schemeClr val="bg1"/>
                </a:solidFill>
                <a:latin typeface="inherit"/>
              </a:rPr>
              <a:t>Entering the receipt code and the amount of the transaction</a:t>
            </a:r>
            <a:r>
              <a:rPr lang="en-US" altLang="en-US" sz="100" dirty="0">
                <a:solidFill>
                  <a:schemeClr val="bg1"/>
                </a:solidFill>
              </a:rPr>
              <a:t> </a:t>
            </a:r>
            <a:endParaRPr lang="en-US" altLang="en-US" sz="800" dirty="0">
              <a:solidFill>
                <a:schemeClr val="bg1"/>
              </a:solidFill>
              <a:latin typeface="Arial" panose="020B0604020202020204" pitchFamily="34" charset="0"/>
            </a:endParaRPr>
          </a:p>
          <a:p>
            <a:pPr algn="ctr"/>
            <a:endParaRPr lang="en-US" sz="900" dirty="0">
              <a:solidFill>
                <a:schemeClr val="bg1"/>
              </a:solidFill>
            </a:endParaRPr>
          </a:p>
        </p:txBody>
      </p:sp>
      <p:sp>
        <p:nvSpPr>
          <p:cNvPr id="112" name="Rectangle : coins arrondis 40">
            <a:extLst>
              <a:ext uri="{FF2B5EF4-FFF2-40B4-BE49-F238E27FC236}">
                <a16:creationId xmlns:a16="http://schemas.microsoft.com/office/drawing/2014/main" id="{B1FB0E71-5F1B-4B79-9263-8D2EED9F9246}"/>
              </a:ext>
            </a:extLst>
          </p:cNvPr>
          <p:cNvSpPr/>
          <p:nvPr/>
        </p:nvSpPr>
        <p:spPr>
          <a:xfrm>
            <a:off x="6430443" y="1710836"/>
            <a:ext cx="2363560" cy="290146"/>
          </a:xfrm>
          <a:prstGeom prst="roundRect">
            <a:avLst/>
          </a:prstGeom>
          <a:solidFill>
            <a:srgbClr val="5C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800" dirty="0">
                <a:solidFill>
                  <a:schemeClr val="bg1"/>
                </a:solidFill>
                <a:latin typeface="inherit"/>
              </a:rPr>
              <a:t>Transaction processing on </a:t>
            </a:r>
            <a:r>
              <a:rPr lang="en-US" altLang="en-US" sz="800" dirty="0" err="1">
                <a:solidFill>
                  <a:schemeClr val="bg1"/>
                </a:solidFill>
                <a:latin typeface="inherit"/>
              </a:rPr>
              <a:t>SingPay</a:t>
            </a:r>
            <a:r>
              <a:rPr lang="en-US" altLang="en-US" sz="800" dirty="0">
                <a:solidFill>
                  <a:schemeClr val="bg1"/>
                </a:solidFill>
                <a:latin typeface="inherit"/>
              </a:rPr>
              <a:t> Aggregator</a:t>
            </a:r>
            <a:r>
              <a:rPr lang="en-US" altLang="en-US" sz="100" dirty="0">
                <a:solidFill>
                  <a:schemeClr val="bg1"/>
                </a:solidFill>
              </a:rPr>
              <a:t> </a:t>
            </a:r>
            <a:endParaRPr lang="en-US" altLang="en-US" sz="600" dirty="0">
              <a:solidFill>
                <a:schemeClr val="bg1"/>
              </a:solidFill>
              <a:latin typeface="Arial" panose="020B0604020202020204" pitchFamily="34" charset="0"/>
            </a:endParaRPr>
          </a:p>
          <a:p>
            <a:pPr algn="ctr"/>
            <a:endParaRPr lang="en-US" sz="1000" dirty="0">
              <a:solidFill>
                <a:schemeClr val="bg1"/>
              </a:solidFill>
            </a:endParaRPr>
          </a:p>
        </p:txBody>
      </p:sp>
      <p:sp>
        <p:nvSpPr>
          <p:cNvPr id="113" name="Rectangle 112">
            <a:extLst>
              <a:ext uri="{FF2B5EF4-FFF2-40B4-BE49-F238E27FC236}">
                <a16:creationId xmlns:a16="http://schemas.microsoft.com/office/drawing/2014/main" id="{DF35FAC8-047E-42E7-949B-E1A4BAAEDA5E}"/>
              </a:ext>
            </a:extLst>
          </p:cNvPr>
          <p:cNvSpPr/>
          <p:nvPr/>
        </p:nvSpPr>
        <p:spPr>
          <a:xfrm>
            <a:off x="4352260" y="2837480"/>
            <a:ext cx="1149774" cy="7952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tx1"/>
                </a:solidFill>
              </a:rPr>
              <a:t>Creation</a:t>
            </a:r>
            <a:r>
              <a:rPr lang="fr-FR" sz="900" dirty="0">
                <a:solidFill>
                  <a:schemeClr val="tx1"/>
                </a:solidFill>
              </a:rPr>
              <a:t> of the transaction</a:t>
            </a:r>
            <a:endParaRPr lang="en-US" sz="900" dirty="0">
              <a:solidFill>
                <a:schemeClr val="tx1"/>
              </a:solidFill>
            </a:endParaRPr>
          </a:p>
        </p:txBody>
      </p:sp>
      <p:sp>
        <p:nvSpPr>
          <p:cNvPr id="114" name="Rectangle 113">
            <a:extLst>
              <a:ext uri="{FF2B5EF4-FFF2-40B4-BE49-F238E27FC236}">
                <a16:creationId xmlns:a16="http://schemas.microsoft.com/office/drawing/2014/main" id="{20627E3A-A456-49C4-B912-BAF13C0090AE}"/>
              </a:ext>
            </a:extLst>
          </p:cNvPr>
          <p:cNvSpPr/>
          <p:nvPr/>
        </p:nvSpPr>
        <p:spPr>
          <a:xfrm>
            <a:off x="7281527" y="2748491"/>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Enter </a:t>
            </a:r>
            <a:r>
              <a:rPr lang="fr-FR" sz="900" dirty="0" err="1">
                <a:solidFill>
                  <a:schemeClr val="bg1"/>
                </a:solidFill>
              </a:rPr>
              <a:t>payment</a:t>
            </a:r>
            <a:r>
              <a:rPr lang="fr-FR" sz="900" dirty="0">
                <a:solidFill>
                  <a:schemeClr val="bg1"/>
                </a:solidFill>
              </a:rPr>
              <a:t> identification</a:t>
            </a:r>
            <a:endParaRPr lang="en-US" sz="900" dirty="0">
              <a:solidFill>
                <a:schemeClr val="bg1"/>
              </a:solidFill>
            </a:endParaRPr>
          </a:p>
        </p:txBody>
      </p:sp>
      <p:sp>
        <p:nvSpPr>
          <p:cNvPr id="115" name="Rectangle 114">
            <a:extLst>
              <a:ext uri="{FF2B5EF4-FFF2-40B4-BE49-F238E27FC236}">
                <a16:creationId xmlns:a16="http://schemas.microsoft.com/office/drawing/2014/main" id="{FFE3DF9C-0C5B-4949-86A0-91BEB0A109BE}"/>
              </a:ext>
            </a:extLst>
          </p:cNvPr>
          <p:cNvSpPr/>
          <p:nvPr/>
        </p:nvSpPr>
        <p:spPr>
          <a:xfrm>
            <a:off x="7702595" y="4392057"/>
            <a:ext cx="1063985" cy="795240"/>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Payment</a:t>
            </a:r>
            <a:r>
              <a:rPr lang="fr-FR" sz="900" dirty="0">
                <a:solidFill>
                  <a:schemeClr val="bg1"/>
                </a:solidFill>
              </a:rPr>
              <a:t> confirmation</a:t>
            </a:r>
            <a:endParaRPr lang="en-US" sz="900" dirty="0">
              <a:solidFill>
                <a:schemeClr val="bg1"/>
              </a:solidFill>
            </a:endParaRPr>
          </a:p>
        </p:txBody>
      </p:sp>
      <p:sp>
        <p:nvSpPr>
          <p:cNvPr id="116" name="Ellipse 115">
            <a:extLst>
              <a:ext uri="{FF2B5EF4-FFF2-40B4-BE49-F238E27FC236}">
                <a16:creationId xmlns:a16="http://schemas.microsoft.com/office/drawing/2014/main" id="{B3810F86-AB55-4370-AF2D-82A4A43F348A}"/>
              </a:ext>
            </a:extLst>
          </p:cNvPr>
          <p:cNvSpPr/>
          <p:nvPr/>
        </p:nvSpPr>
        <p:spPr>
          <a:xfrm>
            <a:off x="9099028" y="4634923"/>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493DECE-A357-49F9-A3B8-5AD152C16EDA}"/>
              </a:ext>
            </a:extLst>
          </p:cNvPr>
          <p:cNvSpPr/>
          <p:nvPr/>
        </p:nvSpPr>
        <p:spPr>
          <a:xfrm>
            <a:off x="9639106" y="4193090"/>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Payment</a:t>
            </a:r>
            <a:r>
              <a:rPr lang="fr-FR" sz="900" dirty="0">
                <a:solidFill>
                  <a:schemeClr val="bg1"/>
                </a:solidFill>
              </a:rPr>
              <a:t> </a:t>
            </a:r>
            <a:r>
              <a:rPr lang="fr-FR" sz="900" dirty="0" err="1">
                <a:solidFill>
                  <a:schemeClr val="bg1"/>
                </a:solidFill>
              </a:rPr>
              <a:t>failed</a:t>
            </a:r>
            <a:endParaRPr lang="en-US" sz="900" dirty="0">
              <a:solidFill>
                <a:schemeClr val="bg1"/>
              </a:solidFill>
            </a:endParaRPr>
          </a:p>
        </p:txBody>
      </p:sp>
      <p:sp>
        <p:nvSpPr>
          <p:cNvPr id="118" name="Rectangle 117">
            <a:extLst>
              <a:ext uri="{FF2B5EF4-FFF2-40B4-BE49-F238E27FC236}">
                <a16:creationId xmlns:a16="http://schemas.microsoft.com/office/drawing/2014/main" id="{22ECFCCB-F5FA-4353-9813-88FC0ACF03D0}"/>
              </a:ext>
            </a:extLst>
          </p:cNvPr>
          <p:cNvSpPr/>
          <p:nvPr/>
        </p:nvSpPr>
        <p:spPr>
          <a:xfrm>
            <a:off x="9734348" y="5068679"/>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Successful</a:t>
            </a:r>
            <a:r>
              <a:rPr lang="fr-FR" sz="900" dirty="0">
                <a:solidFill>
                  <a:schemeClr val="bg1"/>
                </a:solidFill>
              </a:rPr>
              <a:t> </a:t>
            </a:r>
            <a:r>
              <a:rPr lang="fr-FR" sz="900" dirty="0" err="1">
                <a:solidFill>
                  <a:schemeClr val="bg1"/>
                </a:solidFill>
              </a:rPr>
              <a:t>payment</a:t>
            </a:r>
            <a:endParaRPr lang="en-US" sz="900" dirty="0">
              <a:solidFill>
                <a:schemeClr val="bg1"/>
              </a:solidFill>
            </a:endParaRPr>
          </a:p>
        </p:txBody>
      </p:sp>
      <p:sp>
        <p:nvSpPr>
          <p:cNvPr id="119" name="Rectangle 118">
            <a:extLst>
              <a:ext uri="{FF2B5EF4-FFF2-40B4-BE49-F238E27FC236}">
                <a16:creationId xmlns:a16="http://schemas.microsoft.com/office/drawing/2014/main" id="{9D38A690-693A-486C-AB77-2144D0DD890F}"/>
              </a:ext>
            </a:extLst>
          </p:cNvPr>
          <p:cNvSpPr/>
          <p:nvPr/>
        </p:nvSpPr>
        <p:spPr>
          <a:xfrm>
            <a:off x="11020846" y="6381681"/>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Notification</a:t>
            </a:r>
            <a:endParaRPr lang="en-US" sz="900" dirty="0">
              <a:solidFill>
                <a:schemeClr val="bg1"/>
              </a:solidFill>
            </a:endParaRPr>
          </a:p>
        </p:txBody>
      </p:sp>
      <p:pic>
        <p:nvPicPr>
          <p:cNvPr id="120" name="Image 119">
            <a:extLst>
              <a:ext uri="{FF2B5EF4-FFF2-40B4-BE49-F238E27FC236}">
                <a16:creationId xmlns:a16="http://schemas.microsoft.com/office/drawing/2014/main" id="{72473FFD-0C5F-4C1C-8C3E-98E4A77A4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13" y="4568553"/>
            <a:ext cx="383113" cy="357253"/>
          </a:xfrm>
          <a:prstGeom prst="rect">
            <a:avLst/>
          </a:prstGeom>
        </p:spPr>
      </p:pic>
      <p:sp>
        <p:nvSpPr>
          <p:cNvPr id="121" name="Ellipse 120">
            <a:extLst>
              <a:ext uri="{FF2B5EF4-FFF2-40B4-BE49-F238E27FC236}">
                <a16:creationId xmlns:a16="http://schemas.microsoft.com/office/drawing/2014/main" id="{ECF3116D-AC35-4B33-84DC-CFC8F7E2848D}"/>
              </a:ext>
            </a:extLst>
          </p:cNvPr>
          <p:cNvSpPr/>
          <p:nvPr/>
        </p:nvSpPr>
        <p:spPr>
          <a:xfrm>
            <a:off x="11304382" y="3490926"/>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3460C09-8D52-4374-9C90-B69B10400C4C}"/>
              </a:ext>
            </a:extLst>
          </p:cNvPr>
          <p:cNvSpPr/>
          <p:nvPr/>
        </p:nvSpPr>
        <p:spPr>
          <a:xfrm>
            <a:off x="10909533" y="2565720"/>
            <a:ext cx="1063985" cy="399487"/>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Electronic</a:t>
            </a:r>
            <a:r>
              <a:rPr lang="fr-FR" sz="900" dirty="0">
                <a:solidFill>
                  <a:schemeClr val="bg1"/>
                </a:solidFill>
              </a:rPr>
              <a:t> </a:t>
            </a:r>
            <a:r>
              <a:rPr lang="fr-FR" sz="900" dirty="0" err="1">
                <a:solidFill>
                  <a:schemeClr val="bg1"/>
                </a:solidFill>
              </a:rPr>
              <a:t>account</a:t>
            </a:r>
            <a:r>
              <a:rPr lang="fr-FR" sz="900" dirty="0">
                <a:solidFill>
                  <a:schemeClr val="bg1"/>
                </a:solidFill>
              </a:rPr>
              <a:t> </a:t>
            </a:r>
            <a:r>
              <a:rPr lang="fr-FR" sz="900" dirty="0" err="1">
                <a:solidFill>
                  <a:schemeClr val="bg1"/>
                </a:solidFill>
              </a:rPr>
              <a:t>credit</a:t>
            </a:r>
            <a:endParaRPr lang="en-US" sz="900" dirty="0">
              <a:solidFill>
                <a:schemeClr val="bg1"/>
              </a:solidFill>
            </a:endParaRPr>
          </a:p>
        </p:txBody>
      </p:sp>
      <p:cxnSp>
        <p:nvCxnSpPr>
          <p:cNvPr id="123" name="Connecteur : en angle 4">
            <a:extLst>
              <a:ext uri="{FF2B5EF4-FFF2-40B4-BE49-F238E27FC236}">
                <a16:creationId xmlns:a16="http://schemas.microsoft.com/office/drawing/2014/main" id="{5466B788-C594-44BE-8957-543DE8CEEA58}"/>
              </a:ext>
            </a:extLst>
          </p:cNvPr>
          <p:cNvCxnSpPr>
            <a:cxnSpLocks/>
            <a:stCxn id="106" idx="3"/>
            <a:endCxn id="111" idx="1"/>
          </p:cNvCxnSpPr>
          <p:nvPr/>
        </p:nvCxnSpPr>
        <p:spPr>
          <a:xfrm>
            <a:off x="2559823" y="3284548"/>
            <a:ext cx="1121483" cy="30181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 en angle 6">
            <a:extLst>
              <a:ext uri="{FF2B5EF4-FFF2-40B4-BE49-F238E27FC236}">
                <a16:creationId xmlns:a16="http://schemas.microsoft.com/office/drawing/2014/main" id="{B3C66C8A-E4AF-4DD3-A02D-A9B6C411F3BF}"/>
              </a:ext>
            </a:extLst>
          </p:cNvPr>
          <p:cNvCxnSpPr>
            <a:cxnSpLocks/>
            <a:stCxn id="111" idx="3"/>
            <a:endCxn id="113" idx="1"/>
          </p:cNvCxnSpPr>
          <p:nvPr/>
        </p:nvCxnSpPr>
        <p:spPr>
          <a:xfrm flipH="1" flipV="1">
            <a:off x="4352260" y="3235100"/>
            <a:ext cx="393031" cy="3067563"/>
          </a:xfrm>
          <a:prstGeom prst="bentConnector5">
            <a:avLst>
              <a:gd name="adj1" fmla="val -58163"/>
              <a:gd name="adj2" fmla="val 50000"/>
              <a:gd name="adj3" fmla="val 15816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Connecteur : en angle 14">
            <a:extLst>
              <a:ext uri="{FF2B5EF4-FFF2-40B4-BE49-F238E27FC236}">
                <a16:creationId xmlns:a16="http://schemas.microsoft.com/office/drawing/2014/main" id="{AD5F82E9-5DDB-4BBB-8603-F8F99F9EF98F}"/>
              </a:ext>
            </a:extLst>
          </p:cNvPr>
          <p:cNvCxnSpPr>
            <a:stCxn id="114" idx="3"/>
            <a:endCxn id="115" idx="1"/>
          </p:cNvCxnSpPr>
          <p:nvPr/>
        </p:nvCxnSpPr>
        <p:spPr>
          <a:xfrm flipH="1">
            <a:off x="7702595" y="3146111"/>
            <a:ext cx="642917" cy="1643566"/>
          </a:xfrm>
          <a:prstGeom prst="bentConnector5">
            <a:avLst>
              <a:gd name="adj1" fmla="val -35557"/>
              <a:gd name="adj2" fmla="val 50000"/>
              <a:gd name="adj3" fmla="val 13555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onnecteur : en angle 24">
            <a:extLst>
              <a:ext uri="{FF2B5EF4-FFF2-40B4-BE49-F238E27FC236}">
                <a16:creationId xmlns:a16="http://schemas.microsoft.com/office/drawing/2014/main" id="{11D2431C-9435-4B3B-8234-51EBB753288C}"/>
              </a:ext>
            </a:extLst>
          </p:cNvPr>
          <p:cNvCxnSpPr>
            <a:stCxn id="115" idx="3"/>
            <a:endCxn id="116" idx="2"/>
          </p:cNvCxnSpPr>
          <p:nvPr/>
        </p:nvCxnSpPr>
        <p:spPr>
          <a:xfrm flipV="1">
            <a:off x="8766580" y="4776718"/>
            <a:ext cx="332448" cy="129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Connecteur : en angle 30">
            <a:extLst>
              <a:ext uri="{FF2B5EF4-FFF2-40B4-BE49-F238E27FC236}">
                <a16:creationId xmlns:a16="http://schemas.microsoft.com/office/drawing/2014/main" id="{E5EE7950-3A3A-46B9-A28D-03FEFB7F9658}"/>
              </a:ext>
            </a:extLst>
          </p:cNvPr>
          <p:cNvCxnSpPr>
            <a:stCxn id="116" idx="0"/>
            <a:endCxn id="117" idx="1"/>
          </p:cNvCxnSpPr>
          <p:nvPr/>
        </p:nvCxnSpPr>
        <p:spPr>
          <a:xfrm rot="5400000" flipH="1" flipV="1">
            <a:off x="9316595" y="4312412"/>
            <a:ext cx="242089" cy="4029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Connecteur : en angle 33">
            <a:extLst>
              <a:ext uri="{FF2B5EF4-FFF2-40B4-BE49-F238E27FC236}">
                <a16:creationId xmlns:a16="http://schemas.microsoft.com/office/drawing/2014/main" id="{D9949E4B-EB70-481A-BFD7-49BE97E7B4B3}"/>
              </a:ext>
            </a:extLst>
          </p:cNvPr>
          <p:cNvCxnSpPr>
            <a:stCxn id="116" idx="4"/>
            <a:endCxn id="118" idx="1"/>
          </p:cNvCxnSpPr>
          <p:nvPr/>
        </p:nvCxnSpPr>
        <p:spPr>
          <a:xfrm rot="16200000" flipH="1">
            <a:off x="9310305" y="4844380"/>
            <a:ext cx="349910" cy="4981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Connecteur : en angle 72">
            <a:extLst>
              <a:ext uri="{FF2B5EF4-FFF2-40B4-BE49-F238E27FC236}">
                <a16:creationId xmlns:a16="http://schemas.microsoft.com/office/drawing/2014/main" id="{7F56B5DF-0912-4016-8291-8840F09B7805}"/>
              </a:ext>
            </a:extLst>
          </p:cNvPr>
          <p:cNvCxnSpPr>
            <a:stCxn id="121" idx="0"/>
            <a:endCxn id="122" idx="2"/>
          </p:cNvCxnSpPr>
          <p:nvPr/>
        </p:nvCxnSpPr>
        <p:spPr>
          <a:xfrm rot="5400000" flipH="1" flipV="1">
            <a:off x="11178667" y="3228067"/>
            <a:ext cx="525719"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Ellipse 129">
            <a:extLst>
              <a:ext uri="{FF2B5EF4-FFF2-40B4-BE49-F238E27FC236}">
                <a16:creationId xmlns:a16="http://schemas.microsoft.com/office/drawing/2014/main" id="{314B3A89-FD8E-4A62-B823-935FF34CE711}"/>
              </a:ext>
            </a:extLst>
          </p:cNvPr>
          <p:cNvSpPr/>
          <p:nvPr/>
        </p:nvSpPr>
        <p:spPr>
          <a:xfrm>
            <a:off x="11383650" y="4764728"/>
            <a:ext cx="274288" cy="28359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Connecteur : en angle 75">
            <a:extLst>
              <a:ext uri="{FF2B5EF4-FFF2-40B4-BE49-F238E27FC236}">
                <a16:creationId xmlns:a16="http://schemas.microsoft.com/office/drawing/2014/main" id="{8F181059-F810-49FA-B252-201656D8234F}"/>
              </a:ext>
            </a:extLst>
          </p:cNvPr>
          <p:cNvCxnSpPr>
            <a:stCxn id="118" idx="3"/>
            <a:endCxn id="130" idx="2"/>
          </p:cNvCxnSpPr>
          <p:nvPr/>
        </p:nvCxnSpPr>
        <p:spPr>
          <a:xfrm flipV="1">
            <a:off x="10798333" y="4906523"/>
            <a:ext cx="585317" cy="361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Connecteur : en angle 77">
            <a:extLst>
              <a:ext uri="{FF2B5EF4-FFF2-40B4-BE49-F238E27FC236}">
                <a16:creationId xmlns:a16="http://schemas.microsoft.com/office/drawing/2014/main" id="{197C2459-525A-464E-9CA5-6BD1C9ADC66B}"/>
              </a:ext>
            </a:extLst>
          </p:cNvPr>
          <p:cNvCxnSpPr>
            <a:stCxn id="130" idx="4"/>
            <a:endCxn id="119" idx="1"/>
          </p:cNvCxnSpPr>
          <p:nvPr/>
        </p:nvCxnSpPr>
        <p:spPr>
          <a:xfrm rot="5400000">
            <a:off x="10504267" y="5564897"/>
            <a:ext cx="1533107" cy="499948"/>
          </a:xfrm>
          <a:prstGeom prst="bentConnector4">
            <a:avLst>
              <a:gd name="adj1" fmla="val 43486"/>
              <a:gd name="adj2" fmla="val 1457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onnecteur : en angle 79">
            <a:extLst>
              <a:ext uri="{FF2B5EF4-FFF2-40B4-BE49-F238E27FC236}">
                <a16:creationId xmlns:a16="http://schemas.microsoft.com/office/drawing/2014/main" id="{FAA5A3B5-2968-448F-B7AD-D7A4839D54D7}"/>
              </a:ext>
            </a:extLst>
          </p:cNvPr>
          <p:cNvCxnSpPr>
            <a:stCxn id="130" idx="7"/>
            <a:endCxn id="121" idx="6"/>
          </p:cNvCxnSpPr>
          <p:nvPr/>
        </p:nvCxnSpPr>
        <p:spPr>
          <a:xfrm rot="16200000" flipV="1">
            <a:off x="11011451" y="4199940"/>
            <a:ext cx="1173538" cy="390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onnecteur droit 133">
            <a:extLst>
              <a:ext uri="{FF2B5EF4-FFF2-40B4-BE49-F238E27FC236}">
                <a16:creationId xmlns:a16="http://schemas.microsoft.com/office/drawing/2014/main" id="{D58E836F-EB28-407C-A342-A6570B17A51E}"/>
              </a:ext>
            </a:extLst>
          </p:cNvPr>
          <p:cNvCxnSpPr>
            <a:cxnSpLocks/>
          </p:cNvCxnSpPr>
          <p:nvPr/>
        </p:nvCxnSpPr>
        <p:spPr>
          <a:xfrm flipH="1">
            <a:off x="8932804" y="1678877"/>
            <a:ext cx="22909" cy="5021406"/>
          </a:xfrm>
          <a:prstGeom prst="line">
            <a:avLst/>
          </a:prstGeom>
          <a:ln w="9525"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5" name="Rectangle 134">
            <a:extLst>
              <a:ext uri="{FF2B5EF4-FFF2-40B4-BE49-F238E27FC236}">
                <a16:creationId xmlns:a16="http://schemas.microsoft.com/office/drawing/2014/main" id="{F08839A1-1642-45A7-8F48-6308AF50D3CF}"/>
              </a:ext>
            </a:extLst>
          </p:cNvPr>
          <p:cNvSpPr/>
          <p:nvPr/>
        </p:nvSpPr>
        <p:spPr>
          <a:xfrm>
            <a:off x="6030084" y="2672108"/>
            <a:ext cx="1063985"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900" dirty="0">
                <a:solidFill>
                  <a:schemeClr val="bg1"/>
                </a:solidFill>
                <a:latin typeface="inherit"/>
              </a:rPr>
              <a:t>Choice of payment method</a:t>
            </a:r>
            <a:r>
              <a:rPr lang="en-US" altLang="en-US" sz="100" dirty="0">
                <a:solidFill>
                  <a:schemeClr val="bg1"/>
                </a:solidFill>
              </a:rPr>
              <a:t> </a:t>
            </a:r>
            <a:endParaRPr lang="en-US" altLang="en-US" sz="800" dirty="0">
              <a:solidFill>
                <a:schemeClr val="bg1"/>
              </a:solidFill>
              <a:latin typeface="Arial" panose="020B0604020202020204" pitchFamily="34" charset="0"/>
            </a:endParaRPr>
          </a:p>
          <a:p>
            <a:pPr algn="ctr"/>
            <a:endParaRPr lang="en-US" sz="900" dirty="0">
              <a:solidFill>
                <a:schemeClr val="bg1"/>
              </a:solidFill>
            </a:endParaRPr>
          </a:p>
        </p:txBody>
      </p:sp>
      <p:cxnSp>
        <p:nvCxnSpPr>
          <p:cNvPr id="136" name="Connecteur : en angle 34">
            <a:extLst>
              <a:ext uri="{FF2B5EF4-FFF2-40B4-BE49-F238E27FC236}">
                <a16:creationId xmlns:a16="http://schemas.microsoft.com/office/drawing/2014/main" id="{43BD37FF-2F69-426B-BE03-34909384622D}"/>
              </a:ext>
            </a:extLst>
          </p:cNvPr>
          <p:cNvCxnSpPr>
            <a:stCxn id="113" idx="3"/>
            <a:endCxn id="135" idx="1"/>
          </p:cNvCxnSpPr>
          <p:nvPr/>
        </p:nvCxnSpPr>
        <p:spPr>
          <a:xfrm flipV="1">
            <a:off x="5502034" y="3069728"/>
            <a:ext cx="528050" cy="1653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eur : en angle 43">
            <a:extLst>
              <a:ext uri="{FF2B5EF4-FFF2-40B4-BE49-F238E27FC236}">
                <a16:creationId xmlns:a16="http://schemas.microsoft.com/office/drawing/2014/main" id="{C2DDA8EA-E5B1-4C50-A800-E096D0469EB6}"/>
              </a:ext>
            </a:extLst>
          </p:cNvPr>
          <p:cNvCxnSpPr>
            <a:stCxn id="135" idx="3"/>
            <a:endCxn id="114" idx="1"/>
          </p:cNvCxnSpPr>
          <p:nvPr/>
        </p:nvCxnSpPr>
        <p:spPr>
          <a:xfrm>
            <a:off x="7094069" y="3069728"/>
            <a:ext cx="187458" cy="763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8" name="Image 137">
            <a:extLst>
              <a:ext uri="{FF2B5EF4-FFF2-40B4-BE49-F238E27FC236}">
                <a16:creationId xmlns:a16="http://schemas.microsoft.com/office/drawing/2014/main" id="{2F1D832D-DDA7-4DC8-8260-24956E705C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81" y="5987253"/>
            <a:ext cx="383113" cy="383113"/>
          </a:xfrm>
          <a:prstGeom prst="rect">
            <a:avLst/>
          </a:prstGeom>
        </p:spPr>
      </p:pic>
      <p:cxnSp>
        <p:nvCxnSpPr>
          <p:cNvPr id="139" name="Connecteur : en angle 15">
            <a:extLst>
              <a:ext uri="{FF2B5EF4-FFF2-40B4-BE49-F238E27FC236}">
                <a16:creationId xmlns:a16="http://schemas.microsoft.com/office/drawing/2014/main" id="{F6D2400D-1CC4-4F3C-9BD5-E6F859212C54}"/>
              </a:ext>
            </a:extLst>
          </p:cNvPr>
          <p:cNvCxnSpPr>
            <a:cxnSpLocks/>
            <a:endCxn id="130" idx="0"/>
          </p:cNvCxnSpPr>
          <p:nvPr/>
        </p:nvCxnSpPr>
        <p:spPr>
          <a:xfrm>
            <a:off x="10779650" y="4406762"/>
            <a:ext cx="741144" cy="3579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B80A65CA-A8E0-4888-9A61-F2C621B4C8DC}"/>
              </a:ext>
            </a:extLst>
          </p:cNvPr>
          <p:cNvSpPr/>
          <p:nvPr/>
        </p:nvSpPr>
        <p:spPr>
          <a:xfrm>
            <a:off x="8400811" y="6526441"/>
            <a:ext cx="1063985" cy="273713"/>
          </a:xfrm>
          <a:prstGeom prst="rect">
            <a:avLst/>
          </a:prstGeom>
          <a:solidFill>
            <a:srgbClr val="8E0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System action</a:t>
            </a:r>
            <a:endParaRPr lang="en-US" sz="900" dirty="0">
              <a:solidFill>
                <a:schemeClr val="bg1"/>
              </a:solidFill>
            </a:endParaRPr>
          </a:p>
        </p:txBody>
      </p:sp>
      <p:sp>
        <p:nvSpPr>
          <p:cNvPr id="141" name="Rectangle 140">
            <a:extLst>
              <a:ext uri="{FF2B5EF4-FFF2-40B4-BE49-F238E27FC236}">
                <a16:creationId xmlns:a16="http://schemas.microsoft.com/office/drawing/2014/main" id="{959EB51F-4446-4BBD-B458-362D9CF1DBC2}"/>
              </a:ext>
            </a:extLst>
          </p:cNvPr>
          <p:cNvSpPr/>
          <p:nvPr/>
        </p:nvSpPr>
        <p:spPr>
          <a:xfrm>
            <a:off x="9544452" y="6520301"/>
            <a:ext cx="1063985" cy="273713"/>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Manual</a:t>
            </a:r>
            <a:r>
              <a:rPr lang="fr-FR" sz="900" dirty="0">
                <a:solidFill>
                  <a:schemeClr val="bg1"/>
                </a:solidFill>
              </a:rPr>
              <a:t> action</a:t>
            </a:r>
            <a:endParaRPr lang="en-US" sz="900" dirty="0">
              <a:solidFill>
                <a:schemeClr val="bg1"/>
              </a:solidFill>
            </a:endParaRPr>
          </a:p>
        </p:txBody>
      </p:sp>
      <p:sp>
        <p:nvSpPr>
          <p:cNvPr id="143" name="Rectangle 142">
            <a:extLst>
              <a:ext uri="{FF2B5EF4-FFF2-40B4-BE49-F238E27FC236}">
                <a16:creationId xmlns:a16="http://schemas.microsoft.com/office/drawing/2014/main" id="{72525D96-0874-467D-B144-6C8E52BB9D72}"/>
              </a:ext>
            </a:extLst>
          </p:cNvPr>
          <p:cNvSpPr/>
          <p:nvPr/>
        </p:nvSpPr>
        <p:spPr>
          <a:xfrm>
            <a:off x="1417682" y="4001507"/>
            <a:ext cx="5753621" cy="1132724"/>
          </a:xfrm>
          <a:prstGeom prst="rect">
            <a:avLst/>
          </a:prstGeom>
          <a:solidFill>
            <a:srgbClr val="8E0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2000" dirty="0">
                <a:solidFill>
                  <a:schemeClr val="bg1"/>
                </a:solidFill>
                <a:latin typeface="Tw Cen MT" panose="020B0602020104020603" pitchFamily="34" charset="0"/>
              </a:rPr>
              <a:t>The transfer of mobile money between individuals regardless of your operator from your sofa will be possible on SINGPAY</a:t>
            </a:r>
            <a:r>
              <a:rPr lang="en-US" altLang="en-US" sz="700" dirty="0">
                <a:solidFill>
                  <a:schemeClr val="bg1"/>
                </a:solidFill>
                <a:latin typeface="Tw Cen MT" panose="020B0602020104020603" pitchFamily="34" charset="0"/>
              </a:rPr>
              <a:t> </a:t>
            </a:r>
            <a:endParaRPr lang="en-US" altLang="en-US" sz="1600" dirty="0">
              <a:solidFill>
                <a:schemeClr val="bg1"/>
              </a:solidFill>
              <a:latin typeface="Tw Cen MT" panose="020B0602020104020603" pitchFamily="34" charset="0"/>
            </a:endParaRPr>
          </a:p>
          <a:p>
            <a:pPr algn="ctr"/>
            <a:endParaRPr lang="en-US" sz="2000" dirty="0">
              <a:latin typeface="Tw Cen MT" panose="020B0602020104020603" pitchFamily="34" charset="0"/>
            </a:endParaRPr>
          </a:p>
        </p:txBody>
      </p:sp>
      <p:sp>
        <p:nvSpPr>
          <p:cNvPr id="151" name="Rectangle 150">
            <a:extLst>
              <a:ext uri="{FF2B5EF4-FFF2-40B4-BE49-F238E27FC236}">
                <a16:creationId xmlns:a16="http://schemas.microsoft.com/office/drawing/2014/main" id="{D9D3F1C0-C4EF-4B92-BFEF-CAC3F3C85DC9}"/>
              </a:ext>
            </a:extLst>
          </p:cNvPr>
          <p:cNvSpPr/>
          <p:nvPr/>
        </p:nvSpPr>
        <p:spPr>
          <a:xfrm>
            <a:off x="1497585" y="2748491"/>
            <a:ext cx="1063985" cy="1072113"/>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900" dirty="0">
                <a:solidFill>
                  <a:schemeClr val="bg1"/>
                </a:solidFill>
                <a:latin typeface="inherit"/>
              </a:rPr>
              <a:t>Creation of a receiver code by entering the information of the electronic reception account</a:t>
            </a:r>
            <a:r>
              <a:rPr lang="en-US" altLang="en-US" sz="100" dirty="0">
                <a:solidFill>
                  <a:schemeClr val="bg1"/>
                </a:solidFill>
              </a:rPr>
              <a:t> </a:t>
            </a:r>
            <a:endParaRPr lang="en-US" altLang="en-US" sz="800" dirty="0">
              <a:solidFill>
                <a:schemeClr val="bg1"/>
              </a:solidFill>
              <a:latin typeface="Arial" panose="020B0604020202020204" pitchFamily="34" charset="0"/>
            </a:endParaRPr>
          </a:p>
        </p:txBody>
      </p:sp>
      <p:sp>
        <p:nvSpPr>
          <p:cNvPr id="152" name="Rectangle 151">
            <a:extLst>
              <a:ext uri="{FF2B5EF4-FFF2-40B4-BE49-F238E27FC236}">
                <a16:creationId xmlns:a16="http://schemas.microsoft.com/office/drawing/2014/main" id="{DF35FAC8-047E-42E7-949B-E1A4BAAEDA5E}"/>
              </a:ext>
            </a:extLst>
          </p:cNvPr>
          <p:cNvSpPr/>
          <p:nvPr/>
        </p:nvSpPr>
        <p:spPr>
          <a:xfrm>
            <a:off x="4354007" y="2837480"/>
            <a:ext cx="1149774" cy="795240"/>
          </a:xfrm>
          <a:prstGeom prst="rect">
            <a:avLst/>
          </a:prstGeom>
          <a:solidFill>
            <a:srgbClr val="00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err="1">
                <a:solidFill>
                  <a:schemeClr val="bg1"/>
                </a:solidFill>
              </a:rPr>
              <a:t>Creation</a:t>
            </a:r>
            <a:r>
              <a:rPr lang="fr-FR" sz="900" dirty="0">
                <a:solidFill>
                  <a:schemeClr val="bg1"/>
                </a:solidFill>
              </a:rPr>
              <a:t> of the transaction</a:t>
            </a:r>
            <a:endParaRPr lang="en-US" sz="900" dirty="0">
              <a:solidFill>
                <a:schemeClr val="bg1"/>
              </a:solidFill>
            </a:endParaRPr>
          </a:p>
        </p:txBody>
      </p:sp>
    </p:spTree>
    <p:extLst>
      <p:ext uri="{BB962C8B-B14F-4D97-AF65-F5344CB8AC3E}">
        <p14:creationId xmlns:p14="http://schemas.microsoft.com/office/powerpoint/2010/main" val="385759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7- Le produit</a:t>
            </a:r>
          </a:p>
        </p:txBody>
      </p:sp>
      <p:sp>
        <p:nvSpPr>
          <p:cNvPr id="24" name="Titre 1">
            <a:extLst>
              <a:ext uri="{FF2B5EF4-FFF2-40B4-BE49-F238E27FC236}">
                <a16:creationId xmlns:a16="http://schemas.microsoft.com/office/drawing/2014/main" id="{89BF9142-AB63-4385-ABD9-A05A649974FF}"/>
              </a:ext>
            </a:extLst>
          </p:cNvPr>
          <p:cNvSpPr txBox="1">
            <a:spLocks/>
          </p:cNvSpPr>
          <p:nvPr/>
        </p:nvSpPr>
        <p:spPr>
          <a:xfrm>
            <a:off x="346274" y="872919"/>
            <a:ext cx="1412631" cy="514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r>
              <a:rPr lang="fr-FR" sz="2000" b="1">
                <a:solidFill>
                  <a:schemeClr val="accent2">
                    <a:lumMod val="75000"/>
                  </a:schemeClr>
                </a:solidFill>
                <a:latin typeface="+mn-lt"/>
              </a:rPr>
              <a:t>SCENARIO</a:t>
            </a:r>
            <a:endParaRPr lang="en-US" sz="2000" b="1" dirty="0">
              <a:solidFill>
                <a:schemeClr val="accent2">
                  <a:lumMod val="75000"/>
                </a:schemeClr>
              </a:solidFill>
              <a:latin typeface="+mn-lt"/>
            </a:endParaRPr>
          </a:p>
        </p:txBody>
      </p:sp>
      <p:sp>
        <p:nvSpPr>
          <p:cNvPr id="25" name="Titre 1">
            <a:extLst>
              <a:ext uri="{FF2B5EF4-FFF2-40B4-BE49-F238E27FC236}">
                <a16:creationId xmlns:a16="http://schemas.microsoft.com/office/drawing/2014/main" id="{184706D1-D313-45F3-A6D8-9D45768A319E}"/>
              </a:ext>
            </a:extLst>
          </p:cNvPr>
          <p:cNvSpPr txBox="1">
            <a:spLocks/>
          </p:cNvSpPr>
          <p:nvPr/>
        </p:nvSpPr>
        <p:spPr>
          <a:xfrm>
            <a:off x="1758905" y="973115"/>
            <a:ext cx="1412631" cy="313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b="1" dirty="0">
                <a:solidFill>
                  <a:schemeClr val="accent1">
                    <a:lumMod val="75000"/>
                  </a:schemeClr>
                </a:solidFill>
                <a:latin typeface="+mn-lt"/>
              </a:rPr>
              <a:t>Microfinance</a:t>
            </a:r>
            <a:endParaRPr lang="en-US" sz="1400" b="1" dirty="0">
              <a:solidFill>
                <a:schemeClr val="accent1">
                  <a:lumMod val="75000"/>
                </a:schemeClr>
              </a:solidFill>
              <a:latin typeface="+mn-lt"/>
            </a:endParaRPr>
          </a:p>
        </p:txBody>
      </p:sp>
      <p:cxnSp>
        <p:nvCxnSpPr>
          <p:cNvPr id="26" name="Connecteur droit 25">
            <a:extLst>
              <a:ext uri="{FF2B5EF4-FFF2-40B4-BE49-F238E27FC236}">
                <a16:creationId xmlns:a16="http://schemas.microsoft.com/office/drawing/2014/main" id="{C453DEB8-BD58-49C4-A5B0-ED63DBEDAF47}"/>
              </a:ext>
            </a:extLst>
          </p:cNvPr>
          <p:cNvCxnSpPr/>
          <p:nvPr/>
        </p:nvCxnSpPr>
        <p:spPr>
          <a:xfrm>
            <a:off x="1758905" y="837751"/>
            <a:ext cx="0" cy="615584"/>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63B9E56-ED6A-459D-9DA2-F089E86384C0}"/>
              </a:ext>
            </a:extLst>
          </p:cNvPr>
          <p:cNvSpPr/>
          <p:nvPr/>
        </p:nvSpPr>
        <p:spPr>
          <a:xfrm>
            <a:off x="387306" y="1892949"/>
            <a:ext cx="1485374" cy="4858833"/>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oneTexte 27">
            <a:extLst>
              <a:ext uri="{FF2B5EF4-FFF2-40B4-BE49-F238E27FC236}">
                <a16:creationId xmlns:a16="http://schemas.microsoft.com/office/drawing/2014/main" id="{35E45129-0F98-4D14-905A-F9C906B797FB}"/>
              </a:ext>
            </a:extLst>
          </p:cNvPr>
          <p:cNvSpPr txBox="1"/>
          <p:nvPr/>
        </p:nvSpPr>
        <p:spPr>
          <a:xfrm>
            <a:off x="554359" y="1532465"/>
            <a:ext cx="660052" cy="307777"/>
          </a:xfrm>
          <a:prstGeom prst="rect">
            <a:avLst/>
          </a:prstGeom>
          <a:noFill/>
        </p:spPr>
        <p:txBody>
          <a:bodyPr wrap="none" rtlCol="0">
            <a:spAutoFit/>
          </a:bodyPr>
          <a:lstStyle/>
          <a:p>
            <a:r>
              <a:rPr lang="fr-FR" sz="1400" b="1" dirty="0">
                <a:solidFill>
                  <a:schemeClr val="accent2">
                    <a:lumMod val="75000"/>
                  </a:schemeClr>
                </a:solidFill>
              </a:rPr>
              <a:t>Actors</a:t>
            </a:r>
            <a:endParaRPr lang="en-US" sz="1400" b="1" dirty="0">
              <a:solidFill>
                <a:schemeClr val="accent2">
                  <a:lumMod val="75000"/>
                </a:schemeClr>
              </a:solidFill>
            </a:endParaRPr>
          </a:p>
        </p:txBody>
      </p:sp>
      <p:sp>
        <p:nvSpPr>
          <p:cNvPr id="29" name="ZoneTexte 28">
            <a:extLst>
              <a:ext uri="{FF2B5EF4-FFF2-40B4-BE49-F238E27FC236}">
                <a16:creationId xmlns:a16="http://schemas.microsoft.com/office/drawing/2014/main" id="{DE736597-1E89-4276-8C98-4CC01E588236}"/>
              </a:ext>
            </a:extLst>
          </p:cNvPr>
          <p:cNvSpPr txBox="1"/>
          <p:nvPr/>
        </p:nvSpPr>
        <p:spPr>
          <a:xfrm>
            <a:off x="671808" y="2876812"/>
            <a:ext cx="721672" cy="253916"/>
          </a:xfrm>
          <a:prstGeom prst="rect">
            <a:avLst/>
          </a:prstGeom>
          <a:noFill/>
        </p:spPr>
        <p:txBody>
          <a:bodyPr wrap="none" rtlCol="0">
            <a:spAutoFit/>
          </a:bodyPr>
          <a:lstStyle/>
          <a:p>
            <a:r>
              <a:rPr lang="fr-FR" sz="1050" b="1" dirty="0"/>
              <a:t>The </a:t>
            </a:r>
            <a:r>
              <a:rPr lang="fr-FR" sz="1050" b="1" dirty="0" err="1"/>
              <a:t>saver</a:t>
            </a:r>
            <a:endParaRPr lang="en-US" sz="1050" b="1" dirty="0"/>
          </a:p>
        </p:txBody>
      </p:sp>
      <p:sp>
        <p:nvSpPr>
          <p:cNvPr id="30" name="ZoneTexte 29">
            <a:extLst>
              <a:ext uri="{FF2B5EF4-FFF2-40B4-BE49-F238E27FC236}">
                <a16:creationId xmlns:a16="http://schemas.microsoft.com/office/drawing/2014/main" id="{0C79327B-D630-4774-8FF8-D02E6D520C6E}"/>
              </a:ext>
            </a:extLst>
          </p:cNvPr>
          <p:cNvSpPr txBox="1"/>
          <p:nvPr/>
        </p:nvSpPr>
        <p:spPr>
          <a:xfrm>
            <a:off x="489884" y="4237569"/>
            <a:ext cx="1151788" cy="415498"/>
          </a:xfrm>
          <a:prstGeom prst="rect">
            <a:avLst/>
          </a:prstGeom>
          <a:noFill/>
        </p:spPr>
        <p:txBody>
          <a:bodyPr wrap="square" rtlCol="0">
            <a:spAutoFit/>
          </a:bodyPr>
          <a:lstStyle/>
          <a:p>
            <a:pPr algn="ctr"/>
            <a:r>
              <a:rPr lang="fr-FR" sz="1050" b="1" dirty="0"/>
              <a:t>The microfinance business</a:t>
            </a:r>
            <a:endParaRPr lang="en-US" sz="1050" b="1" dirty="0"/>
          </a:p>
        </p:txBody>
      </p:sp>
      <p:sp>
        <p:nvSpPr>
          <p:cNvPr id="31" name="ZoneTexte 30">
            <a:extLst>
              <a:ext uri="{FF2B5EF4-FFF2-40B4-BE49-F238E27FC236}">
                <a16:creationId xmlns:a16="http://schemas.microsoft.com/office/drawing/2014/main" id="{C6C652B2-D1BA-4773-BCE5-C0DE662541FC}"/>
              </a:ext>
            </a:extLst>
          </p:cNvPr>
          <p:cNvSpPr txBox="1"/>
          <p:nvPr/>
        </p:nvSpPr>
        <p:spPr>
          <a:xfrm>
            <a:off x="470001" y="6094045"/>
            <a:ext cx="1107827" cy="415498"/>
          </a:xfrm>
          <a:prstGeom prst="rect">
            <a:avLst/>
          </a:prstGeom>
          <a:noFill/>
        </p:spPr>
        <p:txBody>
          <a:bodyPr wrap="square" rtlCol="0">
            <a:spAutoFit/>
          </a:bodyPr>
          <a:lstStyle/>
          <a:p>
            <a:pPr algn="ctr"/>
            <a:r>
              <a:rPr lang="fr-FR" sz="1050" b="1" dirty="0"/>
              <a:t>The microfinance</a:t>
            </a:r>
            <a:endParaRPr lang="en-US" sz="1050" b="1" dirty="0"/>
          </a:p>
        </p:txBody>
      </p:sp>
      <p:pic>
        <p:nvPicPr>
          <p:cNvPr id="32" name="Image 31">
            <a:extLst>
              <a:ext uri="{FF2B5EF4-FFF2-40B4-BE49-F238E27FC236}">
                <a16:creationId xmlns:a16="http://schemas.microsoft.com/office/drawing/2014/main" id="{2CBE0092-51E2-4FF0-B8E1-34B4B4DA1C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221" y="2482363"/>
            <a:ext cx="383113" cy="383113"/>
          </a:xfrm>
          <a:prstGeom prst="rect">
            <a:avLst/>
          </a:prstGeom>
        </p:spPr>
      </p:pic>
      <p:pic>
        <p:nvPicPr>
          <p:cNvPr id="33" name="Image 32">
            <a:extLst>
              <a:ext uri="{FF2B5EF4-FFF2-40B4-BE49-F238E27FC236}">
                <a16:creationId xmlns:a16="http://schemas.microsoft.com/office/drawing/2014/main" id="{0A3A286E-DF11-4694-AA4C-69AF16F2A5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980" y="3843120"/>
            <a:ext cx="383113" cy="383113"/>
          </a:xfrm>
          <a:prstGeom prst="rect">
            <a:avLst/>
          </a:prstGeom>
        </p:spPr>
      </p:pic>
      <p:pic>
        <p:nvPicPr>
          <p:cNvPr id="34" name="Image 33">
            <a:extLst>
              <a:ext uri="{FF2B5EF4-FFF2-40B4-BE49-F238E27FC236}">
                <a16:creationId xmlns:a16="http://schemas.microsoft.com/office/drawing/2014/main" id="{A1715984-E6CE-4D5A-A680-2CA8B7441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43" y="5558727"/>
            <a:ext cx="511202" cy="511202"/>
          </a:xfrm>
          <a:prstGeom prst="rect">
            <a:avLst/>
          </a:prstGeom>
        </p:spPr>
      </p:pic>
      <p:sp>
        <p:nvSpPr>
          <p:cNvPr id="35" name="Rectangle 34">
            <a:extLst>
              <a:ext uri="{FF2B5EF4-FFF2-40B4-BE49-F238E27FC236}">
                <a16:creationId xmlns:a16="http://schemas.microsoft.com/office/drawing/2014/main" id="{1D9EA815-A120-4E56-A226-E68DA03BDDD7}"/>
              </a:ext>
            </a:extLst>
          </p:cNvPr>
          <p:cNvSpPr/>
          <p:nvPr/>
        </p:nvSpPr>
        <p:spPr>
          <a:xfrm>
            <a:off x="2189670" y="1892949"/>
            <a:ext cx="9725240" cy="48588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w Cen MT" panose="020B0602020104020603" pitchFamily="34" charset="0"/>
            </a:endParaRPr>
          </a:p>
        </p:txBody>
      </p:sp>
      <p:sp>
        <p:nvSpPr>
          <p:cNvPr id="37" name="ZoneTexte 36">
            <a:extLst>
              <a:ext uri="{FF2B5EF4-FFF2-40B4-BE49-F238E27FC236}">
                <a16:creationId xmlns:a16="http://schemas.microsoft.com/office/drawing/2014/main" id="{869CBF51-FC6C-424E-B2BC-09D26661F3E5}"/>
              </a:ext>
            </a:extLst>
          </p:cNvPr>
          <p:cNvSpPr txBox="1"/>
          <p:nvPr/>
        </p:nvSpPr>
        <p:spPr>
          <a:xfrm>
            <a:off x="2175073" y="1500227"/>
            <a:ext cx="2819618" cy="307777"/>
          </a:xfrm>
          <a:prstGeom prst="rect">
            <a:avLst/>
          </a:prstGeom>
          <a:noFill/>
        </p:spPr>
        <p:txBody>
          <a:bodyPr wrap="none" rtlCol="0">
            <a:spAutoFit/>
          </a:bodyPr>
          <a:lstStyle/>
          <a:p>
            <a:r>
              <a:rPr lang="fr-FR" sz="1400" b="1" dirty="0"/>
              <a:t>Uses of </a:t>
            </a:r>
            <a:r>
              <a:rPr lang="fr-FR" sz="1400" b="1" dirty="0" err="1"/>
              <a:t>SinPay</a:t>
            </a:r>
            <a:r>
              <a:rPr lang="fr-FR" sz="1400" b="1" dirty="0"/>
              <a:t> Shop in the business</a:t>
            </a:r>
            <a:endParaRPr lang="en-US" sz="1400" b="1" dirty="0"/>
          </a:p>
        </p:txBody>
      </p:sp>
      <p:sp>
        <p:nvSpPr>
          <p:cNvPr id="39" name="Rectangle 38">
            <a:extLst>
              <a:ext uri="{FF2B5EF4-FFF2-40B4-BE49-F238E27FC236}">
                <a16:creationId xmlns:a16="http://schemas.microsoft.com/office/drawing/2014/main" id="{93E676ED-953F-4CED-A56A-F9330B320B78}"/>
              </a:ext>
            </a:extLst>
          </p:cNvPr>
          <p:cNvSpPr/>
          <p:nvPr/>
        </p:nvSpPr>
        <p:spPr>
          <a:xfrm>
            <a:off x="2562059" y="5516772"/>
            <a:ext cx="7217545" cy="1154546"/>
          </a:xfrm>
          <a:prstGeom prst="rect">
            <a:avLst/>
          </a:prstGeom>
          <a:solidFill>
            <a:srgbClr val="8E0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2800" dirty="0">
                <a:solidFill>
                  <a:schemeClr val="bg1"/>
                </a:solidFill>
                <a:latin typeface="Tw Cen MT" panose="020B0602020104020603" pitchFamily="34" charset="0"/>
              </a:rPr>
              <a:t>Manage your tontines, savings groups and other contributions from your phone</a:t>
            </a:r>
            <a:r>
              <a:rPr lang="en-US" altLang="en-US" sz="900" dirty="0">
                <a:solidFill>
                  <a:schemeClr val="bg1"/>
                </a:solidFill>
                <a:latin typeface="Tw Cen MT" panose="020B0602020104020603" pitchFamily="34" charset="0"/>
              </a:rPr>
              <a:t> </a:t>
            </a:r>
            <a:endParaRPr lang="en-US" altLang="en-US" sz="2000" dirty="0">
              <a:solidFill>
                <a:schemeClr val="bg1"/>
              </a:solidFill>
              <a:latin typeface="Tw Cen MT" panose="020B0602020104020603" pitchFamily="34" charset="0"/>
            </a:endParaRPr>
          </a:p>
        </p:txBody>
      </p:sp>
      <p:sp>
        <p:nvSpPr>
          <p:cNvPr id="40" name="Rectangle 1"/>
          <p:cNvSpPr>
            <a:spLocks noChangeArrowheads="1"/>
          </p:cNvSpPr>
          <p:nvPr/>
        </p:nvSpPr>
        <p:spPr bwMode="auto">
          <a:xfrm>
            <a:off x="2286848" y="1979470"/>
            <a:ext cx="9314024" cy="4037011"/>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en-US" altLang="en-US" sz="1600" b="0" i="0" u="none" strike="noStrike" cap="none" normalizeH="0" baseline="0" dirty="0">
                <a:ln>
                  <a:noFill/>
                </a:ln>
                <a:solidFill>
                  <a:srgbClr val="202124"/>
                </a:solidFill>
                <a:effectLst/>
                <a:latin typeface="Tw Cen MT" panose="020B0602020104020603" pitchFamily="34" charset="0"/>
              </a:rPr>
              <a:t>Microfinance subscribes to a commerce subscription at </a:t>
            </a:r>
            <a:r>
              <a:rPr kumimoji="0" lang="en-US" altLang="en-US" sz="1600" b="0" i="0" u="none" strike="noStrike" cap="none" normalizeH="0" baseline="0" dirty="0" err="1">
                <a:ln>
                  <a:noFill/>
                </a:ln>
                <a:solidFill>
                  <a:srgbClr val="202124"/>
                </a:solidFill>
                <a:effectLst/>
                <a:latin typeface="Tw Cen MT" panose="020B0602020104020603" pitchFamily="34" charset="0"/>
              </a:rPr>
              <a:t>SingPay</a:t>
            </a:r>
            <a:r>
              <a:rPr kumimoji="0" lang="en-US" altLang="en-US" sz="1600" b="0" i="0" u="none" strike="noStrike" cap="none" normalizeH="0" baseline="0" dirty="0">
                <a:ln>
                  <a:noFill/>
                </a:ln>
                <a:solidFill>
                  <a:schemeClr val="tx1"/>
                </a:solidFill>
                <a:effectLst/>
                <a:latin typeface="Tw Cen MT" panose="020B0602020104020603" pitchFamily="34" charset="0"/>
              </a:rPr>
              <a:t> </a:t>
            </a:r>
          </a:p>
          <a:p>
            <a:pPr marL="342900" indent="-342900" algn="just" eaLnBrk="0" fontAlgn="base" hangingPunct="0">
              <a:lnSpc>
                <a:spcPct val="150000"/>
              </a:lnSpc>
              <a:spcBef>
                <a:spcPct val="0"/>
              </a:spcBef>
              <a:spcAft>
                <a:spcPct val="0"/>
              </a:spcAft>
              <a:buFont typeface="Wingdings" panose="05000000000000000000" pitchFamily="2" charset="2"/>
              <a:buChar char="§"/>
            </a:pPr>
            <a:r>
              <a:rPr lang="en-US" altLang="en-US" sz="1600" dirty="0">
                <a:solidFill>
                  <a:srgbClr val="202124"/>
                </a:solidFill>
                <a:latin typeface="Tw Cen MT" panose="020B0602020104020603" pitchFamily="34" charset="0"/>
              </a:rPr>
              <a:t>The saver subscribes to a customer subscription with </a:t>
            </a:r>
            <a:r>
              <a:rPr lang="en-US" altLang="en-US" sz="1600" dirty="0" err="1">
                <a:solidFill>
                  <a:srgbClr val="202124"/>
                </a:solidFill>
                <a:latin typeface="Tw Cen MT" panose="020B0602020104020603" pitchFamily="34" charset="0"/>
              </a:rPr>
              <a:t>SingPay</a:t>
            </a:r>
            <a:r>
              <a:rPr lang="en-US" altLang="en-US" sz="1600" dirty="0">
                <a:solidFill>
                  <a:srgbClr val="202124"/>
                </a:solidFill>
                <a:latin typeface="Tw Cen MT" panose="020B0602020104020603" pitchFamily="34" charset="0"/>
              </a:rPr>
              <a:t> Commerce</a:t>
            </a:r>
          </a:p>
          <a:p>
            <a:pPr marL="342900" indent="-342900" algn="just" eaLnBrk="0" fontAlgn="base" hangingPunct="0">
              <a:lnSpc>
                <a:spcPct val="150000"/>
              </a:lnSpc>
              <a:spcBef>
                <a:spcPct val="0"/>
              </a:spcBef>
              <a:spcAft>
                <a:spcPct val="0"/>
              </a:spcAft>
              <a:buFont typeface="Wingdings" panose="05000000000000000000" pitchFamily="2" charset="2"/>
              <a:buChar char="§"/>
            </a:pPr>
            <a:r>
              <a:rPr lang="en-US" sz="1600" b="0" i="0" dirty="0">
                <a:solidFill>
                  <a:srgbClr val="202124"/>
                </a:solidFill>
                <a:effectLst/>
                <a:latin typeface="Tw Cen MT" panose="020B0602020104020603" pitchFamily="34" charset="0"/>
              </a:rPr>
              <a:t>The saver can make direct payments to microfinance</a:t>
            </a:r>
            <a:endParaRPr lang="en-US" sz="1600" dirty="0">
              <a:latin typeface="Tw Cen MT" panose="020B0602020104020603" pitchFamily="34" charset="0"/>
            </a:endParaRPr>
          </a:p>
          <a:p>
            <a:pPr marL="342900" lvl="0" indent="-342900" algn="just" eaLnBrk="0" fontAlgn="base" hangingPunct="0">
              <a:lnSpc>
                <a:spcPct val="150000"/>
              </a:lnSpc>
              <a:spcBef>
                <a:spcPct val="0"/>
              </a:spcBef>
              <a:spcAft>
                <a:spcPct val="0"/>
              </a:spcAft>
              <a:buFont typeface="Wingdings" panose="05000000000000000000" pitchFamily="2" charset="2"/>
              <a:buChar char="§"/>
            </a:pPr>
            <a:r>
              <a:rPr kumimoji="0" lang="en-US" altLang="en-US" sz="1600" b="0" i="0" u="none" strike="noStrike" cap="none" normalizeH="0" baseline="0" dirty="0">
                <a:ln>
                  <a:noFill/>
                </a:ln>
                <a:solidFill>
                  <a:srgbClr val="202124"/>
                </a:solidFill>
                <a:effectLst/>
                <a:latin typeface="Tw Cen MT" panose="020B0602020104020603" pitchFamily="34" charset="0"/>
              </a:rPr>
              <a:t>Via the transaction history with pagination he can follow the payments of each page of his book</a:t>
            </a:r>
            <a:r>
              <a:rPr kumimoji="0" lang="en-US" altLang="en-US" sz="1600" b="0" i="0" u="none" strike="noStrike" cap="none" normalizeH="0" baseline="0" dirty="0">
                <a:ln>
                  <a:noFill/>
                </a:ln>
                <a:solidFill>
                  <a:schemeClr val="tx1"/>
                </a:solidFill>
                <a:effectLst/>
                <a:latin typeface="Tw Cen MT" panose="020B0602020104020603" pitchFamily="34" charset="0"/>
              </a:rPr>
              <a:t> </a:t>
            </a:r>
          </a:p>
          <a:p>
            <a:pPr marL="342900" lvl="0" indent="-342900" algn="just" eaLnBrk="0" fontAlgn="base" hangingPunct="0">
              <a:lnSpc>
                <a:spcPct val="150000"/>
              </a:lnSpc>
              <a:spcBef>
                <a:spcPct val="0"/>
              </a:spcBef>
              <a:spcAft>
                <a:spcPct val="0"/>
              </a:spcAft>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Tw Cen MT" panose="020B0602020104020603" pitchFamily="34" charset="0"/>
              </a:rPr>
              <a:t> </a:t>
            </a:r>
            <a:r>
              <a:rPr lang="en-US" altLang="en-US" sz="1600" dirty="0">
                <a:solidFill>
                  <a:srgbClr val="202124"/>
                </a:solidFill>
                <a:latin typeface="Tw Cen MT" panose="020B0602020104020603" pitchFamily="34" charset="0"/>
              </a:rPr>
              <a:t>From</a:t>
            </a:r>
            <a:r>
              <a:rPr kumimoji="0" lang="en-US" altLang="en-US" sz="1600" b="0" i="0" u="none" strike="noStrike" cap="none" normalizeH="0" baseline="0" dirty="0">
                <a:ln>
                  <a:noFill/>
                </a:ln>
                <a:solidFill>
                  <a:srgbClr val="202124"/>
                </a:solidFill>
                <a:effectLst/>
                <a:latin typeface="Tw Cen MT" panose="020B0602020104020603" pitchFamily="34" charset="0"/>
              </a:rPr>
              <a:t> the transaction history with pagination he can follow the payments of each page of his book</a:t>
            </a:r>
            <a:r>
              <a:rPr kumimoji="0" lang="en-US" altLang="en-US" sz="1600" b="0" i="0" u="none" strike="noStrike" cap="none" normalizeH="0" baseline="0" dirty="0">
                <a:ln>
                  <a:noFill/>
                </a:ln>
                <a:solidFill>
                  <a:schemeClr val="tx1"/>
                </a:solidFill>
                <a:effectLst/>
                <a:latin typeface="Tw Cen MT" panose="020B0602020104020603" pitchFamily="34" charset="0"/>
              </a:rPr>
              <a:t> </a:t>
            </a:r>
          </a:p>
          <a:p>
            <a:pPr marL="342900" lvl="0" indent="-342900" algn="just" eaLnBrk="0" fontAlgn="base" hangingPunct="0">
              <a:lnSpc>
                <a:spcPct val="150000"/>
              </a:lnSpc>
              <a:spcBef>
                <a:spcPct val="0"/>
              </a:spcBef>
              <a:spcAft>
                <a:spcPct val="0"/>
              </a:spcAft>
              <a:buFont typeface="Wingdings" panose="05000000000000000000" pitchFamily="2" charset="2"/>
              <a:buChar char="§"/>
            </a:pPr>
            <a:r>
              <a:rPr kumimoji="0" lang="en-US" altLang="en-US" sz="1600" b="0" i="0" u="none" strike="noStrike" cap="none" normalizeH="0" baseline="0" dirty="0">
                <a:ln>
                  <a:noFill/>
                </a:ln>
                <a:solidFill>
                  <a:srgbClr val="202124"/>
                </a:solidFill>
                <a:effectLst/>
                <a:latin typeface="Tw Cen MT" panose="020B0602020104020603" pitchFamily="34" charset="0"/>
              </a:rPr>
              <a:t>The salesperson continues to register savers by offering them a microfinance savings book</a:t>
            </a:r>
            <a:r>
              <a:rPr kumimoji="0" lang="en-US" altLang="en-US" sz="1600" b="0" i="0" u="none" strike="noStrike" cap="none" normalizeH="0" baseline="0" dirty="0">
                <a:ln>
                  <a:noFill/>
                </a:ln>
                <a:solidFill>
                  <a:schemeClr val="tx1"/>
                </a:solidFill>
                <a:effectLst/>
                <a:latin typeface="Tw Cen MT" panose="020B0602020104020603" pitchFamily="34" charset="0"/>
              </a:rPr>
              <a:t> </a:t>
            </a:r>
          </a:p>
          <a:p>
            <a:pPr marL="342900" lvl="0" indent="-342900" algn="just" eaLnBrk="0" fontAlgn="base" hangingPunct="0">
              <a:lnSpc>
                <a:spcPct val="150000"/>
              </a:lnSpc>
              <a:spcBef>
                <a:spcPct val="0"/>
              </a:spcBef>
              <a:spcAft>
                <a:spcPct val="0"/>
              </a:spcAft>
              <a:buFont typeface="Wingdings" panose="05000000000000000000" pitchFamily="2" charset="2"/>
              <a:buChar char="§"/>
            </a:pPr>
            <a:r>
              <a:rPr kumimoji="0" lang="en-US" altLang="en-US" sz="1600" b="0" i="0" u="none" strike="noStrike" cap="none" normalizeH="0" baseline="0" dirty="0">
                <a:ln>
                  <a:noFill/>
                </a:ln>
                <a:solidFill>
                  <a:srgbClr val="202124"/>
                </a:solidFill>
                <a:effectLst/>
                <a:latin typeface="Tw Cen MT" panose="020B0602020104020603" pitchFamily="34" charset="0"/>
              </a:rPr>
              <a:t>The salesperson no longer receives the money directly in cash, he just notes the validation of the payment in the physical book</a:t>
            </a:r>
            <a:r>
              <a:rPr kumimoji="0" lang="en-US" altLang="en-US" sz="1600" b="0" i="0" u="none" strike="noStrike" cap="none" normalizeH="0" baseline="0" dirty="0">
                <a:ln>
                  <a:noFill/>
                </a:ln>
                <a:solidFill>
                  <a:schemeClr val="tx1"/>
                </a:solidFill>
                <a:effectLst/>
                <a:latin typeface="Tw Cen MT" panose="020B0602020104020603" pitchFamily="34" charset="0"/>
              </a:rPr>
              <a:t> </a:t>
            </a:r>
          </a:p>
          <a:p>
            <a:pPr marL="342900" indent="-342900" algn="just" eaLnBrk="0" fontAlgn="base" hangingPunct="0">
              <a:lnSpc>
                <a:spcPct val="150000"/>
              </a:lnSpc>
              <a:spcBef>
                <a:spcPct val="0"/>
              </a:spcBef>
              <a:spcAft>
                <a:spcPct val="0"/>
              </a:spcAft>
              <a:buFont typeface="Wingdings" panose="05000000000000000000" pitchFamily="2" charset="2"/>
              <a:buChar char="§"/>
            </a:pPr>
            <a:r>
              <a:rPr lang="en-US" sz="1600" b="0" i="0" dirty="0">
                <a:solidFill>
                  <a:srgbClr val="202124"/>
                </a:solidFill>
                <a:effectLst/>
                <a:latin typeface="Tw Cen MT" panose="020B0602020104020603" pitchFamily="34" charset="0"/>
              </a:rPr>
              <a:t>Microfinance can check the reliability of notebook information by comparing with transaction pagination</a:t>
            </a:r>
            <a:endParaRPr lang="en-US" sz="1600" dirty="0">
              <a:latin typeface="Tw Cen MT" panose="020B0602020104020603" pitchFamily="34" charset="0"/>
            </a:endParaRPr>
          </a:p>
          <a:p>
            <a:pPr marL="342900" indent="-342900" algn="just" eaLnBrk="0" fontAlgn="base" hangingPunct="0">
              <a:lnSpc>
                <a:spcPct val="150000"/>
              </a:lnSpc>
              <a:spcBef>
                <a:spcPct val="0"/>
              </a:spcBef>
              <a:spcAft>
                <a:spcPct val="0"/>
              </a:spcAft>
              <a:buFont typeface="Wingdings" panose="05000000000000000000" pitchFamily="2" charset="2"/>
              <a:buChar char="§"/>
            </a:pPr>
            <a:endParaRPr kumimoji="0" lang="en-US" altLang="en-US" sz="1600" b="0" i="0" u="none" strike="noStrike" cap="none" normalizeH="0" baseline="0" dirty="0">
              <a:ln>
                <a:noFill/>
              </a:ln>
              <a:solidFill>
                <a:schemeClr val="tx1"/>
              </a:solidFill>
              <a:effectLst/>
              <a:latin typeface="Tw Cen MT" panose="020B0602020104020603"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endParaRPr kumimoji="0" lang="en-US" altLang="en-US" sz="1600" b="0" i="0" u="none" strike="noStrike" cap="none" normalizeH="0" baseline="0" dirty="0">
              <a:ln>
                <a:noFill/>
              </a:ln>
              <a:solidFill>
                <a:schemeClr val="tx1"/>
              </a:solidFill>
              <a:effectLst/>
              <a:latin typeface="Tw Cen MT" panose="020B0602020104020603" pitchFamily="34" charset="0"/>
            </a:endParaRPr>
          </a:p>
        </p:txBody>
      </p:sp>
    </p:spTree>
    <p:extLst>
      <p:ext uri="{BB962C8B-B14F-4D97-AF65-F5344CB8AC3E}">
        <p14:creationId xmlns:p14="http://schemas.microsoft.com/office/powerpoint/2010/main" val="129899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2" name="Titre 1"/>
          <p:cNvSpPr>
            <a:spLocks noGrp="1"/>
          </p:cNvSpPr>
          <p:nvPr>
            <p:ph type="title"/>
          </p:nvPr>
        </p:nvSpPr>
        <p:spPr>
          <a:xfrm>
            <a:off x="578224" y="118053"/>
            <a:ext cx="7575176" cy="571406"/>
          </a:xfrm>
        </p:spPr>
        <p:txBody>
          <a:bodyPr>
            <a:noAutofit/>
          </a:bodyPr>
          <a:lstStyle/>
          <a:p>
            <a:r>
              <a:rPr lang="fr-FR" sz="4400" b="1">
                <a:latin typeface="Tw Cen MT" panose="020B0602020104020603" pitchFamily="34" charset="0"/>
              </a:rPr>
              <a:t>Sommaire</a:t>
            </a:r>
            <a:endParaRPr lang="fr-FR" sz="4400" b="1" dirty="0">
              <a:latin typeface="Tw Cen MT" panose="020B0602020104020603"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084535484"/>
              </p:ext>
            </p:extLst>
          </p:nvPr>
        </p:nvGraphicFramePr>
        <p:xfrm>
          <a:off x="578224" y="1002228"/>
          <a:ext cx="10326255" cy="5181600"/>
        </p:xfrm>
        <a:graphic>
          <a:graphicData uri="http://schemas.openxmlformats.org/drawingml/2006/table">
            <a:tbl>
              <a:tblPr firstRow="1" bandRow="1">
                <a:tableStyleId>{5C22544A-7EE6-4342-B048-85BDC9FD1C3A}</a:tableStyleId>
              </a:tblPr>
              <a:tblGrid>
                <a:gridCol w="10326255">
                  <a:extLst>
                    <a:ext uri="{9D8B030D-6E8A-4147-A177-3AD203B41FA5}">
                      <a16:colId xmlns:a16="http://schemas.microsoft.com/office/drawing/2014/main" val="1386677893"/>
                    </a:ext>
                  </a:extLst>
                </a:gridCol>
              </a:tblGrid>
              <a:tr h="370840">
                <a:tc>
                  <a:txBody>
                    <a:bodyPr/>
                    <a:lstStyle/>
                    <a:p>
                      <a:r>
                        <a:rPr lang="fr-FR" sz="2800" b="0" dirty="0">
                          <a:solidFill>
                            <a:schemeClr val="tx1"/>
                          </a:solidFill>
                          <a:latin typeface="Tw Cen MT" panose="020B0602020104020603" pitchFamily="34" charset="0"/>
                        </a:rPr>
                        <a:t>1-The</a:t>
                      </a:r>
                      <a:r>
                        <a:rPr lang="fr-FR" sz="2800" b="0" baseline="0" dirty="0">
                          <a:solidFill>
                            <a:schemeClr val="tx1"/>
                          </a:solidFill>
                          <a:latin typeface="Tw Cen MT" panose="020B0602020104020603" pitchFamily="34" charset="0"/>
                        </a:rPr>
                        <a:t> vision</a:t>
                      </a:r>
                      <a:r>
                        <a:rPr lang="fr-FR" sz="2800" b="0" dirty="0">
                          <a:solidFill>
                            <a:schemeClr val="tx1"/>
                          </a:solidFill>
                          <a:latin typeface="Tw Cen MT" panose="020B0602020104020603" pitchFamily="34" charset="0"/>
                        </a:rPr>
                        <a:t>………………………………………………………</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914323858"/>
                  </a:ext>
                </a:extLst>
              </a:tr>
              <a:tr h="370840">
                <a:tc>
                  <a:txBody>
                    <a:bodyPr/>
                    <a:lstStyle/>
                    <a:p>
                      <a:r>
                        <a:rPr lang="fr-FR" sz="2800" b="0" dirty="0">
                          <a:solidFill>
                            <a:schemeClr val="tx1"/>
                          </a:solidFill>
                          <a:latin typeface="Tw Cen MT" panose="020B0602020104020603" pitchFamily="34" charset="0"/>
                        </a:rPr>
                        <a:t>2-The</a:t>
                      </a:r>
                      <a:r>
                        <a:rPr lang="fr-FR" sz="2800" b="0" baseline="0" dirty="0">
                          <a:solidFill>
                            <a:schemeClr val="tx1"/>
                          </a:solidFill>
                          <a:latin typeface="Tw Cen MT" panose="020B0602020104020603" pitchFamily="34" charset="0"/>
                        </a:rPr>
                        <a:t> </a:t>
                      </a:r>
                      <a:r>
                        <a:rPr lang="fr-FR" sz="2800" b="0" baseline="0" dirty="0" err="1">
                          <a:solidFill>
                            <a:schemeClr val="tx1"/>
                          </a:solidFill>
                          <a:latin typeface="Tw Cen MT" panose="020B0602020104020603" pitchFamily="34" charset="0"/>
                        </a:rPr>
                        <a:t>problem</a:t>
                      </a:r>
                      <a:r>
                        <a:rPr lang="fr-FR" sz="2800" b="0" dirty="0">
                          <a:solidFill>
                            <a:schemeClr val="tx1"/>
                          </a:solidFill>
                          <a:latin typeface="Tw Cen MT" panose="020B0602020104020603" pitchFamily="34" charset="0"/>
                        </a:rPr>
                        <a:t>……………...…………………………………….</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2827354138"/>
                  </a:ext>
                </a:extLst>
              </a:tr>
              <a:tr h="370840">
                <a:tc>
                  <a:txBody>
                    <a:bodyPr/>
                    <a:lstStyle/>
                    <a:p>
                      <a:r>
                        <a:rPr lang="fr-FR" sz="2800" b="0" dirty="0">
                          <a:solidFill>
                            <a:schemeClr val="tx1"/>
                          </a:solidFill>
                          <a:latin typeface="Tw Cen MT" panose="020B0602020104020603" pitchFamily="34" charset="0"/>
                        </a:rPr>
                        <a:t>3-</a:t>
                      </a:r>
                      <a:r>
                        <a:rPr lang="fr-FR" sz="2800" b="0" baseline="0" dirty="0">
                          <a:solidFill>
                            <a:schemeClr val="tx1"/>
                          </a:solidFill>
                          <a:latin typeface="Tw Cen MT" panose="020B0602020104020603" pitchFamily="34" charset="0"/>
                        </a:rPr>
                        <a:t> The solution</a:t>
                      </a:r>
                      <a:r>
                        <a:rPr lang="fr-FR" sz="2800" b="0" dirty="0">
                          <a:solidFill>
                            <a:schemeClr val="tx1"/>
                          </a:solidFill>
                          <a:latin typeface="Tw Cen MT" panose="020B0602020104020603" pitchFamily="34" charset="0"/>
                        </a:rPr>
                        <a:t>……………………………………………………</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4103494052"/>
                  </a:ext>
                </a:extLst>
              </a:tr>
              <a:tr h="370840">
                <a:tc>
                  <a:txBody>
                    <a:bodyPr/>
                    <a:lstStyle/>
                    <a:p>
                      <a:r>
                        <a:rPr lang="fr-FR" sz="2800" b="0" dirty="0">
                          <a:solidFill>
                            <a:schemeClr val="tx1"/>
                          </a:solidFill>
                          <a:latin typeface="Tw Cen MT" panose="020B0602020104020603" pitchFamily="34" charset="0"/>
                        </a:rPr>
                        <a:t>4- </a:t>
                      </a:r>
                      <a:r>
                        <a:rPr lang="fr-FR" sz="2800" b="0" dirty="0" err="1">
                          <a:solidFill>
                            <a:schemeClr val="tx1"/>
                          </a:solidFill>
                          <a:latin typeface="Tw Cen MT" panose="020B0602020104020603" pitchFamily="34" charset="0"/>
                        </a:rPr>
                        <a:t>Why</a:t>
                      </a:r>
                      <a:r>
                        <a:rPr lang="fr-FR" sz="2800" b="0" dirty="0">
                          <a:solidFill>
                            <a:schemeClr val="tx1"/>
                          </a:solidFill>
                          <a:latin typeface="Tw Cen MT" panose="020B0602020104020603" pitchFamily="34" charset="0"/>
                        </a:rPr>
                        <a:t> </a:t>
                      </a:r>
                      <a:r>
                        <a:rPr lang="fr-FR" sz="2800" b="0" dirty="0" err="1">
                          <a:solidFill>
                            <a:schemeClr val="tx1"/>
                          </a:solidFill>
                          <a:latin typeface="Tw Cen MT" panose="020B0602020104020603" pitchFamily="34" charset="0"/>
                        </a:rPr>
                        <a:t>now</a:t>
                      </a:r>
                      <a:r>
                        <a:rPr lang="fr-FR" sz="2800" b="0" dirty="0">
                          <a:solidFill>
                            <a:schemeClr val="tx1"/>
                          </a:solidFill>
                          <a:latin typeface="Tw Cen MT" panose="020B0602020104020603" pitchFamily="34" charset="0"/>
                        </a:rPr>
                        <a:t>……………...…………………………………….…</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617663645"/>
                  </a:ext>
                </a:extLst>
              </a:tr>
              <a:tr h="370840">
                <a:tc>
                  <a:txBody>
                    <a:bodyPr/>
                    <a:lstStyle/>
                    <a:p>
                      <a:r>
                        <a:rPr lang="fr-FR" sz="2800" b="0" dirty="0">
                          <a:solidFill>
                            <a:schemeClr val="tx1"/>
                          </a:solidFill>
                          <a:latin typeface="Tw Cen MT" panose="020B0602020104020603" pitchFamily="34" charset="0"/>
                        </a:rPr>
                        <a:t>5-Market size…………………………………………………….</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155037527"/>
                  </a:ext>
                </a:extLst>
              </a:tr>
              <a:tr h="370840">
                <a:tc>
                  <a:txBody>
                    <a:bodyPr/>
                    <a:lstStyle/>
                    <a:p>
                      <a:r>
                        <a:rPr lang="fr-FR" sz="2800" b="0" dirty="0">
                          <a:solidFill>
                            <a:schemeClr val="tx1"/>
                          </a:solidFill>
                          <a:latin typeface="Tw Cen MT" panose="020B0602020104020603" pitchFamily="34" charset="0"/>
                        </a:rPr>
                        <a:t>6- The </a:t>
                      </a:r>
                      <a:r>
                        <a:rPr lang="fr-FR" sz="2800" b="0" dirty="0" err="1">
                          <a:solidFill>
                            <a:schemeClr val="tx1"/>
                          </a:solidFill>
                          <a:latin typeface="Tw Cen MT" panose="020B0602020104020603" pitchFamily="34" charset="0"/>
                        </a:rPr>
                        <a:t>competition</a:t>
                      </a:r>
                      <a:r>
                        <a:rPr lang="fr-FR" sz="2800" b="0" dirty="0">
                          <a:solidFill>
                            <a:schemeClr val="tx1"/>
                          </a:solidFill>
                          <a:latin typeface="Tw Cen MT" panose="020B0602020104020603" pitchFamily="34" charset="0"/>
                        </a:rPr>
                        <a:t>………………………………………………..</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1463536479"/>
                  </a:ext>
                </a:extLst>
              </a:tr>
              <a:tr h="370840">
                <a:tc>
                  <a:txBody>
                    <a:bodyPr/>
                    <a:lstStyle/>
                    <a:p>
                      <a:r>
                        <a:rPr lang="fr-FR" sz="2800" b="0" dirty="0">
                          <a:solidFill>
                            <a:schemeClr val="tx1"/>
                          </a:solidFill>
                          <a:latin typeface="Tw Cen MT" panose="020B0602020104020603" pitchFamily="34" charset="0"/>
                        </a:rPr>
                        <a:t>7- The </a:t>
                      </a:r>
                      <a:r>
                        <a:rPr lang="fr-FR" sz="2800" b="0" dirty="0" err="1">
                          <a:solidFill>
                            <a:schemeClr val="tx1"/>
                          </a:solidFill>
                          <a:latin typeface="Tw Cen MT" panose="020B0602020104020603" pitchFamily="34" charset="0"/>
                        </a:rPr>
                        <a:t>product</a:t>
                      </a:r>
                      <a:r>
                        <a:rPr lang="fr-FR" sz="2800" b="0" dirty="0">
                          <a:solidFill>
                            <a:schemeClr val="tx1"/>
                          </a:solidFill>
                          <a:latin typeface="Tw Cen MT" panose="020B0602020104020603" pitchFamily="34" charset="0"/>
                        </a:rPr>
                        <a:t>..……………….……………………………….…</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2783551929"/>
                  </a:ext>
                </a:extLst>
              </a:tr>
              <a:tr h="370840">
                <a:tc>
                  <a:txBody>
                    <a:bodyPr/>
                    <a:lstStyle/>
                    <a:p>
                      <a:r>
                        <a:rPr lang="fr-FR" sz="2800" b="0" dirty="0">
                          <a:solidFill>
                            <a:schemeClr val="tx1"/>
                          </a:solidFill>
                          <a:latin typeface="Tw Cen MT" panose="020B0602020104020603" pitchFamily="34" charset="0"/>
                        </a:rPr>
                        <a:t>8- The team…………………….………………………………...</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165023061"/>
                  </a:ext>
                </a:extLst>
              </a:tr>
              <a:tr h="370840">
                <a:tc>
                  <a:txBody>
                    <a:bodyPr/>
                    <a:lstStyle/>
                    <a:p>
                      <a:r>
                        <a:rPr lang="fr-FR" sz="2800" b="0" dirty="0">
                          <a:solidFill>
                            <a:schemeClr val="tx1"/>
                          </a:solidFill>
                          <a:latin typeface="Tw Cen MT" panose="020B0602020104020603" pitchFamily="34" charset="0"/>
                        </a:rPr>
                        <a:t>9-The</a:t>
                      </a:r>
                      <a:r>
                        <a:rPr lang="fr-FR" sz="2800" b="0" baseline="0" dirty="0">
                          <a:solidFill>
                            <a:schemeClr val="tx1"/>
                          </a:solidFill>
                          <a:latin typeface="Tw Cen MT" panose="020B0602020104020603" pitchFamily="34" charset="0"/>
                        </a:rPr>
                        <a:t> business model…….…………………………………….....</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3397272773"/>
                  </a:ext>
                </a:extLst>
              </a:tr>
              <a:tr h="370840">
                <a:tc>
                  <a:txBody>
                    <a:bodyPr/>
                    <a:lstStyle/>
                    <a:p>
                      <a:r>
                        <a:rPr lang="fr-FR" sz="2800" b="0" dirty="0">
                          <a:solidFill>
                            <a:schemeClr val="tx1"/>
                          </a:solidFill>
                          <a:latin typeface="Tw Cen MT" panose="020B0602020104020603" pitchFamily="34" charset="0"/>
                        </a:rPr>
                        <a:t>10- Financial</a:t>
                      </a:r>
                      <a:r>
                        <a:rPr lang="fr-FR" sz="2800" b="0" baseline="0" dirty="0">
                          <a:solidFill>
                            <a:schemeClr val="tx1"/>
                          </a:solidFill>
                          <a:latin typeface="Tw Cen MT" panose="020B0602020104020603" pitchFamily="34" charset="0"/>
                        </a:rPr>
                        <a:t> tables……………………………………………....</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31223281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267118914"/>
              </p:ext>
            </p:extLst>
          </p:nvPr>
        </p:nvGraphicFramePr>
        <p:xfrm>
          <a:off x="585881" y="6145787"/>
          <a:ext cx="10318598" cy="518160"/>
        </p:xfrm>
        <a:graphic>
          <a:graphicData uri="http://schemas.openxmlformats.org/drawingml/2006/table">
            <a:tbl>
              <a:tblPr firstRow="1" bandRow="1">
                <a:tableStyleId>{5C22544A-7EE6-4342-B048-85BDC9FD1C3A}</a:tableStyleId>
              </a:tblPr>
              <a:tblGrid>
                <a:gridCol w="10318598">
                  <a:extLst>
                    <a:ext uri="{9D8B030D-6E8A-4147-A177-3AD203B41FA5}">
                      <a16:colId xmlns:a16="http://schemas.microsoft.com/office/drawing/2014/main" val="32079752"/>
                    </a:ext>
                  </a:extLst>
                </a:gridCol>
              </a:tblGrid>
              <a:tr h="464940">
                <a:tc>
                  <a:txBody>
                    <a:bodyPr/>
                    <a:lstStyle/>
                    <a:p>
                      <a:r>
                        <a:rPr lang="fr-FR" sz="2800" b="0" dirty="0">
                          <a:solidFill>
                            <a:schemeClr val="tx1"/>
                          </a:solidFill>
                          <a:latin typeface="Tw Cen MT" panose="020B0602020104020603" pitchFamily="34" charset="0"/>
                        </a:rPr>
                        <a:t>11- OKR………………………………………………………….</a:t>
                      </a:r>
                      <a:endParaRPr lang="en-US" sz="2800" b="0" dirty="0">
                        <a:solidFill>
                          <a:schemeClr val="tx1"/>
                        </a:solidFill>
                        <a:latin typeface="Tw Cen MT" panose="020B0602020104020603" pitchFamily="34" charset="0"/>
                      </a:endParaRPr>
                    </a:p>
                  </a:txBody>
                  <a:tcPr>
                    <a:noFill/>
                  </a:tcPr>
                </a:tc>
                <a:extLst>
                  <a:ext uri="{0D108BD9-81ED-4DB2-BD59-A6C34878D82A}">
                    <a16:rowId xmlns:a16="http://schemas.microsoft.com/office/drawing/2014/main" val="650126092"/>
                  </a:ext>
                </a:extLst>
              </a:tr>
            </a:tbl>
          </a:graphicData>
        </a:graphic>
      </p:graphicFrame>
    </p:spTree>
    <p:extLst>
      <p:ext uri="{BB962C8B-B14F-4D97-AF65-F5344CB8AC3E}">
        <p14:creationId xmlns:p14="http://schemas.microsoft.com/office/powerpoint/2010/main" val="107746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8- Le business model</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156" r="767" b="3434"/>
          <a:stretch/>
        </p:blipFill>
        <p:spPr>
          <a:xfrm>
            <a:off x="1185334" y="982001"/>
            <a:ext cx="9781186" cy="5723599"/>
          </a:xfrm>
          <a:prstGeom prst="rect">
            <a:avLst/>
          </a:prstGeom>
        </p:spPr>
      </p:pic>
    </p:spTree>
    <p:extLst>
      <p:ext uri="{BB962C8B-B14F-4D97-AF65-F5344CB8AC3E}">
        <p14:creationId xmlns:p14="http://schemas.microsoft.com/office/powerpoint/2010/main" val="66876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9- L’équipe</a:t>
            </a:r>
          </a:p>
        </p:txBody>
      </p:sp>
      <p:sp>
        <p:nvSpPr>
          <p:cNvPr id="25" name="object 7"/>
          <p:cNvSpPr/>
          <p:nvPr/>
        </p:nvSpPr>
        <p:spPr>
          <a:xfrm>
            <a:off x="5533502" y="1268972"/>
            <a:ext cx="4798084" cy="19105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8"/>
          <p:cNvSpPr txBox="1"/>
          <p:nvPr/>
        </p:nvSpPr>
        <p:spPr>
          <a:xfrm>
            <a:off x="5598413" y="1285836"/>
            <a:ext cx="1428654" cy="148377"/>
          </a:xfrm>
          <a:prstGeom prst="rect">
            <a:avLst/>
          </a:prstGeom>
        </p:spPr>
        <p:txBody>
          <a:bodyPr vert="horz" wrap="square" lIns="0" tIns="15560" rIns="0" bIns="0" rtlCol="0">
            <a:spAutoFit/>
          </a:bodyPr>
          <a:lstStyle/>
          <a:p>
            <a:pPr marL="11527" marR="0" lvl="0" indent="0" algn="l" defTabSz="914400" rtl="0" eaLnBrk="1" fontAlgn="auto" latinLnBrk="0" hangingPunct="1">
              <a:lnSpc>
                <a:spcPct val="100000"/>
              </a:lnSpc>
              <a:spcBef>
                <a:spcPts val="123"/>
              </a:spcBef>
              <a:spcAft>
                <a:spcPts val="0"/>
              </a:spcAft>
              <a:buClrTx/>
              <a:buSzTx/>
              <a:buFontTx/>
              <a:buNone/>
              <a:tabLst/>
              <a:defRPr/>
            </a:pPr>
            <a:r>
              <a:rPr kumimoji="0" lang="fr-FR" sz="862" b="0" i="0" u="none" strike="noStrike" kern="1200" cap="none" spc="73" normalizeH="0" baseline="0" noProof="0" dirty="0" err="1">
                <a:ln>
                  <a:noFill/>
                </a:ln>
                <a:solidFill>
                  <a:srgbClr val="FFFFFF"/>
                </a:solidFill>
                <a:effectLst/>
                <a:uLnTx/>
                <a:uFillTx/>
                <a:latin typeface="Verdana"/>
                <a:ea typeface="+mn-ea"/>
                <a:cs typeface="Verdana"/>
              </a:rPr>
              <a:t>specific</a:t>
            </a:r>
            <a:r>
              <a:rPr kumimoji="0" lang="fr-FR" sz="862" b="0" i="0" u="none" strike="noStrike" kern="1200" cap="none" spc="73" normalizeH="0" baseline="0" noProof="0" dirty="0">
                <a:ln>
                  <a:noFill/>
                </a:ln>
                <a:solidFill>
                  <a:srgbClr val="FFFFFF"/>
                </a:solidFill>
                <a:effectLst/>
                <a:uLnTx/>
                <a:uFillTx/>
                <a:latin typeface="Verdana"/>
                <a:ea typeface="+mn-ea"/>
                <a:cs typeface="Verdana"/>
              </a:rPr>
              <a:t> </a:t>
            </a:r>
            <a:r>
              <a:rPr kumimoji="0" lang="fr-FR" sz="862" b="0" i="0" u="none" strike="noStrike" kern="1200" cap="none" spc="73" normalizeH="0" baseline="0" noProof="0" dirty="0" err="1">
                <a:ln>
                  <a:noFill/>
                </a:ln>
                <a:solidFill>
                  <a:srgbClr val="FFFFFF"/>
                </a:solidFill>
                <a:effectLst/>
                <a:uLnTx/>
                <a:uFillTx/>
                <a:latin typeface="Verdana"/>
                <a:ea typeface="+mn-ea"/>
                <a:cs typeface="Verdana"/>
              </a:rPr>
              <a:t>experience</a:t>
            </a:r>
            <a:endParaRPr kumimoji="0" sz="86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7" name="object 9"/>
          <p:cNvSpPr/>
          <p:nvPr/>
        </p:nvSpPr>
        <p:spPr>
          <a:xfrm>
            <a:off x="5569464" y="5082661"/>
            <a:ext cx="4762121" cy="20634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10"/>
          <p:cNvSpPr txBox="1"/>
          <p:nvPr/>
        </p:nvSpPr>
        <p:spPr>
          <a:xfrm>
            <a:off x="5637140" y="5097734"/>
            <a:ext cx="1725449" cy="148377"/>
          </a:xfrm>
          <a:prstGeom prst="rect">
            <a:avLst/>
          </a:prstGeom>
        </p:spPr>
        <p:txBody>
          <a:bodyPr vert="horz" wrap="square" lIns="0" tIns="15560" rIns="0" bIns="0" rtlCol="0">
            <a:spAutoFit/>
          </a:bodyPr>
          <a:lstStyle/>
          <a:p>
            <a:pPr marL="11527" marR="0" lvl="0" indent="0" algn="l" defTabSz="914400" rtl="0" eaLnBrk="1" fontAlgn="auto" latinLnBrk="0" hangingPunct="1">
              <a:lnSpc>
                <a:spcPct val="100000"/>
              </a:lnSpc>
              <a:spcBef>
                <a:spcPts val="123"/>
              </a:spcBef>
              <a:spcAft>
                <a:spcPts val="0"/>
              </a:spcAft>
              <a:buClrTx/>
              <a:buSzTx/>
              <a:buFontTx/>
              <a:buNone/>
              <a:tabLst/>
              <a:defRPr/>
            </a:pPr>
            <a:r>
              <a:rPr kumimoji="0" lang="fr-FR" sz="862" b="0" i="0" u="none" strike="noStrike" kern="1200" cap="none" spc="77" normalizeH="0" baseline="0" noProof="0" dirty="0" err="1">
                <a:ln>
                  <a:noFill/>
                </a:ln>
                <a:solidFill>
                  <a:srgbClr val="FFFFFF"/>
                </a:solidFill>
                <a:effectLst/>
                <a:uLnTx/>
                <a:uFillTx/>
                <a:latin typeface="Verdana"/>
                <a:ea typeface="+mn-ea"/>
                <a:cs typeface="Verdana"/>
              </a:rPr>
              <a:t>Skills</a:t>
            </a:r>
            <a:r>
              <a:rPr kumimoji="0" lang="fr-FR" sz="862" b="0" i="0" u="none" strike="noStrike" kern="1200" cap="none" spc="77" normalizeH="0" noProof="0" dirty="0">
                <a:ln>
                  <a:noFill/>
                </a:ln>
                <a:solidFill>
                  <a:srgbClr val="FFFFFF"/>
                </a:solidFill>
                <a:effectLst/>
                <a:uLnTx/>
                <a:uFillTx/>
                <a:latin typeface="Verdana"/>
                <a:ea typeface="+mn-ea"/>
                <a:cs typeface="Verdana"/>
              </a:rPr>
              <a:t> Areas</a:t>
            </a:r>
            <a:endParaRPr kumimoji="0" sz="86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9" name="object 11"/>
          <p:cNvSpPr txBox="1"/>
          <p:nvPr/>
        </p:nvSpPr>
        <p:spPr>
          <a:xfrm>
            <a:off x="2777108" y="1222541"/>
            <a:ext cx="2423045" cy="768133"/>
          </a:xfrm>
          <a:prstGeom prst="rect">
            <a:avLst/>
          </a:prstGeom>
        </p:spPr>
        <p:txBody>
          <a:bodyPr vert="horz" wrap="square" lIns="0" tIns="12102" rIns="0" bIns="0" rtlCol="0">
            <a:spAutoFit/>
          </a:bodyPr>
          <a:lstStyle/>
          <a:p>
            <a:pPr marL="11527" marR="0" lvl="0" indent="0" algn="l" defTabSz="914400" rtl="0" eaLnBrk="1" fontAlgn="auto" latinLnBrk="0" hangingPunct="1">
              <a:lnSpc>
                <a:spcPct val="100000"/>
              </a:lnSpc>
              <a:spcBef>
                <a:spcPts val="95"/>
              </a:spcBef>
              <a:spcAft>
                <a:spcPts val="0"/>
              </a:spcAft>
              <a:buClrTx/>
              <a:buSzTx/>
              <a:buFontTx/>
              <a:buNone/>
              <a:tabLst/>
              <a:defRPr/>
            </a:pPr>
            <a:r>
              <a:rPr kumimoji="0" sz="998" b="0" i="1" u="none" strike="noStrike" kern="1200" cap="none" spc="82" normalizeH="0" baseline="0" noProof="0" dirty="0">
                <a:ln>
                  <a:noFill/>
                </a:ln>
                <a:solidFill>
                  <a:prstClr val="black"/>
                </a:solidFill>
                <a:effectLst/>
                <a:uLnTx/>
                <a:uFillTx/>
                <a:latin typeface="Verdana"/>
                <a:cs typeface="Verdana"/>
              </a:rPr>
              <a:t>Yannick</a:t>
            </a:r>
            <a:r>
              <a:rPr kumimoji="0" sz="998" b="0" i="1" u="none" strike="noStrike" kern="1200" cap="none" spc="300" normalizeH="0" baseline="0" noProof="0" dirty="0">
                <a:ln>
                  <a:noFill/>
                </a:ln>
                <a:solidFill>
                  <a:prstClr val="black"/>
                </a:solidFill>
                <a:effectLst/>
                <a:uLnTx/>
                <a:uFillTx/>
                <a:latin typeface="Verdana"/>
                <a:cs typeface="Verdana"/>
              </a:rPr>
              <a:t> </a:t>
            </a:r>
            <a:r>
              <a:rPr kumimoji="0" sz="998" b="0" i="1" u="none" strike="noStrike" kern="1200" cap="none" spc="77" normalizeH="0" baseline="0" noProof="0" dirty="0">
                <a:ln>
                  <a:noFill/>
                </a:ln>
                <a:solidFill>
                  <a:prstClr val="black"/>
                </a:solidFill>
                <a:effectLst/>
                <a:uLnTx/>
                <a:uFillTx/>
                <a:latin typeface="Verdana"/>
                <a:cs typeface="Verdana"/>
              </a:rPr>
              <a:t>EBIBIE</a:t>
            </a:r>
            <a:endParaRPr kumimoji="0" sz="998" b="0" i="1" u="none" strike="noStrike" kern="1200" cap="none" spc="0" normalizeH="0" baseline="0" noProof="0" dirty="0">
              <a:ln>
                <a:noFill/>
              </a:ln>
              <a:solidFill>
                <a:prstClr val="black"/>
              </a:solidFill>
              <a:effectLst/>
              <a:uLnTx/>
              <a:uFillTx/>
              <a:latin typeface="Verdana"/>
              <a:cs typeface="Verdana"/>
            </a:endParaRPr>
          </a:p>
          <a:p>
            <a:pPr lvl="0" eaLnBrk="0" fontAlgn="base" hangingPunct="0">
              <a:spcBef>
                <a:spcPct val="0"/>
              </a:spcBef>
              <a:spcAft>
                <a:spcPct val="0"/>
              </a:spcAft>
            </a:pPr>
            <a:r>
              <a:rPr lang="fr-FR" sz="681" i="1" spc="-9" dirty="0">
                <a:solidFill>
                  <a:prstClr val="black"/>
                </a:solidFill>
                <a:latin typeface="Verdana"/>
                <a:cs typeface="Verdana"/>
              </a:rPr>
              <a:t>General Manager</a:t>
            </a:r>
          </a:p>
          <a:p>
            <a:pPr lvl="0" eaLnBrk="0" fontAlgn="base" hangingPunct="0">
              <a:spcBef>
                <a:spcPct val="0"/>
              </a:spcBef>
              <a:spcAft>
                <a:spcPct val="0"/>
              </a:spcAft>
            </a:pPr>
            <a:r>
              <a:rPr lang="en-US" altLang="en-US" sz="800" i="1" dirty="0">
                <a:solidFill>
                  <a:srgbClr val="202124"/>
                </a:solidFill>
                <a:latin typeface="Verdana" panose="020B0604030504040204" pitchFamily="34" charset="0"/>
                <a:ea typeface="Verdana" panose="020B0604030504040204" pitchFamily="34" charset="0"/>
              </a:rPr>
              <a:t>Digital Incubation Company of Gabon </a:t>
            </a:r>
          </a:p>
          <a:p>
            <a:pPr lvl="0" eaLnBrk="0" fontAlgn="base" hangingPunct="0">
              <a:spcBef>
                <a:spcPct val="0"/>
              </a:spcBef>
              <a:spcAft>
                <a:spcPct val="0"/>
              </a:spcAft>
            </a:pPr>
            <a:r>
              <a:rPr lang="en-US" altLang="en-US" sz="800" i="1" dirty="0">
                <a:solidFill>
                  <a:srgbClr val="202124"/>
                </a:solidFill>
                <a:latin typeface="Verdana" panose="020B0604030504040204" pitchFamily="34" charset="0"/>
                <a:ea typeface="Verdana" panose="020B0604030504040204" pitchFamily="34" charset="0"/>
              </a:rPr>
              <a:t>Expert in Incubation and startup strategy</a:t>
            </a:r>
            <a:r>
              <a:rPr lang="en-US" altLang="en-US" sz="100" i="1" dirty="0">
                <a:latin typeface="Verdana" panose="020B0604030504040204" pitchFamily="34" charset="0"/>
                <a:ea typeface="Verdana" panose="020B0604030504040204" pitchFamily="34" charset="0"/>
              </a:rPr>
              <a:t> </a:t>
            </a:r>
            <a:endParaRPr lang="en-US" altLang="en-US" sz="800" i="1" dirty="0">
              <a:latin typeface="Verdana" panose="020B0604030504040204" pitchFamily="34" charset="0"/>
              <a:ea typeface="Verdana" panose="020B0604030504040204" pitchFamily="34" charset="0"/>
            </a:endParaRPr>
          </a:p>
          <a:p>
            <a:pPr marL="11527" marR="0" lvl="0" indent="0" algn="l" defTabSz="914400" rtl="0" eaLnBrk="1" fontAlgn="auto" latinLnBrk="0" hangingPunct="1">
              <a:lnSpc>
                <a:spcPct val="100000"/>
              </a:lnSpc>
              <a:spcBef>
                <a:spcPts val="989"/>
              </a:spcBef>
              <a:spcAft>
                <a:spcPts val="0"/>
              </a:spcAft>
              <a:buClrTx/>
              <a:buSzTx/>
              <a:buFontTx/>
              <a:buNone/>
              <a:tabLst/>
              <a:defRPr/>
            </a:pPr>
            <a:endParaRPr kumimoji="0" sz="681" b="0" i="1" u="none" strike="noStrike" kern="1200" cap="none" spc="0" normalizeH="0" baseline="0" noProof="0" dirty="0">
              <a:ln>
                <a:noFill/>
              </a:ln>
              <a:solidFill>
                <a:prstClr val="black"/>
              </a:solidFill>
              <a:effectLst/>
              <a:uLnTx/>
              <a:uFillTx/>
              <a:latin typeface="Verdana"/>
              <a:cs typeface="Verdana"/>
            </a:endParaRPr>
          </a:p>
        </p:txBody>
      </p:sp>
      <p:sp>
        <p:nvSpPr>
          <p:cNvPr id="30" name="object 14"/>
          <p:cNvSpPr/>
          <p:nvPr/>
        </p:nvSpPr>
        <p:spPr>
          <a:xfrm>
            <a:off x="1344685" y="4480797"/>
            <a:ext cx="4038469" cy="20539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15"/>
          <p:cNvSpPr txBox="1"/>
          <p:nvPr/>
        </p:nvSpPr>
        <p:spPr>
          <a:xfrm>
            <a:off x="9396479" y="5321800"/>
            <a:ext cx="94513" cy="77904"/>
          </a:xfrm>
          <a:prstGeom prst="rect">
            <a:avLst/>
          </a:prstGeom>
        </p:spPr>
        <p:txBody>
          <a:bodyPr vert="horz" wrap="square" lIns="0" tIns="14984" rIns="0" bIns="0" rtlCol="0">
            <a:spAutoFit/>
          </a:bodyPr>
          <a:lstStyle/>
          <a:p>
            <a:pPr marL="11527" marR="0" lvl="0" indent="0" algn="l" defTabSz="914400" rtl="0" eaLnBrk="1" fontAlgn="auto" latinLnBrk="0" hangingPunct="1">
              <a:lnSpc>
                <a:spcPct val="100000"/>
              </a:lnSpc>
              <a:spcBef>
                <a:spcPts val="118"/>
              </a:spcBef>
              <a:spcAft>
                <a:spcPts val="0"/>
              </a:spcAft>
              <a:buClrTx/>
              <a:buSzTx/>
              <a:buFontTx/>
              <a:buNone/>
              <a:tabLst/>
              <a:defRPr/>
            </a:pPr>
            <a:r>
              <a:rPr kumimoji="0" sz="408" b="0" i="0" u="none" strike="noStrike" kern="1200" cap="none" spc="18" normalizeH="0" baseline="0" noProof="0" dirty="0">
                <a:ln>
                  <a:noFill/>
                </a:ln>
                <a:solidFill>
                  <a:prstClr val="black"/>
                </a:solidFill>
                <a:effectLst/>
                <a:uLnTx/>
                <a:uFillTx/>
                <a:latin typeface="Verdana"/>
                <a:ea typeface="+mn-ea"/>
                <a:cs typeface="Verdana"/>
              </a:rPr>
              <a:t>3</a:t>
            </a:r>
            <a:r>
              <a:rPr kumimoji="0" sz="408" b="0" i="0" u="none" strike="noStrike" kern="1200" cap="none" spc="14" normalizeH="0" baseline="0" noProof="0" dirty="0">
                <a:ln>
                  <a:noFill/>
                </a:ln>
                <a:solidFill>
                  <a:prstClr val="black"/>
                </a:solidFill>
                <a:effectLst/>
                <a:uLnTx/>
                <a:uFillTx/>
                <a:latin typeface="Verdana"/>
                <a:ea typeface="+mn-ea"/>
                <a:cs typeface="Verdana"/>
              </a:rPr>
              <a:t>1</a:t>
            </a:r>
            <a:endParaRPr kumimoji="0" sz="408" b="0" i="0" u="none" strike="noStrike" kern="1200" cap="none" spc="0" normalizeH="0" baseline="0" noProof="0">
              <a:ln>
                <a:noFill/>
              </a:ln>
              <a:solidFill>
                <a:prstClr val="black"/>
              </a:solidFill>
              <a:effectLst/>
              <a:uLnTx/>
              <a:uFillTx/>
              <a:latin typeface="Verdana"/>
              <a:ea typeface="+mn-ea"/>
              <a:cs typeface="Verdana"/>
            </a:endParaRPr>
          </a:p>
        </p:txBody>
      </p:sp>
      <p:sp>
        <p:nvSpPr>
          <p:cNvPr id="32" name="object 16"/>
          <p:cNvSpPr/>
          <p:nvPr/>
        </p:nvSpPr>
        <p:spPr>
          <a:xfrm>
            <a:off x="1778731" y="969842"/>
            <a:ext cx="852380" cy="102083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6"/>
          <p:cNvSpPr>
            <a:spLocks noChangeArrowheads="1"/>
          </p:cNvSpPr>
          <p:nvPr/>
        </p:nvSpPr>
        <p:spPr bwMode="auto">
          <a:xfrm>
            <a:off x="1446468" y="1990674"/>
            <a:ext cx="3992345" cy="2282684"/>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4"/>
                </a:solidFill>
                <a:effectLst/>
                <a:latin typeface="Tw Cen MT" panose="020B0602020104020603" pitchFamily="34" charset="0"/>
              </a:rPr>
              <a:t>Expert in the implementation of incubation programs, in 2018 he piloted the creation and implementation of this first incubator completely dedicated to Digital in Gabon. By designing the programs and the organizational and operational master plan, he defined a strategy aimed at making the incubator financially autonomous from a unique economic model in the sub-region. . In 2014, he created the </a:t>
            </a:r>
            <a:r>
              <a:rPr kumimoji="0" lang="en-US" altLang="en-US" sz="1000" b="0" i="0" u="none" strike="noStrike" cap="none" normalizeH="0" baseline="0" dirty="0" err="1">
                <a:ln>
                  <a:noFill/>
                </a:ln>
                <a:solidFill>
                  <a:srgbClr val="202124"/>
                </a:solidFill>
                <a:effectLst/>
                <a:latin typeface="Tw Cen MT" panose="020B0602020104020603" pitchFamily="34" charset="0"/>
              </a:rPr>
              <a:t>Entreprenarium</a:t>
            </a:r>
            <a:r>
              <a:rPr kumimoji="0" lang="en-US" altLang="en-US" sz="1000" b="0" i="0" u="none" strike="noStrike" cap="none" normalizeH="0" baseline="0" dirty="0">
                <a:ln>
                  <a:noFill/>
                </a:ln>
                <a:solidFill>
                  <a:srgbClr val="202124"/>
                </a:solidFill>
                <a:effectLst/>
                <a:latin typeface="Tw Cen MT" panose="020B0602020104020603" pitchFamily="34" charset="0"/>
              </a:rPr>
              <a:t> programs, the first accelerator in the sub-region that offers philanthropic capital and acceleration programs based on the Lean startup methodology. More than 2,000 young people and women in Rwanda, Gabon, Côte d'Ivoire and Senegal will benefit from these programs. Several times rewarded in Entrepreneurship in the USA, he obtained in 2014 the Grand Prix de </a:t>
            </a:r>
            <a:r>
              <a:rPr kumimoji="0" lang="en-US" altLang="en-US" sz="1000" b="0" i="0" u="none" strike="noStrike" cap="none" normalizeH="0" baseline="0" dirty="0" err="1">
                <a:ln>
                  <a:noFill/>
                </a:ln>
                <a:solidFill>
                  <a:srgbClr val="202124"/>
                </a:solidFill>
                <a:effectLst/>
                <a:latin typeface="Tw Cen MT" panose="020B0602020104020603" pitchFamily="34" charset="0"/>
              </a:rPr>
              <a:t>L'Excellence</a:t>
            </a:r>
            <a:r>
              <a:rPr kumimoji="0" lang="en-US" altLang="en-US" sz="1000" b="0" i="0" u="none" strike="noStrike" cap="none" normalizeH="0" baseline="0" dirty="0">
                <a:ln>
                  <a:noFill/>
                </a:ln>
                <a:solidFill>
                  <a:srgbClr val="202124"/>
                </a:solidFill>
                <a:effectLst/>
                <a:latin typeface="Tw Cen MT" panose="020B0602020104020603" pitchFamily="34" charset="0"/>
              </a:rPr>
              <a:t> in his native country Gabon where he returned after having had a rich professional experience of more than 10 years in the United States and in France at managerial positions in the development of support programs for SMEs in difficulty in incubators and in the American administration</a:t>
            </a:r>
            <a:r>
              <a:rPr kumimoji="0" lang="en-US" altLang="en-US" sz="100" b="0" i="0" u="none" strike="noStrike" cap="none" normalizeH="0" baseline="0" dirty="0">
                <a:ln>
                  <a:noFill/>
                </a:ln>
                <a:solidFill>
                  <a:schemeClr val="tx1"/>
                </a:solidFill>
                <a:effectLst/>
                <a:latin typeface="Tw Cen MT" panose="020B0602020104020603" pitchFamily="34" charset="0"/>
              </a:rPr>
              <a:t> </a:t>
            </a:r>
            <a:endParaRPr kumimoji="0" lang="en-US" altLang="en-US" sz="800" b="0" i="0" u="none" strike="noStrike" cap="none" normalizeH="0" baseline="0" dirty="0">
              <a:ln>
                <a:noFill/>
              </a:ln>
              <a:solidFill>
                <a:schemeClr val="tx1"/>
              </a:solidFill>
              <a:effectLst/>
              <a:latin typeface="Tw Cen MT" panose="020B0602020104020603" pitchFamily="34" charset="0"/>
            </a:endParaRPr>
          </a:p>
        </p:txBody>
      </p:sp>
      <p:sp>
        <p:nvSpPr>
          <p:cNvPr id="34" name="Rectangle 33"/>
          <p:cNvSpPr/>
          <p:nvPr/>
        </p:nvSpPr>
        <p:spPr>
          <a:xfrm>
            <a:off x="5634373" y="2269186"/>
            <a:ext cx="6096000" cy="215444"/>
          </a:xfrm>
          <a:prstGeom prst="rect">
            <a:avLst/>
          </a:prstGeom>
        </p:spPr>
        <p:txBody>
          <a:bodyPr>
            <a:spAutoFit/>
          </a:bodyPr>
          <a:lstStyle/>
          <a:p>
            <a:pPr lvl="0" eaLnBrk="0" fontAlgn="base" hangingPunct="0">
              <a:spcBef>
                <a:spcPct val="0"/>
              </a:spcBef>
              <a:spcAft>
                <a:spcPct val="0"/>
              </a:spcAft>
            </a:pPr>
            <a:r>
              <a:rPr lang="en-US" altLang="en-US" sz="800" dirty="0">
                <a:solidFill>
                  <a:srgbClr val="202124"/>
                </a:solidFill>
                <a:latin typeface="Verdana" panose="020B0604030504040204" pitchFamily="34" charset="0"/>
                <a:ea typeface="Verdana" panose="020B0604030504040204" pitchFamily="34" charset="0"/>
              </a:rPr>
              <a:t>Administrator </a:t>
            </a:r>
            <a:r>
              <a:rPr lang="en-US" altLang="en-US" sz="800" dirty="0" err="1">
                <a:solidFill>
                  <a:srgbClr val="202124"/>
                </a:solidFill>
                <a:latin typeface="Verdana" panose="020B0604030504040204" pitchFamily="34" charset="0"/>
                <a:ea typeface="Verdana" panose="020B0604030504040204" pitchFamily="34" charset="0"/>
              </a:rPr>
              <a:t>Entreprenarium</a:t>
            </a:r>
            <a:r>
              <a:rPr lang="en-US" altLang="en-US" sz="800" dirty="0">
                <a:solidFill>
                  <a:srgbClr val="202124"/>
                </a:solidFill>
                <a:latin typeface="Verdana" panose="020B0604030504040204" pitchFamily="34" charset="0"/>
                <a:ea typeface="Verdana" panose="020B0604030504040204" pitchFamily="34" charset="0"/>
              </a:rPr>
              <a:t> (100% private incubator) </a:t>
            </a:r>
          </a:p>
        </p:txBody>
      </p:sp>
      <p:sp>
        <p:nvSpPr>
          <p:cNvPr id="35" name="Rectangle 8"/>
          <p:cNvSpPr>
            <a:spLocks noChangeArrowheads="1"/>
          </p:cNvSpPr>
          <p:nvPr/>
        </p:nvSpPr>
        <p:spPr bwMode="auto">
          <a:xfrm>
            <a:off x="5951052" y="2543374"/>
            <a:ext cx="3620656" cy="51296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Establishment of a management center for Gabon and Rwanda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Training of supervisors of the incubation program of the University of Kigali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Implementation of resource mobilization strategies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Realization of implementation studies in Senegal, Ivory Coast and Rwanda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the business plan</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37" name="object 2"/>
          <p:cNvSpPr txBox="1"/>
          <p:nvPr/>
        </p:nvSpPr>
        <p:spPr>
          <a:xfrm>
            <a:off x="5946960" y="1799368"/>
            <a:ext cx="3642623" cy="485071"/>
          </a:xfrm>
          <a:prstGeom prst="rect">
            <a:avLst/>
          </a:prstGeom>
        </p:spPr>
        <p:txBody>
          <a:bodyPr vert="horz" wrap="square" lIns="0" tIns="15560" rIns="0" bIns="0" rtlCol="0">
            <a:spAutoFit/>
          </a:bodyPr>
          <a:lstStyle/>
          <a:p>
            <a:pPr marL="182977" marR="0" lvl="0" indent="-171450" algn="l" defTabSz="914400" rtl="0" eaLnBrk="1" fontAlgn="auto" latinLnBrk="0" hangingPunct="1">
              <a:lnSpc>
                <a:spcPct val="100000"/>
              </a:lnSpc>
              <a:spcBef>
                <a:spcPts val="123"/>
              </a:spcBef>
              <a:spcAft>
                <a:spcPts val="0"/>
              </a:spcAft>
              <a:buClrTx/>
              <a:buSzTx/>
              <a:buFont typeface="Wingdings" panose="05000000000000000000" pitchFamily="2" charset="2"/>
              <a:buChar char="§"/>
              <a:tabLst/>
              <a:defRPr/>
            </a:pPr>
            <a:r>
              <a:rPr lang="en-US" altLang="en-US" sz="700" dirty="0">
                <a:solidFill>
                  <a:srgbClr val="202124"/>
                </a:solidFill>
                <a:latin typeface="Verdana" panose="020B0604030504040204" pitchFamily="34" charset="0"/>
                <a:ea typeface="Verdana" panose="020B0604030504040204" pitchFamily="34" charset="0"/>
              </a:rPr>
              <a:t>Definition of the economic model</a:t>
            </a:r>
          </a:p>
          <a:p>
            <a:pPr marL="182977" marR="0" lvl="0" indent="-171450" algn="l" defTabSz="914400" rtl="0" eaLnBrk="1" fontAlgn="auto" latinLnBrk="0" hangingPunct="1">
              <a:lnSpc>
                <a:spcPct val="100000"/>
              </a:lnSpc>
              <a:spcBef>
                <a:spcPts val="123"/>
              </a:spcBef>
              <a:spcAft>
                <a:spcPts val="0"/>
              </a:spcAft>
              <a:buClrTx/>
              <a:buSzTx/>
              <a:buFont typeface="Wingdings" panose="05000000000000000000" pitchFamily="2" charset="2"/>
              <a:buChar char="§"/>
              <a:tabLst/>
              <a:defRPr/>
            </a:pPr>
            <a:r>
              <a:rPr lang="en-US" altLang="en-US" sz="700" dirty="0">
                <a:solidFill>
                  <a:srgbClr val="202124"/>
                </a:solidFill>
                <a:latin typeface="Verdana" panose="020B0604030504040204" pitchFamily="34" charset="0"/>
                <a:ea typeface="Verdana" panose="020B0604030504040204" pitchFamily="34" charset="0"/>
              </a:rPr>
              <a:t>Development of incubation and acceleration programs </a:t>
            </a:r>
          </a:p>
          <a:p>
            <a:pPr marL="182977" marR="0" lvl="0" indent="-171450" algn="l" defTabSz="914400" rtl="0" eaLnBrk="1" fontAlgn="auto" latinLnBrk="0" hangingPunct="1">
              <a:lnSpc>
                <a:spcPct val="100000"/>
              </a:lnSpc>
              <a:spcBef>
                <a:spcPts val="123"/>
              </a:spcBef>
              <a:spcAft>
                <a:spcPts val="0"/>
              </a:spcAft>
              <a:buClrTx/>
              <a:buSzTx/>
              <a:buFont typeface="Wingdings" panose="05000000000000000000" pitchFamily="2" charset="2"/>
              <a:buChar char="§"/>
              <a:tabLst/>
              <a:defRPr/>
            </a:pPr>
            <a:r>
              <a:rPr lang="en-US" altLang="en-US" sz="700" dirty="0">
                <a:solidFill>
                  <a:srgbClr val="202124"/>
                </a:solidFill>
                <a:latin typeface="Verdana" panose="020B0604030504040204" pitchFamily="34" charset="0"/>
                <a:ea typeface="Verdana" panose="020B0604030504040204" pitchFamily="34" charset="0"/>
              </a:rPr>
              <a:t>Development of partnerships </a:t>
            </a:r>
          </a:p>
          <a:p>
            <a:pPr marL="182977" marR="0" lvl="0" indent="-171450" algn="l" defTabSz="914400" rtl="0" eaLnBrk="1" fontAlgn="auto" latinLnBrk="0" hangingPunct="1">
              <a:lnSpc>
                <a:spcPct val="100000"/>
              </a:lnSpc>
              <a:spcBef>
                <a:spcPts val="123"/>
              </a:spcBef>
              <a:spcAft>
                <a:spcPts val="0"/>
              </a:spcAft>
              <a:buClrTx/>
              <a:buSzTx/>
              <a:buFont typeface="Wingdings" panose="05000000000000000000" pitchFamily="2" charset="2"/>
              <a:buChar char="§"/>
              <a:tabLst/>
              <a:defRPr/>
            </a:pPr>
            <a:r>
              <a:rPr lang="en-US" altLang="en-US" sz="700" dirty="0">
                <a:solidFill>
                  <a:srgbClr val="202124"/>
                </a:solidFill>
                <a:latin typeface="Verdana" panose="020B0604030504040204" pitchFamily="34" charset="0"/>
                <a:ea typeface="Verdana" panose="020B0604030504040204" pitchFamily="34" charset="0"/>
              </a:rPr>
              <a:t>Constitution of the team and the offer</a:t>
            </a:r>
            <a:r>
              <a:rPr lang="en-US" altLang="en-US" sz="700" dirty="0">
                <a:latin typeface="Verdana" panose="020B0604030504040204" pitchFamily="34" charset="0"/>
                <a:ea typeface="Verdana" panose="020B0604030504040204" pitchFamily="34" charset="0"/>
              </a:rPr>
              <a:t> </a:t>
            </a:r>
          </a:p>
        </p:txBody>
      </p:sp>
      <p:sp>
        <p:nvSpPr>
          <p:cNvPr id="38" name="ZoneTexte 37"/>
          <p:cNvSpPr txBox="1"/>
          <p:nvPr/>
        </p:nvSpPr>
        <p:spPr>
          <a:xfrm>
            <a:off x="5634373" y="1578841"/>
            <a:ext cx="3449519" cy="215444"/>
          </a:xfrm>
          <a:prstGeom prst="rect">
            <a:avLst/>
          </a:prstGeom>
          <a:noFill/>
        </p:spPr>
        <p:txBody>
          <a:bodyPr wrap="square" rtlCol="0">
            <a:spAutoFit/>
          </a:bodyPr>
          <a:lstStyle/>
          <a:p>
            <a:r>
              <a:rPr lang="fr-FR" sz="800" dirty="0">
                <a:latin typeface="Verdana" panose="020B0604030504040204" pitchFamily="34" charset="0"/>
                <a:ea typeface="Verdana" panose="020B0604030504040204" pitchFamily="34" charset="0"/>
              </a:rPr>
              <a:t>General Manager SING SA</a:t>
            </a:r>
            <a:endParaRPr lang="en-US" sz="800" dirty="0">
              <a:latin typeface="Verdana" panose="020B0604030504040204" pitchFamily="34" charset="0"/>
              <a:ea typeface="Verdana" panose="020B0604030504040204" pitchFamily="34" charset="0"/>
            </a:endParaRPr>
          </a:p>
        </p:txBody>
      </p:sp>
      <p:sp>
        <p:nvSpPr>
          <p:cNvPr id="39" name="Rectangle 17"/>
          <p:cNvSpPr>
            <a:spLocks noChangeArrowheads="1"/>
          </p:cNvSpPr>
          <p:nvPr/>
        </p:nvSpPr>
        <p:spPr bwMode="auto">
          <a:xfrm>
            <a:off x="5946960" y="3214744"/>
            <a:ext cx="4371463" cy="51296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700" dirty="0">
              <a:solidFill>
                <a:srgbClr val="202124"/>
              </a:solidFill>
              <a:latin typeface="Verdana" panose="020B0604030504040204" pitchFamily="34" charset="0"/>
              <a:ea typeface="Verdana" panose="020B060403050404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Definition of the business process strategy of the</a:t>
            </a:r>
            <a:r>
              <a:rPr kumimoji="0" lang="en-US" altLang="en-US" sz="700" b="0" i="0" u="none" strike="noStrike" cap="none" normalizeH="0" dirty="0">
                <a:ln>
                  <a:noFill/>
                </a:ln>
                <a:solidFill>
                  <a:srgbClr val="202124"/>
                </a:solidFill>
                <a:effectLst/>
                <a:latin typeface="Verdana" panose="020B0604030504040204" pitchFamily="34" charset="0"/>
                <a:ea typeface="Verdana" panose="020B0604030504040204" pitchFamily="34" charset="0"/>
              </a:rPr>
              <a:t> </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Administrative Single Window</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Management of start-up financing programs (CNPA, CAPE)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terms of reference for the analysis of value chains in Gabon</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Resource expert for the feasibility study for the establishment of a regional incubator</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0" name="Rectangle 39"/>
          <p:cNvSpPr/>
          <p:nvPr/>
        </p:nvSpPr>
        <p:spPr>
          <a:xfrm>
            <a:off x="5654127" y="3107180"/>
            <a:ext cx="2021707" cy="215444"/>
          </a:xfrm>
          <a:prstGeom prst="rect">
            <a:avLst/>
          </a:prstGeom>
        </p:spPr>
        <p:txBody>
          <a:bodyPr wrap="none">
            <a:spAutoFit/>
          </a:bodyPr>
          <a:lstStyle/>
          <a:p>
            <a:pPr lvl="0" eaLnBrk="0" fontAlgn="base" hangingPunct="0">
              <a:spcBef>
                <a:spcPct val="0"/>
              </a:spcBef>
              <a:spcAft>
                <a:spcPct val="0"/>
              </a:spcAft>
            </a:pPr>
            <a:r>
              <a:rPr lang="en-US" altLang="en-US" sz="800" dirty="0">
                <a:solidFill>
                  <a:srgbClr val="202124"/>
                </a:solidFill>
                <a:latin typeface="Verdana" panose="020B0604030504040204" pitchFamily="34" charset="0"/>
                <a:ea typeface="Verdana" panose="020B0604030504040204" pitchFamily="34" charset="0"/>
              </a:rPr>
              <a:t>Director of Strategy and Marketing </a:t>
            </a:r>
          </a:p>
        </p:txBody>
      </p:sp>
      <p:sp>
        <p:nvSpPr>
          <p:cNvPr id="41" name="Rectangle 18"/>
          <p:cNvSpPr>
            <a:spLocks noChangeArrowheads="1"/>
          </p:cNvSpPr>
          <p:nvPr/>
        </p:nvSpPr>
        <p:spPr bwMode="auto">
          <a:xfrm>
            <a:off x="5955194" y="4027808"/>
            <a:ext cx="3488541" cy="2975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Structuring of the business processes of the PSGE Coordination Office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technical notes for the National Industrialization Scheme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Establishment of a PSGE project bank (agriculture)</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2" name="Rectangle 41"/>
          <p:cNvSpPr/>
          <p:nvPr/>
        </p:nvSpPr>
        <p:spPr>
          <a:xfrm>
            <a:off x="5692959" y="3764819"/>
            <a:ext cx="2286203" cy="215444"/>
          </a:xfrm>
          <a:prstGeom prst="rect">
            <a:avLst/>
          </a:prstGeom>
        </p:spPr>
        <p:txBody>
          <a:bodyPr wrap="none">
            <a:spAutoFit/>
          </a:bodyPr>
          <a:lstStyle/>
          <a:p>
            <a:pPr lvl="0" eaLnBrk="0" fontAlgn="base" hangingPunct="0">
              <a:spcBef>
                <a:spcPct val="0"/>
              </a:spcBef>
              <a:spcAft>
                <a:spcPct val="0"/>
              </a:spcAft>
            </a:pPr>
            <a:r>
              <a:rPr lang="en-US" altLang="en-US" sz="800" dirty="0">
                <a:solidFill>
                  <a:srgbClr val="202124"/>
                </a:solidFill>
                <a:latin typeface="Verdana" panose="020B0604030504040204" pitchFamily="34" charset="0"/>
                <a:ea typeface="Verdana" panose="020B0604030504040204" pitchFamily="34" charset="0"/>
              </a:rPr>
              <a:t>Senior Consultant – Performance Group </a:t>
            </a:r>
          </a:p>
        </p:txBody>
      </p:sp>
      <p:sp>
        <p:nvSpPr>
          <p:cNvPr id="43" name="Rectangle 19"/>
          <p:cNvSpPr>
            <a:spLocks noChangeArrowheads="1"/>
          </p:cNvSpPr>
          <p:nvPr/>
        </p:nvSpPr>
        <p:spPr bwMode="auto">
          <a:xfrm>
            <a:off x="5926804" y="4584879"/>
            <a:ext cx="3662779" cy="40524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Evaluation of public support policies for SMEs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Implementation of the monitoring system for business services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Management of the federal support program for the commercial revitalization of SMEs</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4" name="Rectangle 43"/>
          <p:cNvSpPr/>
          <p:nvPr/>
        </p:nvSpPr>
        <p:spPr>
          <a:xfrm>
            <a:off x="5692959" y="4369435"/>
            <a:ext cx="6096000" cy="215444"/>
          </a:xfrm>
          <a:prstGeom prst="rect">
            <a:avLst/>
          </a:prstGeom>
        </p:spPr>
        <p:txBody>
          <a:bodyPr>
            <a:spAutoFit/>
          </a:bodyPr>
          <a:lstStyle/>
          <a:p>
            <a:r>
              <a:rPr lang="en-US" altLang="en-US" sz="800" dirty="0">
                <a:solidFill>
                  <a:srgbClr val="202124"/>
                </a:solidFill>
                <a:latin typeface="Verdana" panose="020B0604030504040204" pitchFamily="34" charset="0"/>
                <a:ea typeface="Verdana" panose="020B0604030504040204" pitchFamily="34" charset="0"/>
              </a:rPr>
              <a:t>Business Services Manager – City of Philadelphia Department of Commerce </a:t>
            </a:r>
            <a:endParaRPr lang="en-US" sz="800" dirty="0">
              <a:latin typeface="Verdana" panose="020B0604030504040204" pitchFamily="34" charset="0"/>
              <a:ea typeface="Verdana" panose="020B0604030504040204" pitchFamily="34" charset="0"/>
            </a:endParaRPr>
          </a:p>
        </p:txBody>
      </p:sp>
      <p:sp>
        <p:nvSpPr>
          <p:cNvPr id="45" name="Rectangle 20"/>
          <p:cNvSpPr>
            <a:spLocks noChangeArrowheads="1"/>
          </p:cNvSpPr>
          <p:nvPr/>
        </p:nvSpPr>
        <p:spPr bwMode="auto">
          <a:xfrm>
            <a:off x="5949810" y="5430792"/>
            <a:ext cx="4381775" cy="51296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Expert in entrepreneurship and support for SMEs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Expertise in business development and marketing Expertise in creating a business plan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Design of incubation programs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Expert in Lean Management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Strategy and development of innovative products and services</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6" name="Rectangle 22"/>
          <p:cNvSpPr>
            <a:spLocks noChangeArrowheads="1"/>
          </p:cNvSpPr>
          <p:nvPr/>
        </p:nvSpPr>
        <p:spPr bwMode="auto">
          <a:xfrm>
            <a:off x="1423407" y="4787502"/>
            <a:ext cx="6910843" cy="148246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15 years of experience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Digital Incubation Society of Gabon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Entrepreneurarium</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(Incubator)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National Investment Promotion Agency of Gabon Performances Group (Advice and Management)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GFI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Informatique</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 France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Philadelphia Economic Development Agency (PIDC)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Women Opportunity Business Center (WORC) – USA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700" dirty="0">
              <a:solidFill>
                <a:srgbClr val="202124"/>
              </a:solidFill>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Diplomas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Expert in Industrial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Engineering and Services –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Ecole</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Centrale Paris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Master 2 Strategy and Entrepreneurship –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J.Fox</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School Business (USA)</a:t>
            </a:r>
          </a:p>
          <a:p>
            <a:pPr marR="0" lvl="0" algn="l" defTabSz="914400" rtl="0" eaLnBrk="0" fontAlgn="base" latinLnBrk="0" hangingPunct="0">
              <a:lnSpc>
                <a:spcPct val="100000"/>
              </a:lnSpc>
              <a:spcBef>
                <a:spcPct val="0"/>
              </a:spcBef>
              <a:spcAft>
                <a:spcPct val="0"/>
              </a:spcAft>
              <a:buClrTx/>
              <a:buSzTx/>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Languages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English (bilingual)</a:t>
            </a:r>
            <a:r>
              <a:rPr kumimoji="0" lang="en-US" altLang="en-US" sz="3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7" name="object 10"/>
          <p:cNvSpPr txBox="1"/>
          <p:nvPr/>
        </p:nvSpPr>
        <p:spPr>
          <a:xfrm>
            <a:off x="1465477" y="4484178"/>
            <a:ext cx="1725449" cy="148377"/>
          </a:xfrm>
          <a:prstGeom prst="rect">
            <a:avLst/>
          </a:prstGeom>
        </p:spPr>
        <p:txBody>
          <a:bodyPr vert="horz" wrap="square" lIns="0" tIns="15560" rIns="0" bIns="0" rtlCol="0">
            <a:spAutoFit/>
          </a:bodyPr>
          <a:lstStyle/>
          <a:p>
            <a:pPr marL="11527" marR="0" lvl="0" indent="0" algn="l" defTabSz="914400" rtl="0" eaLnBrk="1" fontAlgn="auto" latinLnBrk="0" hangingPunct="1">
              <a:lnSpc>
                <a:spcPct val="100000"/>
              </a:lnSpc>
              <a:spcBef>
                <a:spcPts val="123"/>
              </a:spcBef>
              <a:spcAft>
                <a:spcPts val="0"/>
              </a:spcAft>
              <a:buClrTx/>
              <a:buSzTx/>
              <a:buFontTx/>
              <a:buNone/>
              <a:tabLst/>
              <a:defRPr/>
            </a:pPr>
            <a:r>
              <a:rPr lang="fr-FR" sz="862" spc="77" dirty="0">
                <a:solidFill>
                  <a:srgbClr val="FFFFFF"/>
                </a:solidFill>
                <a:latin typeface="Verdana"/>
                <a:cs typeface="Verdana"/>
              </a:rPr>
              <a:t>Professional </a:t>
            </a:r>
            <a:r>
              <a:rPr lang="fr-FR" sz="862" spc="77" dirty="0" err="1">
                <a:solidFill>
                  <a:srgbClr val="FFFFFF"/>
                </a:solidFill>
                <a:latin typeface="Verdana"/>
                <a:cs typeface="Verdana"/>
              </a:rPr>
              <a:t>career</a:t>
            </a:r>
            <a:endParaRPr kumimoji="0" sz="862"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4102278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9- L’équipe</a:t>
            </a:r>
          </a:p>
        </p:txBody>
      </p:sp>
      <p:sp>
        <p:nvSpPr>
          <p:cNvPr id="40" name="Google Shape;96;p1"/>
          <p:cNvSpPr/>
          <p:nvPr/>
        </p:nvSpPr>
        <p:spPr>
          <a:xfrm>
            <a:off x="5145080" y="907770"/>
            <a:ext cx="4648201" cy="204301"/>
          </a:xfrm>
          <a:prstGeom prst="rect">
            <a:avLst/>
          </a:prstGeom>
          <a:blipFill>
            <a:blip r:embed="rId2"/>
            <a:stretch>
              <a:fillRect/>
            </a:stretch>
          </a:blipFill>
          <a:ln w="12700">
            <a:miter lim="400000"/>
          </a:ln>
        </p:spPr>
        <p:txBody>
          <a:bodyPr lIns="0" tIns="0" rIns="0" bIns="0"/>
          <a:lstStyle/>
          <a:p>
            <a:pPr>
              <a:defRPr sz="1600">
                <a:latin typeface="Calibri"/>
                <a:ea typeface="Calibri"/>
                <a:cs typeface="Calibri"/>
                <a:sym typeface="Calibri"/>
              </a:defRPr>
            </a:pPr>
            <a:endParaRPr/>
          </a:p>
        </p:txBody>
      </p:sp>
      <p:sp>
        <p:nvSpPr>
          <p:cNvPr id="41" name="Google Shape;97;p1"/>
          <p:cNvSpPr txBox="1"/>
          <p:nvPr/>
        </p:nvSpPr>
        <p:spPr>
          <a:xfrm>
            <a:off x="6451000" y="907770"/>
            <a:ext cx="2250548" cy="184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11526">
              <a:defRPr sz="800">
                <a:solidFill>
                  <a:srgbClr val="FFFFFF"/>
                </a:solidFill>
                <a:latin typeface="Verdana"/>
                <a:ea typeface="Verdana"/>
                <a:cs typeface="Verdana"/>
                <a:sym typeface="Verdana"/>
              </a:defRPr>
            </a:lvl1pPr>
          </a:lstStyle>
          <a:p>
            <a:r>
              <a:rPr lang="fr-FR" sz="1200" dirty="0" err="1"/>
              <a:t>Specific</a:t>
            </a:r>
            <a:r>
              <a:rPr lang="fr-FR" sz="1200" dirty="0"/>
              <a:t> </a:t>
            </a:r>
            <a:r>
              <a:rPr lang="fr-FR" sz="1200" dirty="0" err="1"/>
              <a:t>experience</a:t>
            </a:r>
            <a:endParaRPr sz="1200" dirty="0"/>
          </a:p>
        </p:txBody>
      </p:sp>
      <p:sp>
        <p:nvSpPr>
          <p:cNvPr id="42" name="Google Shape;99;p1"/>
          <p:cNvSpPr txBox="1"/>
          <p:nvPr/>
        </p:nvSpPr>
        <p:spPr>
          <a:xfrm>
            <a:off x="5637140" y="5396737"/>
            <a:ext cx="17254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1526">
              <a:defRPr sz="800">
                <a:solidFill>
                  <a:srgbClr val="FFFFFF"/>
                </a:solidFill>
                <a:latin typeface="Verdana"/>
                <a:ea typeface="Verdana"/>
                <a:cs typeface="Verdana"/>
                <a:sym typeface="Verdana"/>
              </a:defRPr>
            </a:lvl1pPr>
          </a:lstStyle>
          <a:p>
            <a:r>
              <a:t>Domaines de compétences</a:t>
            </a:r>
          </a:p>
        </p:txBody>
      </p:sp>
      <p:sp>
        <p:nvSpPr>
          <p:cNvPr id="43" name="Google Shape;100;p1"/>
          <p:cNvSpPr txBox="1"/>
          <p:nvPr/>
        </p:nvSpPr>
        <p:spPr>
          <a:xfrm>
            <a:off x="2579875" y="1581388"/>
            <a:ext cx="2178601"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1526">
              <a:defRPr sz="900">
                <a:latin typeface="Verdana"/>
                <a:ea typeface="Verdana"/>
                <a:cs typeface="Verdana"/>
                <a:sym typeface="Verdana"/>
              </a:defRPr>
            </a:pPr>
            <a:r>
              <a:rPr lang="fr-FR" dirty="0" err="1"/>
              <a:t>Aymen</a:t>
            </a:r>
            <a:r>
              <a:rPr lang="fr-FR" dirty="0"/>
              <a:t> ZNAIDI</a:t>
            </a:r>
            <a:endParaRPr dirty="0"/>
          </a:p>
          <a:p>
            <a:pPr indent="11526">
              <a:spcBef>
                <a:spcPts val="900"/>
              </a:spcBef>
              <a:defRPr sz="900">
                <a:latin typeface="Verdana"/>
                <a:ea typeface="Verdana"/>
                <a:cs typeface="Verdana"/>
                <a:sym typeface="Verdana"/>
              </a:defRPr>
            </a:pPr>
            <a:r>
              <a:rPr lang="fr-FR" dirty="0"/>
              <a:t>General Manager ADDINN</a:t>
            </a:r>
            <a:endParaRPr dirty="0"/>
          </a:p>
        </p:txBody>
      </p:sp>
      <p:sp>
        <p:nvSpPr>
          <p:cNvPr id="44" name="Google Shape;104;p1"/>
          <p:cNvSpPr txBox="1"/>
          <p:nvPr/>
        </p:nvSpPr>
        <p:spPr>
          <a:xfrm>
            <a:off x="9396479" y="5620227"/>
            <a:ext cx="9451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1526">
              <a:defRPr sz="400">
                <a:latin typeface="Verdana"/>
                <a:ea typeface="Verdana"/>
                <a:cs typeface="Verdana"/>
                <a:sym typeface="Verdana"/>
              </a:defRPr>
            </a:lvl1pPr>
          </a:lstStyle>
          <a:p>
            <a:r>
              <a:t>31</a:t>
            </a:r>
          </a:p>
        </p:txBody>
      </p:sp>
      <p:sp>
        <p:nvSpPr>
          <p:cNvPr id="45" name="Oval 28">
            <a:extLst>
              <a:ext uri="{FF2B5EF4-FFF2-40B4-BE49-F238E27FC236}">
                <a16:creationId xmlns:a16="http://schemas.microsoft.com/office/drawing/2014/main" id="{1527C4B1-8561-44F6-BB0C-7D0197D516B9}"/>
              </a:ext>
            </a:extLst>
          </p:cNvPr>
          <p:cNvSpPr/>
          <p:nvPr/>
        </p:nvSpPr>
        <p:spPr>
          <a:xfrm>
            <a:off x="1004914" y="836313"/>
            <a:ext cx="1574961" cy="1600397"/>
          </a:xfrm>
          <a:prstGeom prst="ellipse">
            <a:avLst/>
          </a:prstGeom>
          <a:blipFill>
            <a:blip r:embed="rId3"/>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Rectangle 4">
            <a:extLst>
              <a:ext uri="{FF2B5EF4-FFF2-40B4-BE49-F238E27FC236}">
                <a16:creationId xmlns:a16="http://schemas.microsoft.com/office/drawing/2014/main" id="{E220C3E6-20C0-47A5-8B7B-5F74E4D08EE9}"/>
              </a:ext>
            </a:extLst>
          </p:cNvPr>
          <p:cNvSpPr txBox="1">
            <a:spLocks noChangeArrowheads="1"/>
          </p:cNvSpPr>
          <p:nvPr/>
        </p:nvSpPr>
        <p:spPr bwMode="auto">
          <a:xfrm>
            <a:off x="4758476" y="872919"/>
            <a:ext cx="7162679" cy="58524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2000" tIns="72000" rIns="72000" bIns="72000" anchor="t" anchorCtr="0"/>
          <a:lstStyle>
            <a:defPPr>
              <a:defRPr lang="fr-FR"/>
            </a:defPPr>
            <a:lvl1pPr marL="174625" indent="-171450" defTabSz="457200">
              <a:lnSpc>
                <a:spcPct val="110000"/>
              </a:lnSpc>
              <a:spcBef>
                <a:spcPts val="800"/>
              </a:spcBef>
              <a:buClr>
                <a:srgbClr val="9A006A"/>
              </a:buClr>
              <a:buFont typeface="Wingdings" panose="05000000000000000000" pitchFamily="2" charset="2"/>
              <a:buChar char="§"/>
              <a:tabLst>
                <a:tab pos="1141413" algn="l"/>
              </a:tabLst>
              <a:defRPr sz="1100" b="1">
                <a:solidFill>
                  <a:schemeClr val="bg2"/>
                </a:solidFill>
                <a:latin typeface="Calibri"/>
              </a:defRPr>
            </a:lvl1pPr>
            <a:lvl2pPr marL="363538" lvl="1" indent="-188913" defTabSz="457200">
              <a:lnSpc>
                <a:spcPct val="110000"/>
              </a:lnSpc>
              <a:buClr>
                <a:srgbClr val="FFFFFF">
                  <a:lumMod val="75000"/>
                </a:srgbClr>
              </a:buClr>
              <a:buFont typeface="Arial" panose="020B0604020202020204" pitchFamily="34" charset="0"/>
              <a:buChar char="•"/>
              <a:tabLst>
                <a:tab pos="1141413" algn="l"/>
              </a:tabLst>
              <a:defRPr sz="1100">
                <a:solidFill>
                  <a:schemeClr val="bg2"/>
                </a:solidFill>
                <a:latin typeface="Tahoma" pitchFamily="34" charset="0"/>
              </a:defRPr>
            </a:lvl2pPr>
            <a:lvl3pPr marL="1143000" indent="-228600" defTabSz="923925" eaLnBrk="0" hangingPunct="0">
              <a:defRPr sz="700">
                <a:latin typeface="Tahoma" pitchFamily="34" charset="0"/>
              </a:defRPr>
            </a:lvl3pPr>
            <a:lvl4pPr marL="1600200" indent="-228600" defTabSz="923925" eaLnBrk="0" hangingPunct="0">
              <a:defRPr sz="700">
                <a:latin typeface="Tahoma" pitchFamily="34" charset="0"/>
              </a:defRPr>
            </a:lvl4pPr>
            <a:lvl5pPr marL="2057400" indent="-228600" defTabSz="923925" eaLnBrk="0" hangingPunct="0">
              <a:defRPr sz="700">
                <a:latin typeface="Tahoma" pitchFamily="34" charset="0"/>
              </a:defRPr>
            </a:lvl5pPr>
            <a:lvl6pPr marL="2514600" indent="-228600" defTabSz="923925" eaLnBrk="0" fontAlgn="base" hangingPunct="0">
              <a:spcBef>
                <a:spcPct val="0"/>
              </a:spcBef>
              <a:spcAft>
                <a:spcPct val="0"/>
              </a:spcAft>
              <a:defRPr sz="700">
                <a:latin typeface="Tahoma" pitchFamily="34" charset="0"/>
              </a:defRPr>
            </a:lvl6pPr>
            <a:lvl7pPr marL="2971800" indent="-228600" defTabSz="923925" eaLnBrk="0" fontAlgn="base" hangingPunct="0">
              <a:spcBef>
                <a:spcPct val="0"/>
              </a:spcBef>
              <a:spcAft>
                <a:spcPct val="0"/>
              </a:spcAft>
              <a:defRPr sz="700">
                <a:latin typeface="Tahoma" pitchFamily="34" charset="0"/>
              </a:defRPr>
            </a:lvl7pPr>
            <a:lvl8pPr marL="3429000" indent="-228600" defTabSz="923925" eaLnBrk="0" fontAlgn="base" hangingPunct="0">
              <a:spcBef>
                <a:spcPct val="0"/>
              </a:spcBef>
              <a:spcAft>
                <a:spcPct val="0"/>
              </a:spcAft>
              <a:defRPr sz="700">
                <a:latin typeface="Tahoma" pitchFamily="34" charset="0"/>
              </a:defRPr>
            </a:lvl8pPr>
            <a:lvl9pPr marL="3886200" indent="-228600" defTabSz="923925" eaLnBrk="0" fontAlgn="base" hangingPunct="0">
              <a:spcBef>
                <a:spcPct val="0"/>
              </a:spcBef>
              <a:spcAft>
                <a:spcPct val="0"/>
              </a:spcAft>
              <a:defRPr sz="700">
                <a:latin typeface="Tahoma" pitchFamily="34" charset="0"/>
              </a:defRPr>
            </a:lvl9pPr>
          </a:lstStyle>
          <a:p>
            <a:endParaRPr lang="en-US" dirty="0">
              <a:solidFill>
                <a:schemeClr val="tx1"/>
              </a:solidFill>
            </a:endParaRPr>
          </a:p>
          <a:p>
            <a:r>
              <a:rPr lang="en-US" dirty="0">
                <a:solidFill>
                  <a:schemeClr val="tx1"/>
                </a:solidFill>
              </a:rPr>
              <a:t>Postal Bank: Launch of a new account-keeping offer for PMO clients</a:t>
            </a:r>
          </a:p>
          <a:p>
            <a:pPr lvl="1"/>
            <a:r>
              <a:rPr lang="en-US" dirty="0">
                <a:solidFill>
                  <a:schemeClr val="tx1"/>
                </a:solidFill>
              </a:rPr>
              <a:t>Definition of the offer and the target underwriting and management processes</a:t>
            </a:r>
          </a:p>
          <a:p>
            <a:r>
              <a:rPr lang="en-US" dirty="0" err="1">
                <a:solidFill>
                  <a:schemeClr val="tx1"/>
                </a:solidFill>
              </a:rPr>
              <a:t>Attijariwafa</a:t>
            </a:r>
            <a:r>
              <a:rPr lang="en-US" dirty="0">
                <a:solidFill>
                  <a:schemeClr val="tx1"/>
                </a:solidFill>
              </a:rPr>
              <a:t> Bank (Morocco): Definition of a programmed plan for the overhaul of the SME sector</a:t>
            </a:r>
          </a:p>
          <a:p>
            <a:pPr lvl="1"/>
            <a:r>
              <a:rPr lang="en-US" dirty="0">
                <a:solidFill>
                  <a:schemeClr val="tx1"/>
                </a:solidFill>
              </a:rPr>
              <a:t>Flash diagnosis of the existing organization and instruction of the transformation roadmap for the sector</a:t>
            </a:r>
          </a:p>
          <a:p>
            <a:r>
              <a:rPr lang="en-US" dirty="0" err="1">
                <a:solidFill>
                  <a:schemeClr val="tx1"/>
                </a:solidFill>
              </a:rPr>
              <a:t>Sogessur</a:t>
            </a:r>
            <a:r>
              <a:rPr lang="en-US" dirty="0">
                <a:solidFill>
                  <a:schemeClr val="tx1"/>
                </a:solidFill>
              </a:rPr>
              <a:t> (Society General's non-life insurance subsidiary): Plans to distribute new IIARD insurance offers</a:t>
            </a:r>
          </a:p>
          <a:p>
            <a:pPr lvl="1"/>
            <a:r>
              <a:rPr lang="en-US" dirty="0">
                <a:solidFill>
                  <a:schemeClr val="tx1"/>
                </a:solidFill>
              </a:rPr>
              <a:t>Definition of distribution and management processes</a:t>
            </a:r>
          </a:p>
          <a:p>
            <a:pPr lvl="1"/>
            <a:r>
              <a:rPr lang="en-US" dirty="0">
                <a:solidFill>
                  <a:schemeClr val="tx1"/>
                </a:solidFill>
              </a:rPr>
              <a:t>Project management and coordination with the various teams (business lines, publisher, IT)</a:t>
            </a:r>
          </a:p>
          <a:p>
            <a:pPr lvl="2"/>
            <a:endParaRPr lang="fr-FR" sz="100" dirty="0">
              <a:latin typeface="+mj-lt"/>
            </a:endParaRPr>
          </a:p>
          <a:p>
            <a:pPr>
              <a:spcBef>
                <a:spcPts val="1000"/>
              </a:spcBef>
            </a:pPr>
            <a:r>
              <a:rPr lang="en-US" dirty="0">
                <a:solidFill>
                  <a:schemeClr val="tx1"/>
                </a:solidFill>
              </a:rPr>
              <a:t>BNP Paribas CIB – Impact study of new anti-money laundering regulations</a:t>
            </a:r>
          </a:p>
          <a:p>
            <a:pPr lvl="1">
              <a:spcBef>
                <a:spcPts val="1000"/>
              </a:spcBef>
            </a:pPr>
            <a:r>
              <a:rPr lang="en-US" dirty="0">
                <a:solidFill>
                  <a:schemeClr val="tx1"/>
                </a:solidFill>
              </a:rPr>
              <a:t>Scoping of the project and formalization of the impacts of FATCA and </a:t>
            </a:r>
            <a:r>
              <a:rPr lang="en-US" dirty="0" err="1">
                <a:solidFill>
                  <a:schemeClr val="tx1"/>
                </a:solidFill>
              </a:rPr>
              <a:t>AEoI</a:t>
            </a:r>
            <a:r>
              <a:rPr lang="en-US" dirty="0">
                <a:solidFill>
                  <a:schemeClr val="tx1"/>
                </a:solidFill>
              </a:rPr>
              <a:t> regulations on the "On-boarding" process </a:t>
            </a:r>
          </a:p>
          <a:p>
            <a:pPr lvl="1"/>
            <a:endParaRPr lang="fr-FR" sz="500" dirty="0">
              <a:solidFill>
                <a:schemeClr val="tx1"/>
              </a:solidFill>
              <a:latin typeface="+mj-lt"/>
            </a:endParaRPr>
          </a:p>
          <a:p>
            <a:pPr>
              <a:spcBef>
                <a:spcPts val="1000"/>
              </a:spcBef>
            </a:pPr>
            <a:r>
              <a:rPr lang="en-US" dirty="0">
                <a:solidFill>
                  <a:schemeClr val="tx1"/>
                </a:solidFill>
              </a:rPr>
              <a:t>BNP Paribas CIB – Impact study of new anti-money laundering regulations</a:t>
            </a:r>
          </a:p>
          <a:p>
            <a:pPr lvl="1">
              <a:spcBef>
                <a:spcPts val="1000"/>
              </a:spcBef>
            </a:pPr>
            <a:r>
              <a:rPr lang="en-US" dirty="0">
                <a:solidFill>
                  <a:schemeClr val="tx1"/>
                </a:solidFill>
              </a:rPr>
              <a:t>Scoping of the project and formalization of the impacts of FATCA and </a:t>
            </a:r>
            <a:r>
              <a:rPr lang="en-US" dirty="0" err="1">
                <a:solidFill>
                  <a:schemeClr val="tx1"/>
                </a:solidFill>
              </a:rPr>
              <a:t>AEoI</a:t>
            </a:r>
            <a:r>
              <a:rPr lang="en-US" dirty="0">
                <a:solidFill>
                  <a:schemeClr val="tx1"/>
                </a:solidFill>
              </a:rPr>
              <a:t> regulations on the "On-boarding" process </a:t>
            </a:r>
          </a:p>
          <a:p>
            <a:pPr lvl="1"/>
            <a:endParaRPr lang="fr-FR" sz="500" dirty="0">
              <a:solidFill>
                <a:schemeClr val="tx1"/>
              </a:solidFill>
              <a:latin typeface="+mj-lt"/>
            </a:endParaRPr>
          </a:p>
          <a:p>
            <a:pPr>
              <a:spcBef>
                <a:spcPts val="1000"/>
              </a:spcBef>
            </a:pPr>
            <a:r>
              <a:rPr lang="en-US" dirty="0">
                <a:solidFill>
                  <a:schemeClr val="tx1"/>
                </a:solidFill>
              </a:rPr>
              <a:t>General Society BDDF / Credit du Nord: Transformation and convergence program between the two brands</a:t>
            </a:r>
          </a:p>
          <a:p>
            <a:pPr lvl="1">
              <a:spcBef>
                <a:spcPts val="1000"/>
              </a:spcBef>
            </a:pPr>
            <a:r>
              <a:rPr lang="en-US" dirty="0">
                <a:solidFill>
                  <a:schemeClr val="tx1"/>
                </a:solidFill>
              </a:rPr>
              <a:t>Modelling and optimization of the start-up processes and distribution of offers for “retail” and “professional” markets</a:t>
            </a:r>
          </a:p>
          <a:p>
            <a:pPr lvl="1">
              <a:spcBef>
                <a:spcPts val="1000"/>
              </a:spcBef>
            </a:pPr>
            <a:r>
              <a:rPr lang="en-US" dirty="0">
                <a:solidFill>
                  <a:schemeClr val="tx1"/>
                </a:solidFill>
              </a:rPr>
              <a:t>Project management</a:t>
            </a:r>
            <a:endParaRPr lang="fr-FR" sz="500" dirty="0">
              <a:solidFill>
                <a:schemeClr val="tx1"/>
              </a:solidFill>
              <a:latin typeface="+mj-lt"/>
            </a:endParaRPr>
          </a:p>
          <a:p>
            <a:pPr>
              <a:spcBef>
                <a:spcPts val="1000"/>
              </a:spcBef>
            </a:pPr>
            <a:r>
              <a:rPr lang="en-US" dirty="0">
                <a:solidFill>
                  <a:schemeClr val="tx1"/>
                </a:solidFill>
              </a:rPr>
              <a:t>Society General Private Banking: implementation of a reference system for financial instruments as part of the deployment of a credit risk management solution</a:t>
            </a:r>
          </a:p>
          <a:p>
            <a:pPr lvl="1">
              <a:lnSpc>
                <a:spcPct val="100000"/>
              </a:lnSpc>
              <a:spcBef>
                <a:spcPts val="1000"/>
              </a:spcBef>
            </a:pPr>
            <a:r>
              <a:rPr lang="en-US" dirty="0">
                <a:solidFill>
                  <a:schemeClr val="tx1"/>
                </a:solidFill>
              </a:rPr>
              <a:t>Drafting of detailed functional specifications</a:t>
            </a:r>
          </a:p>
          <a:p>
            <a:pPr lvl="1">
              <a:lnSpc>
                <a:spcPct val="100000"/>
              </a:lnSpc>
              <a:spcBef>
                <a:spcPts val="1000"/>
              </a:spcBef>
            </a:pPr>
            <a:r>
              <a:rPr lang="en-US" dirty="0">
                <a:solidFill>
                  <a:schemeClr val="tx1"/>
                </a:solidFill>
              </a:rPr>
              <a:t>Coordination of work with different stakeholders</a:t>
            </a:r>
            <a:endParaRPr lang="fr-FR" dirty="0">
              <a:solidFill>
                <a:schemeClr val="tx1"/>
              </a:solidFill>
              <a:latin typeface="+mj-lt"/>
            </a:endParaRPr>
          </a:p>
        </p:txBody>
      </p:sp>
      <p:sp>
        <p:nvSpPr>
          <p:cNvPr id="48" name="Google Shape;101;p1"/>
          <p:cNvSpPr txBox="1"/>
          <p:nvPr/>
        </p:nvSpPr>
        <p:spPr>
          <a:xfrm>
            <a:off x="721075" y="2491835"/>
            <a:ext cx="4037401"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defRPr sz="900">
                <a:latin typeface="Verdana"/>
                <a:ea typeface="Verdana"/>
                <a:cs typeface="Verdana"/>
                <a:sym typeface="Verdana"/>
              </a:defRPr>
            </a:pPr>
            <a:r>
              <a:rPr lang="en-US" sz="1050" b="1" dirty="0"/>
              <a:t>Digital transformation expert for 14 years.</a:t>
            </a:r>
          </a:p>
          <a:p>
            <a:pPr algn="just">
              <a:defRPr sz="900">
                <a:latin typeface="Verdana"/>
                <a:ea typeface="Verdana"/>
                <a:cs typeface="Verdana"/>
                <a:sym typeface="Verdana"/>
              </a:defRPr>
            </a:pPr>
            <a:r>
              <a:rPr lang="en-US" sz="1050" b="1" dirty="0"/>
              <a:t> </a:t>
            </a:r>
          </a:p>
        </p:txBody>
      </p:sp>
    </p:spTree>
    <p:extLst>
      <p:ext uri="{BB962C8B-B14F-4D97-AF65-F5344CB8AC3E}">
        <p14:creationId xmlns:p14="http://schemas.microsoft.com/office/powerpoint/2010/main" val="259649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9- L’équipe</a:t>
            </a:r>
          </a:p>
        </p:txBody>
      </p:sp>
      <p:sp>
        <p:nvSpPr>
          <p:cNvPr id="9" name="Google Shape;97;p1"/>
          <p:cNvSpPr txBox="1"/>
          <p:nvPr/>
        </p:nvSpPr>
        <p:spPr>
          <a:xfrm>
            <a:off x="6351737" y="796843"/>
            <a:ext cx="1428600" cy="148500"/>
          </a:xfrm>
          <a:prstGeom prst="rect">
            <a:avLst/>
          </a:prstGeom>
          <a:noFill/>
          <a:ln>
            <a:noFill/>
          </a:ln>
        </p:spPr>
        <p:txBody>
          <a:bodyPr spcFirstLastPara="1" wrap="square" lIns="0" tIns="15550" rIns="0" bIns="0" anchor="t" anchorCtr="0">
            <a:spAutoFit/>
          </a:bodyPr>
          <a:lstStyle/>
          <a:p>
            <a:pPr marL="11527" marR="0" lvl="0" indent="0" algn="l" rtl="0">
              <a:lnSpc>
                <a:spcPct val="100000"/>
              </a:lnSpc>
              <a:spcBef>
                <a:spcPts val="0"/>
              </a:spcBef>
              <a:spcAft>
                <a:spcPts val="0"/>
              </a:spcAft>
              <a:buClr>
                <a:srgbClr val="FFFFFF"/>
              </a:buClr>
              <a:buSzPts val="862"/>
              <a:buFont typeface="Verdana"/>
              <a:buNone/>
            </a:pPr>
            <a:r>
              <a:rPr lang="fr-FR" sz="862" b="0" i="0" u="none" strike="noStrike" cap="none" dirty="0">
                <a:solidFill>
                  <a:srgbClr val="FFFFFF"/>
                </a:solidFill>
                <a:latin typeface="Verdana"/>
                <a:ea typeface="Verdana"/>
                <a:cs typeface="Verdana"/>
                <a:sym typeface="Verdana"/>
              </a:rPr>
              <a:t>Expériences Spécifiques</a:t>
            </a:r>
            <a:endParaRPr sz="862" b="0" i="0" u="none" strike="noStrike" cap="none" dirty="0">
              <a:solidFill>
                <a:srgbClr val="000000"/>
              </a:solidFill>
              <a:latin typeface="Verdana"/>
              <a:ea typeface="Verdana"/>
              <a:cs typeface="Verdana"/>
              <a:sym typeface="Verdana"/>
            </a:endParaRPr>
          </a:p>
        </p:txBody>
      </p:sp>
      <p:sp>
        <p:nvSpPr>
          <p:cNvPr id="38" name="Google Shape;93;p1"/>
          <p:cNvSpPr txBox="1"/>
          <p:nvPr/>
        </p:nvSpPr>
        <p:spPr>
          <a:xfrm>
            <a:off x="5917012" y="1267311"/>
            <a:ext cx="4146901"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1526">
              <a:defRPr sz="1000">
                <a:latin typeface="Verdana"/>
                <a:ea typeface="Verdana"/>
                <a:cs typeface="Verdana"/>
                <a:sym typeface="Verdana"/>
              </a:defRPr>
            </a:pPr>
            <a:r>
              <a:rPr dirty="0"/>
              <a:t>Team Lead Mobile</a:t>
            </a:r>
          </a:p>
          <a:p>
            <a:pPr marL="511776" indent="-135434">
              <a:buClr>
                <a:srgbClr val="000000"/>
              </a:buClr>
              <a:buSzPts val="1000"/>
              <a:buFont typeface="Arial"/>
              <a:buChar char="§"/>
              <a:defRPr sz="1000">
                <a:latin typeface="Verdana"/>
                <a:ea typeface="Verdana"/>
                <a:cs typeface="Verdana"/>
                <a:sym typeface="Verdana"/>
              </a:defRPr>
            </a:pPr>
            <a:r>
              <a:rPr lang="en-US" dirty="0"/>
              <a:t>Manage mobile resources</a:t>
            </a:r>
          </a:p>
          <a:p>
            <a:pPr marL="511776" indent="-135434">
              <a:buClr>
                <a:srgbClr val="000000"/>
              </a:buClr>
              <a:buSzPts val="1000"/>
              <a:buFont typeface="Arial"/>
              <a:buChar char="§"/>
              <a:defRPr sz="1000">
                <a:latin typeface="Verdana"/>
                <a:ea typeface="Verdana"/>
                <a:cs typeface="Verdana"/>
                <a:sym typeface="Verdana"/>
              </a:defRPr>
            </a:pPr>
            <a:r>
              <a:rPr lang="en-US" dirty="0"/>
              <a:t>Manage mobile projects</a:t>
            </a:r>
          </a:p>
          <a:p>
            <a:pPr marL="511776" indent="-135434">
              <a:buClr>
                <a:srgbClr val="000000"/>
              </a:buClr>
              <a:buSzPts val="1000"/>
              <a:buFont typeface="Arial"/>
              <a:buChar char="§"/>
              <a:defRPr sz="1000">
                <a:latin typeface="Verdana"/>
                <a:ea typeface="Verdana"/>
                <a:cs typeface="Verdana"/>
                <a:sym typeface="Verdana"/>
              </a:defRPr>
            </a:pPr>
            <a:r>
              <a:rPr lang="en-US" dirty="0"/>
              <a:t>US drafting with DMs</a:t>
            </a:r>
          </a:p>
          <a:p>
            <a:pPr marL="511776" indent="-135434">
              <a:buClr>
                <a:srgbClr val="000000"/>
              </a:buClr>
              <a:buSzPts val="1000"/>
              <a:buFont typeface="Arial"/>
              <a:buChar char="§"/>
              <a:defRPr sz="1000">
                <a:latin typeface="Verdana"/>
                <a:ea typeface="Verdana"/>
                <a:cs typeface="Verdana"/>
                <a:sym typeface="Verdana"/>
              </a:defRPr>
            </a:pPr>
            <a:r>
              <a:rPr lang="en-US" dirty="0"/>
              <a:t>Validation of applications deliveries</a:t>
            </a:r>
          </a:p>
          <a:p>
            <a:pPr marL="511776" indent="-135434">
              <a:buClr>
                <a:srgbClr val="000000"/>
              </a:buClr>
              <a:buSzPts val="1000"/>
              <a:buFont typeface="Arial"/>
              <a:buChar char="§"/>
              <a:defRPr sz="1000">
                <a:latin typeface="Verdana"/>
                <a:ea typeface="Verdana"/>
                <a:cs typeface="Verdana"/>
                <a:sym typeface="Verdana"/>
              </a:defRPr>
            </a:pPr>
            <a:r>
              <a:rPr lang="en-US" dirty="0"/>
              <a:t>Ensure quality of delivery</a:t>
            </a:r>
          </a:p>
          <a:p>
            <a:pPr marL="511776" indent="-135434">
              <a:buClr>
                <a:srgbClr val="000000"/>
              </a:buClr>
              <a:buSzPts val="1000"/>
              <a:buFont typeface="Arial"/>
              <a:buChar char="§"/>
              <a:defRPr sz="1000">
                <a:latin typeface="Verdana"/>
                <a:ea typeface="Verdana"/>
                <a:cs typeface="Verdana"/>
                <a:sym typeface="Verdana"/>
              </a:defRPr>
            </a:pPr>
            <a:r>
              <a:rPr lang="en-US" dirty="0"/>
              <a:t>Ensure delivery deadlines are met</a:t>
            </a:r>
          </a:p>
          <a:p>
            <a:pPr marL="511776" indent="-135434">
              <a:buClr>
                <a:srgbClr val="000000"/>
              </a:buClr>
              <a:buSzPts val="1000"/>
              <a:buFont typeface="Arial"/>
              <a:buChar char="§"/>
              <a:defRPr sz="1000">
                <a:latin typeface="Verdana"/>
                <a:ea typeface="Verdana"/>
                <a:cs typeface="Verdana"/>
                <a:sym typeface="Verdana"/>
              </a:defRPr>
            </a:pPr>
            <a:r>
              <a:rPr lang="en-US" dirty="0"/>
              <a:t>Synchronize between the different stakeholders on the projects</a:t>
            </a:r>
          </a:p>
          <a:p>
            <a:pPr marL="511776" indent="-135434">
              <a:buClr>
                <a:srgbClr val="000000"/>
              </a:buClr>
              <a:buSzPts val="1000"/>
              <a:buFont typeface="Arial"/>
              <a:buChar char="§"/>
              <a:defRPr sz="1000">
                <a:latin typeface="Verdana"/>
                <a:ea typeface="Verdana"/>
                <a:cs typeface="Verdana"/>
                <a:sym typeface="Verdana"/>
              </a:defRPr>
            </a:pPr>
            <a:r>
              <a:rPr lang="en-US" dirty="0"/>
              <a:t>Support the design team for a better UX</a:t>
            </a:r>
          </a:p>
          <a:p>
            <a:pPr marL="83142" indent="345492"/>
            <a:endParaRPr sz="1000" dirty="0">
              <a:latin typeface="Verdana"/>
              <a:ea typeface="Verdana"/>
              <a:cs typeface="Verdana"/>
              <a:sym typeface="Verdana"/>
            </a:endParaRPr>
          </a:p>
        </p:txBody>
      </p:sp>
      <p:sp>
        <p:nvSpPr>
          <p:cNvPr id="39" name="Google Shape;94;p1"/>
          <p:cNvSpPr txBox="1"/>
          <p:nvPr/>
        </p:nvSpPr>
        <p:spPr>
          <a:xfrm>
            <a:off x="5891265" y="2992049"/>
            <a:ext cx="4533301"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1526">
              <a:defRPr sz="1000">
                <a:latin typeface="Verdana"/>
                <a:ea typeface="Verdana"/>
                <a:cs typeface="Verdana"/>
                <a:sym typeface="Verdana"/>
              </a:defRPr>
            </a:pPr>
            <a:r>
              <a:rPr lang="fr-FR" dirty="0"/>
              <a:t>iOS De</a:t>
            </a:r>
            <a:r>
              <a:rPr dirty="0" err="1"/>
              <a:t>veloppeur</a:t>
            </a:r>
            <a:r>
              <a:rPr dirty="0"/>
              <a:t> </a:t>
            </a:r>
            <a:endParaRPr lang="fr-FR" dirty="0"/>
          </a:p>
          <a:p>
            <a:pPr indent="11526">
              <a:defRPr sz="1000">
                <a:latin typeface="Verdana"/>
                <a:ea typeface="Verdana"/>
                <a:cs typeface="Verdana"/>
                <a:sym typeface="Verdana"/>
              </a:defRPr>
            </a:pPr>
            <a:endParaRPr lang="fr-FR" dirty="0"/>
          </a:p>
          <a:p>
            <a:pPr marL="511776" indent="-135434">
              <a:buClr>
                <a:srgbClr val="000000"/>
              </a:buClr>
              <a:buSzPts val="1000"/>
              <a:buFont typeface="Arial"/>
              <a:buChar char="§"/>
              <a:defRPr sz="1000">
                <a:latin typeface="Verdana"/>
                <a:ea typeface="Verdana"/>
                <a:cs typeface="Verdana"/>
                <a:sym typeface="Verdana"/>
              </a:defRPr>
            </a:pPr>
            <a:r>
              <a:rPr lang="fr-FR" dirty="0" err="1"/>
              <a:t>Mastering</a:t>
            </a:r>
            <a:r>
              <a:rPr lang="fr-FR" dirty="0"/>
              <a:t> the iOS </a:t>
            </a:r>
            <a:r>
              <a:rPr lang="fr-FR" dirty="0" err="1"/>
              <a:t>development</a:t>
            </a:r>
            <a:r>
              <a:rPr lang="fr-FR" dirty="0"/>
              <a:t> </a:t>
            </a:r>
            <a:r>
              <a:rPr lang="fr-FR" dirty="0" err="1"/>
              <a:t>environment</a:t>
            </a:r>
            <a:endParaRPr lang="fr-FR" dirty="0"/>
          </a:p>
          <a:p>
            <a:pPr marL="511776" indent="-135434">
              <a:buClr>
                <a:srgbClr val="000000"/>
              </a:buClr>
              <a:buSzPts val="1000"/>
              <a:buFont typeface="Arial"/>
              <a:buChar char="§"/>
              <a:defRPr sz="1000">
                <a:latin typeface="Verdana"/>
                <a:ea typeface="Verdana"/>
                <a:cs typeface="Verdana"/>
                <a:sym typeface="Verdana"/>
              </a:defRPr>
            </a:pPr>
            <a:r>
              <a:rPr lang="fr-FR" dirty="0" err="1"/>
              <a:t>Mastering</a:t>
            </a:r>
            <a:r>
              <a:rPr lang="fr-FR" dirty="0"/>
              <a:t> Swift </a:t>
            </a:r>
            <a:r>
              <a:rPr lang="fr-FR" dirty="0" err="1"/>
              <a:t>languages</a:t>
            </a:r>
            <a:r>
              <a:rPr lang="fr-FR" dirty="0"/>
              <a:t> </a:t>
            </a:r>
            <a:r>
              <a:rPr lang="fr-FR" dirty="0" err="1"/>
              <a:t>with</a:t>
            </a:r>
            <a:r>
              <a:rPr lang="fr-FR" dirty="0"/>
              <a:t> versions 3, 4 and 5</a:t>
            </a:r>
          </a:p>
          <a:p>
            <a:pPr marL="511776" indent="-135434">
              <a:buClr>
                <a:srgbClr val="000000"/>
              </a:buClr>
              <a:buSzPts val="1000"/>
              <a:buFont typeface="Arial"/>
              <a:buChar char="§"/>
              <a:defRPr sz="1000">
                <a:latin typeface="Verdana"/>
                <a:ea typeface="Verdana"/>
                <a:cs typeface="Verdana"/>
                <a:sym typeface="Verdana"/>
              </a:defRPr>
            </a:pPr>
            <a:r>
              <a:rPr lang="fr-FR" dirty="0" err="1"/>
              <a:t>Knowledge</a:t>
            </a:r>
            <a:r>
              <a:rPr lang="fr-FR" dirty="0"/>
              <a:t> of </a:t>
            </a:r>
            <a:r>
              <a:rPr lang="fr-FR" dirty="0" err="1"/>
              <a:t>objC</a:t>
            </a:r>
            <a:r>
              <a:rPr lang="fr-FR" dirty="0"/>
              <a:t> </a:t>
            </a:r>
            <a:r>
              <a:rPr lang="fr-FR" dirty="0" err="1"/>
              <a:t>language</a:t>
            </a:r>
            <a:endParaRPr lang="fr-FR" dirty="0"/>
          </a:p>
          <a:p>
            <a:pPr marL="511776" indent="-135434">
              <a:buClr>
                <a:srgbClr val="000000"/>
              </a:buClr>
              <a:buSzPts val="1000"/>
              <a:buFont typeface="Arial"/>
              <a:buChar char="§"/>
              <a:defRPr sz="1000">
                <a:latin typeface="Verdana"/>
                <a:ea typeface="Verdana"/>
                <a:cs typeface="Verdana"/>
                <a:sym typeface="Verdana"/>
              </a:defRPr>
            </a:pPr>
            <a:r>
              <a:rPr lang="fr-FR" dirty="0" err="1"/>
              <a:t>Mastering</a:t>
            </a:r>
            <a:r>
              <a:rPr lang="fr-FR" dirty="0"/>
              <a:t> the </a:t>
            </a:r>
            <a:r>
              <a:rPr lang="fr-FR" dirty="0" err="1"/>
              <a:t>UIkit</a:t>
            </a:r>
            <a:r>
              <a:rPr lang="fr-FR" dirty="0"/>
              <a:t> </a:t>
            </a:r>
            <a:r>
              <a:rPr lang="fr-FR" dirty="0" err="1"/>
              <a:t>framework</a:t>
            </a:r>
            <a:endParaRPr lang="fr-FR" dirty="0"/>
          </a:p>
          <a:p>
            <a:pPr marL="511776" indent="-135434">
              <a:buClr>
                <a:srgbClr val="000000"/>
              </a:buClr>
              <a:buSzPts val="1000"/>
              <a:buFont typeface="Arial"/>
              <a:buChar char="§"/>
              <a:defRPr sz="1000">
                <a:latin typeface="Verdana"/>
                <a:ea typeface="Verdana"/>
                <a:cs typeface="Verdana"/>
                <a:sym typeface="Verdana"/>
              </a:defRPr>
            </a:pPr>
            <a:r>
              <a:rPr lang="fr-FR" dirty="0" err="1"/>
              <a:t>Mastering</a:t>
            </a:r>
            <a:r>
              <a:rPr lang="fr-FR" dirty="0"/>
              <a:t> the </a:t>
            </a:r>
            <a:r>
              <a:rPr lang="fr-FR" dirty="0" err="1"/>
              <a:t>Alamofire</a:t>
            </a:r>
            <a:r>
              <a:rPr lang="fr-FR" dirty="0"/>
              <a:t> </a:t>
            </a:r>
            <a:r>
              <a:rPr lang="fr-FR" dirty="0" err="1"/>
              <a:t>framework</a:t>
            </a:r>
            <a:endParaRPr lang="fr-FR" dirty="0"/>
          </a:p>
          <a:p>
            <a:pPr marL="511776" indent="-135434">
              <a:buClr>
                <a:srgbClr val="000000"/>
              </a:buClr>
              <a:buSzPts val="1000"/>
              <a:buFont typeface="Arial"/>
              <a:buChar char="§"/>
              <a:defRPr sz="1000">
                <a:latin typeface="Verdana"/>
                <a:ea typeface="Verdana"/>
                <a:cs typeface="Verdana"/>
                <a:sym typeface="Verdana"/>
              </a:defRPr>
            </a:pPr>
            <a:r>
              <a:rPr lang="fr-FR" dirty="0" err="1"/>
              <a:t>Mastering</a:t>
            </a:r>
            <a:r>
              <a:rPr lang="fr-FR" dirty="0"/>
              <a:t> Apple design guideline</a:t>
            </a:r>
          </a:p>
        </p:txBody>
      </p:sp>
      <p:sp>
        <p:nvSpPr>
          <p:cNvPr id="40" name="Google Shape;96;p1"/>
          <p:cNvSpPr/>
          <p:nvPr/>
        </p:nvSpPr>
        <p:spPr>
          <a:xfrm>
            <a:off x="5524189" y="945343"/>
            <a:ext cx="4648201" cy="204301"/>
          </a:xfrm>
          <a:prstGeom prst="rect">
            <a:avLst/>
          </a:prstGeom>
          <a:blipFill>
            <a:blip r:embed="rId2"/>
            <a:stretch>
              <a:fillRect/>
            </a:stretch>
          </a:blipFill>
          <a:ln w="12700">
            <a:miter lim="400000"/>
          </a:ln>
        </p:spPr>
        <p:txBody>
          <a:bodyPr lIns="0" tIns="0" rIns="0" bIns="0"/>
          <a:lstStyle/>
          <a:p>
            <a:pPr>
              <a:defRPr sz="1600">
                <a:latin typeface="Calibri"/>
                <a:ea typeface="Calibri"/>
                <a:cs typeface="Calibri"/>
                <a:sym typeface="Calibri"/>
              </a:defRPr>
            </a:pPr>
            <a:endParaRPr/>
          </a:p>
        </p:txBody>
      </p:sp>
      <p:sp>
        <p:nvSpPr>
          <p:cNvPr id="41" name="Google Shape;97;p1"/>
          <p:cNvSpPr txBox="1"/>
          <p:nvPr/>
        </p:nvSpPr>
        <p:spPr>
          <a:xfrm>
            <a:off x="6441763" y="988865"/>
            <a:ext cx="14286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1526">
              <a:defRPr sz="800">
                <a:solidFill>
                  <a:srgbClr val="FFFFFF"/>
                </a:solidFill>
                <a:latin typeface="Verdana"/>
                <a:ea typeface="Verdana"/>
                <a:cs typeface="Verdana"/>
                <a:sym typeface="Verdana"/>
              </a:defRPr>
            </a:lvl1pPr>
          </a:lstStyle>
          <a:p>
            <a:r>
              <a:rPr lang="fr-FR" dirty="0" err="1"/>
              <a:t>Specific</a:t>
            </a:r>
            <a:r>
              <a:rPr lang="fr-FR" dirty="0"/>
              <a:t> </a:t>
            </a:r>
            <a:r>
              <a:rPr lang="fr-FR" dirty="0" err="1"/>
              <a:t>experience</a:t>
            </a:r>
            <a:endParaRPr dirty="0"/>
          </a:p>
        </p:txBody>
      </p:sp>
      <p:grpSp>
        <p:nvGrpSpPr>
          <p:cNvPr id="42" name="Google Shape;98;p1"/>
          <p:cNvGrpSpPr/>
          <p:nvPr/>
        </p:nvGrpSpPr>
        <p:grpSpPr>
          <a:xfrm>
            <a:off x="5705211" y="4386017"/>
            <a:ext cx="4570502" cy="206401"/>
            <a:chOff x="0" y="0"/>
            <a:chExt cx="4570501" cy="206400"/>
          </a:xfrm>
        </p:grpSpPr>
        <p:sp>
          <p:nvSpPr>
            <p:cNvPr id="43" name="Rectangle"/>
            <p:cNvSpPr/>
            <p:nvPr/>
          </p:nvSpPr>
          <p:spPr>
            <a:xfrm>
              <a:off x="0" y="0"/>
              <a:ext cx="4570501" cy="206400"/>
            </a:xfrm>
            <a:prstGeom prst="rect">
              <a:avLst/>
            </a:prstGeom>
            <a:blipFill rotWithShape="1">
              <a:blip r:embed="rId3"/>
              <a:srcRect/>
              <a:stretch>
                <a:fillRect/>
              </a:stretch>
            </a:blipFill>
            <a:ln w="12700" cap="flat">
              <a:noFill/>
              <a:miter lim="400000"/>
            </a:ln>
            <a:effectLst/>
          </p:spPr>
          <p:txBody>
            <a:bodyPr wrap="square" lIns="0" tIns="0" rIns="0" bIns="0" numCol="1" anchor="t">
              <a:noAutofit/>
            </a:bodyPr>
            <a:lstStyle/>
            <a:p>
              <a:pPr>
                <a:defRPr sz="800">
                  <a:solidFill>
                    <a:srgbClr val="FFFFFF"/>
                  </a:solidFill>
                  <a:latin typeface="Verdana"/>
                  <a:ea typeface="Verdana"/>
                  <a:cs typeface="Verdana"/>
                  <a:sym typeface="Verdana"/>
                </a:defRPr>
              </a:pPr>
              <a:endParaRPr/>
            </a:p>
          </p:txBody>
        </p:sp>
        <p:sp>
          <p:nvSpPr>
            <p:cNvPr id="44" name="Domaine de compétence"/>
            <p:cNvSpPr txBox="1"/>
            <p:nvPr/>
          </p:nvSpPr>
          <p:spPr>
            <a:xfrm>
              <a:off x="0" y="0"/>
              <a:ext cx="4570501" cy="1384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900">
                  <a:solidFill>
                    <a:srgbClr val="FFFFFF"/>
                  </a:solidFill>
                  <a:latin typeface="Verdana"/>
                  <a:ea typeface="Verdana"/>
                  <a:cs typeface="Verdana"/>
                  <a:sym typeface="Verdana"/>
                </a:defRPr>
              </a:lvl1pPr>
            </a:lstStyle>
            <a:p>
              <a:r>
                <a:rPr dirty="0"/>
                <a:t>	</a:t>
              </a:r>
              <a:r>
                <a:rPr lang="fr-FR" dirty="0" err="1"/>
                <a:t>Skills</a:t>
              </a:r>
              <a:r>
                <a:rPr lang="fr-FR" dirty="0"/>
                <a:t> areas</a:t>
              </a:r>
              <a:endParaRPr dirty="0"/>
            </a:p>
          </p:txBody>
        </p:sp>
      </p:grpSp>
      <p:sp>
        <p:nvSpPr>
          <p:cNvPr id="45" name="Google Shape;99;p1"/>
          <p:cNvSpPr txBox="1"/>
          <p:nvPr/>
        </p:nvSpPr>
        <p:spPr>
          <a:xfrm>
            <a:off x="5627903" y="5477832"/>
            <a:ext cx="17254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1526">
              <a:defRPr sz="800">
                <a:solidFill>
                  <a:srgbClr val="FFFFFF"/>
                </a:solidFill>
                <a:latin typeface="Verdana"/>
                <a:ea typeface="Verdana"/>
                <a:cs typeface="Verdana"/>
                <a:sym typeface="Verdana"/>
              </a:defRPr>
            </a:lvl1pPr>
          </a:lstStyle>
          <a:p>
            <a:r>
              <a:t>Domaines de compétences</a:t>
            </a:r>
          </a:p>
        </p:txBody>
      </p:sp>
      <p:sp>
        <p:nvSpPr>
          <p:cNvPr id="46" name="Google Shape;100;p1"/>
          <p:cNvSpPr txBox="1"/>
          <p:nvPr/>
        </p:nvSpPr>
        <p:spPr>
          <a:xfrm>
            <a:off x="2922505" y="1662483"/>
            <a:ext cx="2178601"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1526">
              <a:defRPr sz="900">
                <a:latin typeface="Verdana"/>
                <a:ea typeface="Verdana"/>
                <a:cs typeface="Verdana"/>
                <a:sym typeface="Verdana"/>
              </a:defRPr>
            </a:pPr>
            <a:r>
              <a:rPr dirty="0"/>
              <a:t>Mohamed </a:t>
            </a:r>
            <a:r>
              <a:rPr dirty="0" err="1"/>
              <a:t>Sadok</a:t>
            </a:r>
            <a:r>
              <a:rPr dirty="0"/>
              <a:t> KRICHEN</a:t>
            </a:r>
          </a:p>
          <a:p>
            <a:pPr indent="11526">
              <a:spcBef>
                <a:spcPts val="900"/>
              </a:spcBef>
              <a:defRPr sz="900">
                <a:latin typeface="Verdana"/>
                <a:ea typeface="Verdana"/>
                <a:cs typeface="Verdana"/>
                <a:sym typeface="Verdana"/>
              </a:defRPr>
            </a:pPr>
            <a:r>
              <a:rPr dirty="0"/>
              <a:t>Team Lead Mobile ADDINN</a:t>
            </a:r>
            <a:r>
              <a:rPr lang="fr-FR" dirty="0"/>
              <a:t>‘s</a:t>
            </a:r>
            <a:endParaRPr dirty="0"/>
          </a:p>
        </p:txBody>
      </p:sp>
      <p:sp>
        <p:nvSpPr>
          <p:cNvPr id="47" name="Google Shape;101;p1"/>
          <p:cNvSpPr txBox="1"/>
          <p:nvPr/>
        </p:nvSpPr>
        <p:spPr>
          <a:xfrm>
            <a:off x="1325642" y="2666134"/>
            <a:ext cx="4302261"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just">
              <a:defRPr sz="900">
                <a:latin typeface="Verdana"/>
                <a:ea typeface="Verdana"/>
                <a:cs typeface="Verdana"/>
                <a:sym typeface="Verdana"/>
              </a:defRPr>
            </a:pPr>
            <a:r>
              <a:rPr lang="en-US" dirty="0"/>
              <a:t>Computer engineer, software engineering since 2016, specialized in mobile development, iOS</a:t>
            </a:r>
            <a:r>
              <a:rPr dirty="0"/>
              <a:t>.</a:t>
            </a:r>
          </a:p>
          <a:p>
            <a:pPr>
              <a:defRPr sz="900">
                <a:latin typeface="Calibri"/>
                <a:ea typeface="Calibri"/>
                <a:cs typeface="Calibri"/>
                <a:sym typeface="Calibri"/>
              </a:defRPr>
            </a:pPr>
            <a:r>
              <a:rPr dirty="0"/>
              <a:t> </a:t>
            </a:r>
          </a:p>
        </p:txBody>
      </p:sp>
      <p:sp>
        <p:nvSpPr>
          <p:cNvPr id="48" name="Google Shape;102;p1"/>
          <p:cNvSpPr txBox="1"/>
          <p:nvPr/>
        </p:nvSpPr>
        <p:spPr>
          <a:xfrm>
            <a:off x="6252733" y="4744614"/>
            <a:ext cx="3285600"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27368" indent="-115841">
              <a:buClr>
                <a:srgbClr val="001F5F"/>
              </a:buClr>
              <a:buSzPts val="1000"/>
              <a:buFont typeface="Arial"/>
              <a:buChar char="§"/>
              <a:defRPr sz="1000">
                <a:latin typeface="Verdana"/>
                <a:ea typeface="Verdana"/>
                <a:cs typeface="Verdana"/>
                <a:sym typeface="Verdana"/>
              </a:defRPr>
            </a:pPr>
            <a:r>
              <a:rPr lang="en-US" dirty="0"/>
              <a:t>Project costing</a:t>
            </a:r>
          </a:p>
          <a:p>
            <a:pPr marL="127368" indent="-115841">
              <a:buClr>
                <a:srgbClr val="001F5F"/>
              </a:buClr>
              <a:buSzPts val="1000"/>
              <a:buFont typeface="Arial"/>
              <a:buChar char="§"/>
              <a:defRPr sz="1000">
                <a:latin typeface="Verdana"/>
                <a:ea typeface="Verdana"/>
                <a:cs typeface="Verdana"/>
                <a:sym typeface="Verdana"/>
              </a:defRPr>
            </a:pPr>
            <a:r>
              <a:rPr lang="en-US" dirty="0"/>
              <a:t>Project Management </a:t>
            </a:r>
          </a:p>
          <a:p>
            <a:pPr marL="127368" indent="-115841">
              <a:buClr>
                <a:srgbClr val="001F5F"/>
              </a:buClr>
              <a:buSzPts val="1000"/>
              <a:buFont typeface="Arial"/>
              <a:buChar char="§"/>
              <a:defRPr sz="1000">
                <a:latin typeface="Verdana"/>
                <a:ea typeface="Verdana"/>
                <a:cs typeface="Verdana"/>
                <a:sym typeface="Verdana"/>
              </a:defRPr>
            </a:pPr>
            <a:r>
              <a:rPr lang="en-US" dirty="0"/>
              <a:t>Writing of the US</a:t>
            </a:r>
          </a:p>
          <a:p>
            <a:pPr marL="127368" indent="-115841">
              <a:buClr>
                <a:srgbClr val="001F5F"/>
              </a:buClr>
              <a:buSzPts val="1000"/>
              <a:buFont typeface="Arial"/>
              <a:buChar char="§"/>
              <a:defRPr sz="1000">
                <a:latin typeface="Verdana"/>
                <a:ea typeface="Verdana"/>
                <a:cs typeface="Verdana"/>
                <a:sym typeface="Verdana"/>
              </a:defRPr>
            </a:pPr>
            <a:r>
              <a:rPr lang="en-US" dirty="0"/>
              <a:t>Scrum master</a:t>
            </a:r>
            <a:endParaRPr lang="fr-FR" dirty="0"/>
          </a:p>
        </p:txBody>
      </p:sp>
      <p:sp>
        <p:nvSpPr>
          <p:cNvPr id="49" name="Google Shape;103;p1"/>
          <p:cNvSpPr/>
          <p:nvPr/>
        </p:nvSpPr>
        <p:spPr>
          <a:xfrm>
            <a:off x="1403017" y="4387261"/>
            <a:ext cx="4038601" cy="205501"/>
          </a:xfrm>
          <a:prstGeom prst="rect">
            <a:avLst/>
          </a:prstGeom>
          <a:blipFill>
            <a:blip r:embed="rId4"/>
            <a:stretch>
              <a:fillRect/>
            </a:stretch>
          </a:blipFill>
          <a:ln w="12700">
            <a:miter lim="400000"/>
          </a:ln>
        </p:spPr>
        <p:txBody>
          <a:bodyPr lIns="0" tIns="0" rIns="0" bIns="0"/>
          <a:lstStyle/>
          <a:p>
            <a:pPr>
              <a:defRPr sz="1600">
                <a:latin typeface="Calibri"/>
                <a:ea typeface="Calibri"/>
                <a:cs typeface="Calibri"/>
                <a:sym typeface="Calibri"/>
              </a:defRPr>
            </a:pPr>
            <a:endParaRPr/>
          </a:p>
        </p:txBody>
      </p:sp>
      <p:sp>
        <p:nvSpPr>
          <p:cNvPr id="50" name="Google Shape;104;p1"/>
          <p:cNvSpPr txBox="1"/>
          <p:nvPr/>
        </p:nvSpPr>
        <p:spPr>
          <a:xfrm>
            <a:off x="9387242" y="5701322"/>
            <a:ext cx="9451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1526">
              <a:defRPr sz="400">
                <a:latin typeface="Verdana"/>
                <a:ea typeface="Verdana"/>
                <a:cs typeface="Verdana"/>
                <a:sym typeface="Verdana"/>
              </a:defRPr>
            </a:lvl1pPr>
          </a:lstStyle>
          <a:p>
            <a:r>
              <a:t>31</a:t>
            </a:r>
          </a:p>
        </p:txBody>
      </p:sp>
      <p:sp>
        <p:nvSpPr>
          <p:cNvPr id="51" name="Google Shape;105;p1"/>
          <p:cNvSpPr txBox="1"/>
          <p:nvPr/>
        </p:nvSpPr>
        <p:spPr>
          <a:xfrm>
            <a:off x="1403017" y="4386017"/>
            <a:ext cx="3855000" cy="2231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323895">
              <a:defRPr sz="1000">
                <a:solidFill>
                  <a:srgbClr val="FFFFFF"/>
                </a:solidFill>
                <a:latin typeface="Verdana"/>
                <a:ea typeface="Verdana"/>
                <a:cs typeface="Verdana"/>
                <a:sym typeface="Verdana"/>
              </a:defRPr>
            </a:pPr>
            <a:r>
              <a:rPr lang="fr-FR" sz="1000" dirty="0">
                <a:sym typeface="Verdana"/>
              </a:rPr>
              <a:t>Professional </a:t>
            </a:r>
            <a:r>
              <a:rPr lang="fr-FR" sz="1000" dirty="0" err="1">
                <a:sym typeface="Verdana"/>
              </a:rPr>
              <a:t>career</a:t>
            </a:r>
            <a:endParaRPr lang="fr-FR" dirty="0"/>
          </a:p>
          <a:p>
            <a:pPr indent="290468">
              <a:spcBef>
                <a:spcPts val="800"/>
              </a:spcBef>
              <a:defRPr sz="1000">
                <a:latin typeface="Verdana"/>
                <a:ea typeface="Verdana"/>
                <a:cs typeface="Verdana"/>
                <a:sym typeface="Verdana"/>
              </a:defRPr>
            </a:pPr>
            <a:r>
              <a:rPr lang="fr-FR" dirty="0"/>
              <a:t>6 </a:t>
            </a:r>
            <a:r>
              <a:rPr lang="fr-FR" dirty="0" err="1"/>
              <a:t>years</a:t>
            </a:r>
            <a:r>
              <a:rPr lang="fr-FR" dirty="0"/>
              <a:t> </a:t>
            </a:r>
            <a:r>
              <a:rPr lang="fr-FR" dirty="0" err="1"/>
              <a:t>experience</a:t>
            </a:r>
            <a:endParaRPr lang="fr-FR" dirty="0"/>
          </a:p>
          <a:p>
            <a:pPr indent="290468">
              <a:spcBef>
                <a:spcPts val="800"/>
              </a:spcBef>
              <a:defRPr sz="1000">
                <a:latin typeface="Verdana"/>
                <a:ea typeface="Verdana"/>
                <a:cs typeface="Verdana"/>
                <a:sym typeface="Verdana"/>
              </a:defRPr>
            </a:pPr>
            <a:endParaRPr dirty="0"/>
          </a:p>
          <a:p>
            <a:pPr marL="689285" indent="-113535">
              <a:buClr>
                <a:srgbClr val="001F5F"/>
              </a:buClr>
              <a:buSzPts val="1000"/>
              <a:buFont typeface="Arial"/>
              <a:buChar char="§"/>
              <a:defRPr sz="1000">
                <a:latin typeface="Verdana"/>
                <a:ea typeface="Verdana"/>
                <a:cs typeface="Verdana"/>
                <a:sym typeface="Verdana"/>
              </a:defRPr>
            </a:pPr>
            <a:r>
              <a:rPr lang="fr-FR" dirty="0" err="1"/>
              <a:t>Addinn</a:t>
            </a:r>
            <a:endParaRPr lang="fr-FR" dirty="0"/>
          </a:p>
          <a:p>
            <a:pPr marL="689285" indent="-113535">
              <a:buClr>
                <a:srgbClr val="001F5F"/>
              </a:buClr>
              <a:buSzPts val="1000"/>
              <a:buFont typeface="Arial"/>
              <a:buChar char="§"/>
              <a:defRPr sz="1000">
                <a:latin typeface="Verdana"/>
                <a:ea typeface="Verdana"/>
                <a:cs typeface="Verdana"/>
                <a:sym typeface="Verdana"/>
              </a:defRPr>
            </a:pPr>
            <a:r>
              <a:rPr dirty="0" err="1"/>
              <a:t>Innovitech</a:t>
            </a:r>
            <a:endParaRPr dirty="0"/>
          </a:p>
          <a:p>
            <a:pPr marL="689285" indent="-113535">
              <a:buClr>
                <a:srgbClr val="001F5F"/>
              </a:buClr>
              <a:buSzPts val="1000"/>
              <a:buFont typeface="Arial"/>
              <a:buChar char="§"/>
              <a:defRPr sz="1000">
                <a:latin typeface="Verdana"/>
                <a:ea typeface="Verdana"/>
                <a:cs typeface="Verdana"/>
                <a:sym typeface="Verdana"/>
              </a:defRPr>
            </a:pPr>
            <a:r>
              <a:rPr dirty="0" err="1"/>
              <a:t>Mobilite</a:t>
            </a:r>
            <a:endParaRPr dirty="0"/>
          </a:p>
          <a:p>
            <a:pPr marL="689285" indent="-113535">
              <a:buClr>
                <a:srgbClr val="001F5F"/>
              </a:buClr>
              <a:buSzPts val="1000"/>
              <a:buFont typeface="Arial"/>
              <a:buChar char="§"/>
              <a:defRPr sz="1000">
                <a:latin typeface="Verdana"/>
                <a:ea typeface="Verdana"/>
                <a:cs typeface="Verdana"/>
                <a:sym typeface="Verdana"/>
              </a:defRPr>
            </a:pPr>
            <a:r>
              <a:rPr dirty="0" err="1"/>
              <a:t>Nomadecom</a:t>
            </a:r>
            <a:endParaRPr dirty="0"/>
          </a:p>
          <a:p>
            <a:pPr marL="689285" indent="-113535">
              <a:buClr>
                <a:srgbClr val="001F5F"/>
              </a:buClr>
              <a:buSzPts val="1000"/>
              <a:buFont typeface="Arial"/>
              <a:buChar char="§"/>
              <a:defRPr sz="1000">
                <a:latin typeface="Verdana"/>
                <a:ea typeface="Verdana"/>
                <a:cs typeface="Verdana"/>
                <a:sym typeface="Verdana"/>
              </a:defRPr>
            </a:pPr>
            <a:r>
              <a:rPr dirty="0" err="1"/>
              <a:t>Multicom</a:t>
            </a:r>
            <a:endParaRPr dirty="0"/>
          </a:p>
          <a:p>
            <a:pPr indent="290468">
              <a:defRPr sz="1000">
                <a:latin typeface="Verdana"/>
                <a:ea typeface="Verdana"/>
                <a:cs typeface="Verdana"/>
                <a:sym typeface="Verdana"/>
              </a:defRPr>
            </a:pPr>
            <a:r>
              <a:rPr dirty="0" err="1"/>
              <a:t>Diplômes</a:t>
            </a:r>
            <a:endParaRPr dirty="0"/>
          </a:p>
          <a:p>
            <a:pPr marL="691591" indent="-112960">
              <a:buClr>
                <a:srgbClr val="001F5F"/>
              </a:buClr>
              <a:buSzPts val="1000"/>
              <a:buFont typeface="Arial"/>
              <a:buChar char="§"/>
              <a:defRPr sz="1000">
                <a:latin typeface="Verdana"/>
                <a:ea typeface="Verdana"/>
                <a:cs typeface="Verdana"/>
                <a:sym typeface="Verdana"/>
              </a:defRPr>
            </a:pPr>
            <a:r>
              <a:rPr dirty="0" err="1"/>
              <a:t>Diplome</a:t>
            </a:r>
            <a:r>
              <a:rPr dirty="0"/>
              <a:t> national des </a:t>
            </a:r>
            <a:r>
              <a:rPr dirty="0" err="1"/>
              <a:t>ingénieurs</a:t>
            </a:r>
            <a:endParaRPr dirty="0"/>
          </a:p>
          <a:p>
            <a:pPr indent="290468">
              <a:defRPr sz="1000" b="1"/>
            </a:pPr>
            <a:r>
              <a:rPr dirty="0" err="1"/>
              <a:t>Langues</a:t>
            </a:r>
            <a:endParaRPr dirty="0"/>
          </a:p>
          <a:p>
            <a:pPr marL="689285" indent="-113535">
              <a:spcBef>
                <a:spcPts val="100"/>
              </a:spcBef>
              <a:buClr>
                <a:srgbClr val="000000"/>
              </a:buClr>
              <a:buSzPts val="1000"/>
              <a:buFont typeface="Arial"/>
              <a:buChar char="§"/>
              <a:defRPr sz="1000">
                <a:latin typeface="Verdana"/>
                <a:ea typeface="Verdana"/>
                <a:cs typeface="Verdana"/>
                <a:sym typeface="Verdana"/>
              </a:defRPr>
            </a:pPr>
            <a:r>
              <a:rPr dirty="0" err="1"/>
              <a:t>Français</a:t>
            </a:r>
            <a:endParaRPr dirty="0"/>
          </a:p>
          <a:p>
            <a:pPr marL="689285" indent="-113535">
              <a:spcBef>
                <a:spcPts val="100"/>
              </a:spcBef>
              <a:buClr>
                <a:srgbClr val="000000"/>
              </a:buClr>
              <a:buSzPts val="1000"/>
              <a:buFont typeface="Arial"/>
              <a:buChar char="§"/>
              <a:defRPr sz="1000">
                <a:latin typeface="Verdana"/>
                <a:ea typeface="Verdana"/>
                <a:cs typeface="Verdana"/>
                <a:sym typeface="Verdana"/>
              </a:defRPr>
            </a:pPr>
            <a:r>
              <a:rPr dirty="0" err="1"/>
              <a:t>Anglais</a:t>
            </a:r>
            <a:endParaRPr dirty="0"/>
          </a:p>
        </p:txBody>
      </p:sp>
      <p:pic>
        <p:nvPicPr>
          <p:cNvPr id="52" name="sadok.jpg" descr="sadok.jpg"/>
          <p:cNvPicPr>
            <a:picLocks noChangeAspect="1"/>
          </p:cNvPicPr>
          <p:nvPr/>
        </p:nvPicPr>
        <p:blipFill>
          <a:blip r:embed="rId5">
            <a:extLst/>
          </a:blip>
          <a:stretch>
            <a:fillRect/>
          </a:stretch>
        </p:blipFill>
        <p:spPr>
          <a:xfrm>
            <a:off x="1403017" y="1145033"/>
            <a:ext cx="1428601" cy="1428601"/>
          </a:xfrm>
          <a:prstGeom prst="rect">
            <a:avLst/>
          </a:prstGeom>
          <a:ln w="12700">
            <a:miter lim="400000"/>
          </a:ln>
        </p:spPr>
      </p:pic>
    </p:spTree>
    <p:extLst>
      <p:ext uri="{BB962C8B-B14F-4D97-AF65-F5344CB8AC3E}">
        <p14:creationId xmlns:p14="http://schemas.microsoft.com/office/powerpoint/2010/main" val="3056056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9- L’équipe</a:t>
            </a:r>
          </a:p>
        </p:txBody>
      </p:sp>
      <p:sp>
        <p:nvSpPr>
          <p:cNvPr id="6" name="Google Shape;93;p1"/>
          <p:cNvSpPr txBox="1"/>
          <p:nvPr/>
        </p:nvSpPr>
        <p:spPr>
          <a:xfrm>
            <a:off x="5499457" y="3241101"/>
            <a:ext cx="4912682" cy="1554585"/>
          </a:xfrm>
          <a:prstGeom prst="rect">
            <a:avLst/>
          </a:prstGeom>
          <a:noFill/>
          <a:ln>
            <a:noFill/>
          </a:ln>
        </p:spPr>
        <p:txBody>
          <a:bodyPr spcFirstLastPara="1" wrap="square" lIns="0" tIns="15550" rIns="0" bIns="0" anchor="t" anchorCtr="0">
            <a:spAutoFit/>
          </a:bodyPr>
          <a:lstStyle/>
          <a:p>
            <a:pPr marL="511777" lvl="0" indent="-146642">
              <a:spcBef>
                <a:spcPts val="32"/>
              </a:spcBef>
              <a:buSzPts val="1000"/>
              <a:buFont typeface="Verdana"/>
              <a:buChar char=""/>
            </a:pPr>
            <a:r>
              <a:rPr lang="en-US" sz="1000" dirty="0">
                <a:latin typeface="Verdana"/>
                <a:ea typeface="Verdana"/>
                <a:cs typeface="Verdana"/>
                <a:sym typeface="Verdana"/>
              </a:rPr>
              <a:t>Responsible for the effective management of the Mudlogging unit including personnel, equipment, supplies and maintenance</a:t>
            </a:r>
          </a:p>
          <a:p>
            <a:pPr marL="511777" lvl="0" indent="-146642">
              <a:spcBef>
                <a:spcPts val="32"/>
              </a:spcBef>
              <a:buSzPts val="1000"/>
              <a:buFont typeface="Verdana"/>
              <a:buChar char=""/>
            </a:pPr>
            <a:r>
              <a:rPr lang="en-US" sz="1000" dirty="0">
                <a:latin typeface="Verdana"/>
                <a:ea typeface="Verdana"/>
                <a:cs typeface="Verdana"/>
                <a:sym typeface="Verdana"/>
              </a:rPr>
              <a:t>Provide high quality drilling and gas data</a:t>
            </a:r>
          </a:p>
          <a:p>
            <a:pPr marL="511777" lvl="0" indent="-146642">
              <a:spcBef>
                <a:spcPts val="32"/>
              </a:spcBef>
              <a:buSzPts val="1000"/>
              <a:buFont typeface="Verdana"/>
              <a:buChar char=""/>
            </a:pPr>
            <a:r>
              <a:rPr lang="en-US" sz="1000" dirty="0">
                <a:latin typeface="Verdana"/>
                <a:ea typeface="Verdana"/>
                <a:cs typeface="Verdana"/>
                <a:sym typeface="Verdana"/>
              </a:rPr>
              <a:t>Ensure data integrity and reliability</a:t>
            </a:r>
          </a:p>
          <a:p>
            <a:pPr marL="511777" lvl="0" indent="-146642">
              <a:spcBef>
                <a:spcPts val="32"/>
              </a:spcBef>
              <a:buSzPts val="1000"/>
              <a:buFont typeface="Verdana"/>
              <a:buChar char=""/>
            </a:pPr>
            <a:r>
              <a:rPr lang="en-US" sz="1000" dirty="0">
                <a:latin typeface="Verdana"/>
                <a:ea typeface="Verdana"/>
                <a:cs typeface="Verdana"/>
                <a:sym typeface="Verdana"/>
              </a:rPr>
              <a:t>Produce an end-of-drill report based on data collected during drilling operations </a:t>
            </a:r>
          </a:p>
          <a:p>
            <a:pPr marL="511777" lvl="0" indent="-146642">
              <a:spcBef>
                <a:spcPts val="32"/>
              </a:spcBef>
              <a:buSzPts val="1000"/>
              <a:buFont typeface="Verdana"/>
              <a:buChar char=""/>
            </a:pPr>
            <a:r>
              <a:rPr lang="en-US" sz="1000" dirty="0">
                <a:latin typeface="Verdana"/>
                <a:ea typeface="Verdana"/>
                <a:cs typeface="Verdana"/>
                <a:sym typeface="Verdana"/>
              </a:rPr>
              <a:t>Maintenance of data acquisition equipment</a:t>
            </a:r>
          </a:p>
          <a:p>
            <a:pPr marL="511777" lvl="0" indent="-146642">
              <a:spcBef>
                <a:spcPts val="32"/>
              </a:spcBef>
              <a:buSzPts val="1000"/>
              <a:buFont typeface="Verdana"/>
              <a:buChar char=""/>
            </a:pPr>
            <a:r>
              <a:rPr lang="en-US" sz="1000" dirty="0">
                <a:latin typeface="Verdana"/>
                <a:ea typeface="Verdana"/>
                <a:cs typeface="Verdana"/>
                <a:sym typeface="Verdana"/>
              </a:rPr>
              <a:t>Monitor interaction and communicate drilling parameters, to help prevent insecurity during drilling</a:t>
            </a:r>
            <a:endParaRPr sz="1000" b="0" i="0" u="none" strike="noStrike" cap="none" dirty="0">
              <a:solidFill>
                <a:srgbClr val="000000"/>
              </a:solidFill>
              <a:latin typeface="Verdana"/>
              <a:ea typeface="Verdana"/>
              <a:cs typeface="Verdana"/>
              <a:sym typeface="Verdana"/>
            </a:endParaRPr>
          </a:p>
          <a:p>
            <a:pPr marL="511777" marR="0" lvl="0" indent="-83142" algn="l" rtl="0">
              <a:lnSpc>
                <a:spcPct val="100000"/>
              </a:lnSpc>
              <a:spcBef>
                <a:spcPts val="32"/>
              </a:spcBef>
              <a:spcAft>
                <a:spcPts val="0"/>
              </a:spcAft>
              <a:buClr>
                <a:schemeClr val="dk1"/>
              </a:buClr>
              <a:buSzPts val="824"/>
              <a:buFont typeface="Arial"/>
              <a:buNone/>
            </a:pPr>
            <a:endParaRPr sz="1000" b="0" i="0" u="none" strike="noStrike" cap="none" dirty="0">
              <a:solidFill>
                <a:srgbClr val="000000"/>
              </a:solidFill>
              <a:latin typeface="Verdana"/>
              <a:ea typeface="Verdana"/>
              <a:cs typeface="Verdana"/>
              <a:sym typeface="Verdana"/>
            </a:endParaRPr>
          </a:p>
        </p:txBody>
      </p:sp>
      <p:sp>
        <p:nvSpPr>
          <p:cNvPr id="8" name="Google Shape;96;p1"/>
          <p:cNvSpPr/>
          <p:nvPr/>
        </p:nvSpPr>
        <p:spPr>
          <a:xfrm>
            <a:off x="5763939" y="1073645"/>
            <a:ext cx="4648200" cy="2043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34"/>
              <a:buFont typeface="Calibri"/>
              <a:buNone/>
            </a:pPr>
            <a:endParaRPr sz="1634" b="0" i="0" u="none" strike="noStrike" cap="none">
              <a:solidFill>
                <a:srgbClr val="000000"/>
              </a:solidFill>
              <a:latin typeface="Calibri"/>
              <a:ea typeface="Calibri"/>
              <a:cs typeface="Calibri"/>
              <a:sym typeface="Calibri"/>
            </a:endParaRPr>
          </a:p>
        </p:txBody>
      </p:sp>
      <p:sp>
        <p:nvSpPr>
          <p:cNvPr id="9" name="Google Shape;97;p1"/>
          <p:cNvSpPr txBox="1"/>
          <p:nvPr/>
        </p:nvSpPr>
        <p:spPr>
          <a:xfrm>
            <a:off x="6441252" y="1047098"/>
            <a:ext cx="2279799" cy="200368"/>
          </a:xfrm>
          <a:prstGeom prst="rect">
            <a:avLst/>
          </a:prstGeom>
          <a:noFill/>
          <a:ln>
            <a:noFill/>
          </a:ln>
        </p:spPr>
        <p:txBody>
          <a:bodyPr spcFirstLastPara="1" wrap="square" lIns="0" tIns="15550" rIns="0" bIns="0" anchor="t" anchorCtr="0">
            <a:spAutoFit/>
          </a:bodyPr>
          <a:lstStyle/>
          <a:p>
            <a:pPr marL="11527" lvl="0">
              <a:buClr>
                <a:srgbClr val="FFFFFF"/>
              </a:buClr>
              <a:buSzPts val="862"/>
            </a:pPr>
            <a:r>
              <a:rPr lang="fr-FR" sz="1200" dirty="0" err="1">
                <a:solidFill>
                  <a:schemeClr val="bg1"/>
                </a:solidFill>
              </a:rPr>
              <a:t>Specific</a:t>
            </a:r>
            <a:r>
              <a:rPr lang="fr-FR" sz="1200" dirty="0">
                <a:solidFill>
                  <a:schemeClr val="bg1"/>
                </a:solidFill>
              </a:rPr>
              <a:t> </a:t>
            </a:r>
            <a:r>
              <a:rPr lang="fr-FR" sz="1200" dirty="0" err="1">
                <a:solidFill>
                  <a:schemeClr val="bg1"/>
                </a:solidFill>
              </a:rPr>
              <a:t>experiences</a:t>
            </a:r>
            <a:endParaRPr sz="800" b="0" i="0" u="none" strike="noStrike" cap="none" dirty="0">
              <a:solidFill>
                <a:schemeClr val="bg1"/>
              </a:solidFill>
              <a:latin typeface="Verdana"/>
              <a:ea typeface="Verdana"/>
              <a:cs typeface="Verdana"/>
              <a:sym typeface="Verdana"/>
            </a:endParaRPr>
          </a:p>
        </p:txBody>
      </p:sp>
      <p:sp>
        <p:nvSpPr>
          <p:cNvPr id="11" name="Google Shape;98;p1"/>
          <p:cNvSpPr/>
          <p:nvPr/>
        </p:nvSpPr>
        <p:spPr>
          <a:xfrm>
            <a:off x="5779117" y="4713104"/>
            <a:ext cx="4570500" cy="206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lvl="0">
              <a:buSzPts val="900"/>
            </a:pPr>
            <a:r>
              <a:rPr lang="fr-FR" sz="900" b="0" i="0" u="none" strike="noStrike" cap="none" dirty="0">
                <a:solidFill>
                  <a:srgbClr val="FFFFFF"/>
                </a:solidFill>
                <a:latin typeface="Verdana"/>
                <a:ea typeface="Verdana"/>
                <a:cs typeface="Verdana"/>
                <a:sym typeface="Verdana"/>
              </a:rPr>
              <a:t>	</a:t>
            </a:r>
            <a:r>
              <a:rPr lang="fr-FR" sz="900" dirty="0" err="1">
                <a:solidFill>
                  <a:srgbClr val="FFFFFF"/>
                </a:solidFill>
                <a:latin typeface="Verdana"/>
                <a:ea typeface="Verdana"/>
                <a:cs typeface="Verdana"/>
                <a:sym typeface="Verdana"/>
              </a:rPr>
              <a:t>Skills</a:t>
            </a:r>
            <a:r>
              <a:rPr lang="fr-FR" sz="900" dirty="0">
                <a:solidFill>
                  <a:srgbClr val="FFFFFF"/>
                </a:solidFill>
                <a:latin typeface="Verdana"/>
                <a:ea typeface="Verdana"/>
                <a:cs typeface="Verdana"/>
                <a:sym typeface="Verdana"/>
              </a:rPr>
              <a:t> areas</a:t>
            </a:r>
            <a:endParaRPr sz="860" b="0" i="0" u="none" strike="noStrike" cap="none" dirty="0">
              <a:solidFill>
                <a:schemeClr val="lt1"/>
              </a:solidFill>
              <a:latin typeface="Verdana"/>
              <a:ea typeface="Verdana"/>
              <a:cs typeface="Verdana"/>
              <a:sym typeface="Verdana"/>
            </a:endParaRPr>
          </a:p>
        </p:txBody>
      </p:sp>
      <p:sp>
        <p:nvSpPr>
          <p:cNvPr id="13" name="Google Shape;99;p1"/>
          <p:cNvSpPr txBox="1"/>
          <p:nvPr/>
        </p:nvSpPr>
        <p:spPr>
          <a:xfrm>
            <a:off x="5701795" y="5271026"/>
            <a:ext cx="1725449" cy="148377"/>
          </a:xfrm>
          <a:prstGeom prst="rect">
            <a:avLst/>
          </a:prstGeom>
          <a:noFill/>
          <a:ln>
            <a:noFill/>
          </a:ln>
        </p:spPr>
        <p:txBody>
          <a:bodyPr spcFirstLastPara="1" wrap="square" lIns="0" tIns="15550" rIns="0" bIns="0" anchor="t" anchorCtr="0">
            <a:spAutoFit/>
          </a:bodyPr>
          <a:lstStyle/>
          <a:p>
            <a:pPr marL="11527" marR="0" lvl="0" indent="0" algn="l" rtl="0">
              <a:lnSpc>
                <a:spcPct val="100000"/>
              </a:lnSpc>
              <a:spcBef>
                <a:spcPts val="0"/>
              </a:spcBef>
              <a:spcAft>
                <a:spcPts val="0"/>
              </a:spcAft>
              <a:buClr>
                <a:srgbClr val="FFFFFF"/>
              </a:buClr>
              <a:buSzPts val="862"/>
              <a:buFont typeface="Verdana"/>
              <a:buNone/>
            </a:pPr>
            <a:r>
              <a:rPr lang="fr-FR" sz="862" b="0" i="0" u="none" strike="noStrike" cap="none">
                <a:solidFill>
                  <a:srgbClr val="FFFFFF"/>
                </a:solidFill>
                <a:latin typeface="Verdana"/>
                <a:ea typeface="Verdana"/>
                <a:cs typeface="Verdana"/>
                <a:sym typeface="Verdana"/>
              </a:rPr>
              <a:t>Domaines de compétences</a:t>
            </a:r>
            <a:endParaRPr sz="862" b="0" i="0" u="none" strike="noStrike" cap="none">
              <a:solidFill>
                <a:srgbClr val="000000"/>
              </a:solidFill>
              <a:latin typeface="Verdana"/>
              <a:ea typeface="Verdana"/>
              <a:cs typeface="Verdana"/>
              <a:sym typeface="Verdana"/>
            </a:endParaRPr>
          </a:p>
        </p:txBody>
      </p:sp>
      <p:sp>
        <p:nvSpPr>
          <p:cNvPr id="14" name="Google Shape;100;p1"/>
          <p:cNvSpPr txBox="1"/>
          <p:nvPr/>
        </p:nvSpPr>
        <p:spPr>
          <a:xfrm>
            <a:off x="2996398" y="1459128"/>
            <a:ext cx="2178600" cy="594878"/>
          </a:xfrm>
          <a:prstGeom prst="rect">
            <a:avLst/>
          </a:prstGeom>
          <a:noFill/>
          <a:ln>
            <a:noFill/>
          </a:ln>
        </p:spPr>
        <p:txBody>
          <a:bodyPr spcFirstLastPara="1" wrap="square" lIns="0" tIns="12100" rIns="0" bIns="0" anchor="t" anchorCtr="0">
            <a:spAutoFit/>
          </a:bodyPr>
          <a:lstStyle/>
          <a:p>
            <a:pPr marL="11527" marR="0" lvl="0" indent="0" algn="l" rtl="0">
              <a:lnSpc>
                <a:spcPct val="100000"/>
              </a:lnSpc>
              <a:spcBef>
                <a:spcPts val="0"/>
              </a:spcBef>
              <a:spcAft>
                <a:spcPts val="0"/>
              </a:spcAft>
              <a:buClr>
                <a:srgbClr val="000000"/>
              </a:buClr>
              <a:buSzPts val="900"/>
              <a:buFont typeface="Verdana"/>
              <a:buNone/>
            </a:pPr>
            <a:r>
              <a:rPr lang="fr-FR" sz="1000" b="1" i="0" u="none" strike="noStrike" cap="none" dirty="0">
                <a:solidFill>
                  <a:srgbClr val="000000"/>
                </a:solidFill>
                <a:latin typeface="Verdana"/>
                <a:ea typeface="Verdana"/>
                <a:cs typeface="Verdana"/>
                <a:sym typeface="Verdana"/>
              </a:rPr>
              <a:t>Ahmed DARJDIDA</a:t>
            </a:r>
            <a:endParaRPr sz="1000" b="1" i="0" u="none" strike="noStrike" cap="none" dirty="0">
              <a:solidFill>
                <a:srgbClr val="000000"/>
              </a:solidFill>
              <a:latin typeface="Verdana"/>
              <a:ea typeface="Verdana"/>
              <a:cs typeface="Verdana"/>
              <a:sym typeface="Verdana"/>
            </a:endParaRPr>
          </a:p>
          <a:p>
            <a:pPr marL="11527" marR="0" lvl="0" indent="0" algn="l" rtl="0">
              <a:lnSpc>
                <a:spcPct val="100000"/>
              </a:lnSpc>
              <a:spcBef>
                <a:spcPts val="989"/>
              </a:spcBef>
              <a:spcAft>
                <a:spcPts val="0"/>
              </a:spcAft>
              <a:buClr>
                <a:srgbClr val="000000"/>
              </a:buClr>
              <a:buSzPts val="900"/>
              <a:buFont typeface="Verdana"/>
              <a:buNone/>
            </a:pPr>
            <a:r>
              <a:rPr lang="fr-FR" sz="900" b="0" i="0" u="none" strike="noStrike" cap="none" dirty="0">
                <a:solidFill>
                  <a:srgbClr val="000000"/>
                </a:solidFill>
                <a:latin typeface="Verdana"/>
                <a:ea typeface="Verdana"/>
                <a:cs typeface="Verdana"/>
                <a:sym typeface="Verdana"/>
              </a:rPr>
              <a:t>Scrum Master / QA</a:t>
            </a:r>
            <a:endParaRPr sz="900" b="0" i="0" u="none" strike="noStrike" cap="none" dirty="0">
              <a:solidFill>
                <a:srgbClr val="000000"/>
              </a:solidFill>
              <a:latin typeface="Verdana"/>
              <a:ea typeface="Verdana"/>
              <a:cs typeface="Verdana"/>
              <a:sym typeface="Verdana"/>
            </a:endParaRPr>
          </a:p>
          <a:p>
            <a:pPr marL="11527" marR="4611" lvl="0" indent="0" algn="l" rtl="0">
              <a:lnSpc>
                <a:spcPct val="117300"/>
              </a:lnSpc>
              <a:spcBef>
                <a:spcPts val="0"/>
              </a:spcBef>
              <a:spcAft>
                <a:spcPts val="0"/>
              </a:spcAft>
              <a:buClr>
                <a:srgbClr val="000000"/>
              </a:buClr>
              <a:buSzPts val="900"/>
              <a:buFont typeface="Verdana"/>
              <a:buNone/>
            </a:pPr>
            <a:r>
              <a:rPr lang="fr-FR" sz="900" b="0" i="0" u="none" strike="noStrike" cap="none" dirty="0">
                <a:solidFill>
                  <a:srgbClr val="000000"/>
                </a:solidFill>
                <a:latin typeface="Verdana"/>
                <a:ea typeface="Verdana"/>
                <a:cs typeface="Verdana"/>
                <a:sym typeface="Verdana"/>
              </a:rPr>
              <a:t>ADDINN </a:t>
            </a:r>
            <a:r>
              <a:rPr lang="fr-FR" sz="900" b="0" i="0" u="none" strike="noStrike" cap="none" dirty="0" err="1">
                <a:solidFill>
                  <a:srgbClr val="000000"/>
                </a:solidFill>
                <a:latin typeface="Verdana"/>
                <a:ea typeface="Verdana"/>
                <a:cs typeface="Verdana"/>
                <a:sym typeface="Verdana"/>
              </a:rPr>
              <a:t>Tunisia</a:t>
            </a:r>
            <a:endParaRPr sz="900" b="0" i="0" u="none" strike="noStrike" cap="none" dirty="0">
              <a:solidFill>
                <a:srgbClr val="000000"/>
              </a:solidFill>
              <a:latin typeface="Verdana"/>
              <a:ea typeface="Verdana"/>
              <a:cs typeface="Verdana"/>
              <a:sym typeface="Verdana"/>
            </a:endParaRPr>
          </a:p>
        </p:txBody>
      </p:sp>
      <p:sp>
        <p:nvSpPr>
          <p:cNvPr id="15" name="Google Shape;101;p1"/>
          <p:cNvSpPr txBox="1"/>
          <p:nvPr/>
        </p:nvSpPr>
        <p:spPr>
          <a:xfrm>
            <a:off x="1399535" y="2561931"/>
            <a:ext cx="4037400" cy="1535712"/>
          </a:xfrm>
          <a:prstGeom prst="rect">
            <a:avLst/>
          </a:prstGeom>
          <a:noFill/>
          <a:ln>
            <a:noFill/>
          </a:ln>
        </p:spPr>
        <p:txBody>
          <a:bodyPr spcFirstLastPara="1" wrap="square" lIns="0" tIns="12100" rIns="0" bIns="0" anchor="t" anchorCtr="0">
            <a:spAutoFit/>
          </a:bodyPr>
          <a:lstStyle/>
          <a:p>
            <a:pPr lvl="0" algn="just">
              <a:buSzPts val="900"/>
            </a:pPr>
            <a:r>
              <a:rPr lang="en-US" sz="900" dirty="0">
                <a:solidFill>
                  <a:schemeClr val="dk1"/>
                </a:solidFill>
                <a:latin typeface="Verdana"/>
                <a:ea typeface="Verdana"/>
                <a:cs typeface="Verdana"/>
                <a:sym typeface="Verdana"/>
              </a:rPr>
              <a:t>Petroleum Geology Engineer, he began his professional career in 2010 at Schlumberger Limited, a multinational oil services and equipment company, where he held the positions of a Mudlogging Analyst and a Data Analyst, oil and gas drilling projects in West Africa and Tunisia. He joined </a:t>
            </a:r>
            <a:r>
              <a:rPr lang="en-US" sz="900" dirty="0" err="1">
                <a:solidFill>
                  <a:schemeClr val="dk1"/>
                </a:solidFill>
                <a:latin typeface="Verdana"/>
                <a:ea typeface="Verdana"/>
                <a:cs typeface="Verdana"/>
                <a:sym typeface="Verdana"/>
              </a:rPr>
              <a:t>OilServ</a:t>
            </a:r>
            <a:r>
              <a:rPr lang="en-US" sz="900" dirty="0">
                <a:solidFill>
                  <a:schemeClr val="dk1"/>
                </a:solidFill>
                <a:latin typeface="Verdana"/>
                <a:ea typeface="Verdana"/>
                <a:cs typeface="Verdana"/>
                <a:sym typeface="Verdana"/>
              </a:rPr>
              <a:t> Oilfield Services Tunisia in 2015 as a Data Analyst.</a:t>
            </a:r>
          </a:p>
          <a:p>
            <a:pPr lvl="0" algn="just">
              <a:buSzPts val="900"/>
            </a:pPr>
            <a:endParaRPr lang="en-US" sz="900" dirty="0">
              <a:solidFill>
                <a:schemeClr val="dk1"/>
              </a:solidFill>
              <a:latin typeface="Verdana"/>
              <a:ea typeface="Verdana"/>
              <a:cs typeface="Verdana"/>
              <a:sym typeface="Verdana"/>
            </a:endParaRPr>
          </a:p>
          <a:p>
            <a:pPr lvl="0" algn="just">
              <a:buSzPts val="900"/>
            </a:pPr>
            <a:r>
              <a:rPr lang="en-US" sz="900" dirty="0">
                <a:solidFill>
                  <a:schemeClr val="dk1"/>
                </a:solidFill>
                <a:latin typeface="Verdana"/>
                <a:ea typeface="Verdana"/>
                <a:cs typeface="Verdana"/>
                <a:sym typeface="Verdana"/>
              </a:rPr>
              <a:t>Since the summer of 2020, he has joined the team of ADDINN Tunisia, an expert in digital transformation, where he first held the position of a BPO (Business Process Outsourcing) agent for a year. Now it is a Scrum Master and also responsible for quality assurance.</a:t>
            </a:r>
            <a:endParaRPr sz="900" b="0" i="0" u="none" strike="noStrike" cap="none" dirty="0">
              <a:solidFill>
                <a:srgbClr val="000000"/>
              </a:solidFill>
              <a:latin typeface="Verdana"/>
              <a:ea typeface="Verdana"/>
              <a:cs typeface="Verdana"/>
              <a:sym typeface="Verdana"/>
            </a:endParaRPr>
          </a:p>
        </p:txBody>
      </p:sp>
      <p:sp>
        <p:nvSpPr>
          <p:cNvPr id="16" name="Google Shape;102;p1"/>
          <p:cNvSpPr txBox="1"/>
          <p:nvPr/>
        </p:nvSpPr>
        <p:spPr>
          <a:xfrm>
            <a:off x="6055693" y="5018303"/>
            <a:ext cx="4190588" cy="631255"/>
          </a:xfrm>
          <a:prstGeom prst="rect">
            <a:avLst/>
          </a:prstGeom>
          <a:noFill/>
          <a:ln>
            <a:noFill/>
          </a:ln>
        </p:spPr>
        <p:txBody>
          <a:bodyPr spcFirstLastPara="1" wrap="square" lIns="0" tIns="15550" rIns="0" bIns="0" anchor="t" anchorCtr="0">
            <a:spAutoFit/>
          </a:bodyPr>
          <a:lstStyle/>
          <a:p>
            <a:pPr marL="127368" lvl="0" indent="-115842">
              <a:buClr>
                <a:srgbClr val="001F5F"/>
              </a:buClr>
              <a:buSzPts val="824"/>
              <a:buFont typeface="Arial"/>
              <a:buChar char=""/>
            </a:pPr>
            <a:r>
              <a:rPr lang="en-US" sz="1000" dirty="0">
                <a:latin typeface="Verdana"/>
                <a:ea typeface="Verdana"/>
                <a:cs typeface="Verdana"/>
                <a:sym typeface="Verdana"/>
              </a:rPr>
              <a:t>Data analysis</a:t>
            </a:r>
          </a:p>
          <a:p>
            <a:pPr marL="127368" lvl="0" indent="-115842">
              <a:buClr>
                <a:srgbClr val="001F5F"/>
              </a:buClr>
              <a:buSzPts val="824"/>
              <a:buFont typeface="Arial"/>
              <a:buChar char=""/>
            </a:pPr>
            <a:r>
              <a:rPr lang="en-US" sz="1000" dirty="0">
                <a:latin typeface="Verdana"/>
                <a:ea typeface="Verdana"/>
                <a:cs typeface="Verdana"/>
                <a:sym typeface="Verdana"/>
              </a:rPr>
              <a:t>Project management according to the "Scrum" Agile method</a:t>
            </a:r>
          </a:p>
          <a:p>
            <a:pPr marL="127368" lvl="0" indent="-115842">
              <a:buClr>
                <a:srgbClr val="001F5F"/>
              </a:buClr>
              <a:buSzPts val="824"/>
              <a:buFont typeface="Arial"/>
              <a:buChar char=""/>
            </a:pPr>
            <a:r>
              <a:rPr lang="en-US" sz="1000" dirty="0">
                <a:latin typeface="Verdana"/>
                <a:ea typeface="Verdana"/>
                <a:cs typeface="Verdana"/>
                <a:sym typeface="Verdana"/>
              </a:rPr>
              <a:t>Oil &amp; Gas Engineering</a:t>
            </a:r>
          </a:p>
          <a:p>
            <a:pPr marL="127368" lvl="0" indent="-115842">
              <a:buClr>
                <a:srgbClr val="001F5F"/>
              </a:buClr>
              <a:buSzPts val="824"/>
              <a:buFont typeface="Arial"/>
              <a:buChar char=""/>
            </a:pPr>
            <a:r>
              <a:rPr lang="en-US" sz="1000" dirty="0">
                <a:latin typeface="Verdana"/>
                <a:ea typeface="Verdana"/>
                <a:cs typeface="Verdana"/>
                <a:sym typeface="Verdana"/>
              </a:rPr>
              <a:t>Geology, and geosciences</a:t>
            </a:r>
            <a:endParaRPr sz="1000" b="0" i="0" u="none" strike="noStrike" cap="none" dirty="0">
              <a:solidFill>
                <a:srgbClr val="000000"/>
              </a:solidFill>
              <a:latin typeface="Verdana"/>
              <a:ea typeface="Verdana"/>
              <a:cs typeface="Verdana"/>
              <a:sym typeface="Verdana"/>
            </a:endParaRPr>
          </a:p>
        </p:txBody>
      </p:sp>
      <p:sp>
        <p:nvSpPr>
          <p:cNvPr id="17" name="Google Shape;103;p1"/>
          <p:cNvSpPr/>
          <p:nvPr/>
        </p:nvSpPr>
        <p:spPr>
          <a:xfrm>
            <a:off x="1495002" y="4713564"/>
            <a:ext cx="4038600" cy="205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34"/>
              <a:buFont typeface="Calibri"/>
              <a:buNone/>
            </a:pPr>
            <a:endParaRPr sz="1634" b="0" i="0" u="none" strike="noStrike" cap="none">
              <a:solidFill>
                <a:srgbClr val="000000"/>
              </a:solidFill>
              <a:latin typeface="Calibri"/>
              <a:ea typeface="Calibri"/>
              <a:cs typeface="Calibri"/>
              <a:sym typeface="Calibri"/>
            </a:endParaRPr>
          </a:p>
        </p:txBody>
      </p:sp>
      <p:sp>
        <p:nvSpPr>
          <p:cNvPr id="18" name="Google Shape;105;p1"/>
          <p:cNvSpPr txBox="1"/>
          <p:nvPr/>
        </p:nvSpPr>
        <p:spPr>
          <a:xfrm>
            <a:off x="1432480" y="4691528"/>
            <a:ext cx="3855000" cy="2188091"/>
          </a:xfrm>
          <a:prstGeom prst="rect">
            <a:avLst/>
          </a:prstGeom>
          <a:noFill/>
          <a:ln>
            <a:noFill/>
          </a:ln>
        </p:spPr>
        <p:txBody>
          <a:bodyPr spcFirstLastPara="1" wrap="square" lIns="0" tIns="15550" rIns="0" bIns="0" anchor="t" anchorCtr="0">
            <a:spAutoFit/>
          </a:bodyPr>
          <a:lstStyle/>
          <a:p>
            <a:pPr marL="323895" lvl="0">
              <a:buClr>
                <a:srgbClr val="FFFFFF"/>
              </a:buClr>
              <a:buSzPts val="1000"/>
            </a:pPr>
            <a:r>
              <a:rPr lang="fr-FR" sz="1200" dirty="0">
                <a:solidFill>
                  <a:schemeClr val="bg1"/>
                </a:solidFill>
              </a:rPr>
              <a:t>Professional </a:t>
            </a:r>
            <a:r>
              <a:rPr lang="fr-FR" sz="1200" dirty="0" err="1">
                <a:solidFill>
                  <a:schemeClr val="bg1"/>
                </a:solidFill>
              </a:rPr>
              <a:t>Career</a:t>
            </a:r>
            <a:endParaRPr sz="900" b="0" i="0" u="none" strike="noStrike" cap="none" dirty="0">
              <a:solidFill>
                <a:schemeClr val="bg1"/>
              </a:solidFill>
              <a:latin typeface="Verdana"/>
              <a:ea typeface="Verdana"/>
              <a:cs typeface="Verdana"/>
              <a:sym typeface="Verdana"/>
            </a:endParaRPr>
          </a:p>
          <a:p>
            <a:pPr marL="689286" marR="0" lvl="0" indent="-113536" algn="l" rtl="0">
              <a:lnSpc>
                <a:spcPct val="100000"/>
              </a:lnSpc>
              <a:spcBef>
                <a:spcPts val="64"/>
              </a:spcBef>
              <a:spcAft>
                <a:spcPts val="0"/>
              </a:spcAft>
              <a:buClr>
                <a:srgbClr val="001F5F"/>
              </a:buClr>
              <a:buSzPts val="1000"/>
              <a:buFont typeface="Arial"/>
              <a:buChar char=""/>
            </a:pPr>
            <a:r>
              <a:rPr lang="fr-FR" sz="1000" b="0" i="0" u="none" strike="noStrike" cap="none" dirty="0" err="1">
                <a:solidFill>
                  <a:srgbClr val="000000"/>
                </a:solidFill>
                <a:latin typeface="Verdana"/>
                <a:ea typeface="Verdana"/>
                <a:cs typeface="Verdana"/>
                <a:sym typeface="Verdana"/>
              </a:rPr>
              <a:t>Addinn</a:t>
            </a:r>
            <a:r>
              <a:rPr lang="fr-FR" sz="1000" b="0" i="0" u="none" strike="noStrike" cap="none" dirty="0">
                <a:solidFill>
                  <a:srgbClr val="000000"/>
                </a:solidFill>
                <a:latin typeface="Verdana"/>
                <a:ea typeface="Verdana"/>
                <a:cs typeface="Verdana"/>
                <a:sym typeface="Verdana"/>
              </a:rPr>
              <a:t> Tunisie (</a:t>
            </a:r>
            <a:r>
              <a:rPr lang="fr-FR" sz="1000" b="0" i="0" u="none" strike="noStrike" cap="none" dirty="0" err="1">
                <a:solidFill>
                  <a:srgbClr val="000000"/>
                </a:solidFill>
                <a:latin typeface="Verdana"/>
                <a:ea typeface="Verdana"/>
                <a:cs typeface="Verdana"/>
                <a:sym typeface="Verdana"/>
              </a:rPr>
              <a:t>Tunisia</a:t>
            </a:r>
            <a:r>
              <a:rPr lang="fr-FR" sz="1000" b="0" i="0" u="none" strike="noStrike" cap="none" dirty="0">
                <a:solidFill>
                  <a:srgbClr val="000000"/>
                </a:solidFill>
                <a:latin typeface="Verdana"/>
                <a:ea typeface="Verdana"/>
                <a:cs typeface="Verdana"/>
                <a:sym typeface="Verdana"/>
              </a:rPr>
              <a:t>)</a:t>
            </a:r>
          </a:p>
          <a:p>
            <a:pPr marL="689286" marR="0" lvl="0" indent="-113536" algn="l" rtl="0">
              <a:lnSpc>
                <a:spcPct val="100000"/>
              </a:lnSpc>
              <a:spcBef>
                <a:spcPts val="64"/>
              </a:spcBef>
              <a:spcAft>
                <a:spcPts val="0"/>
              </a:spcAft>
              <a:buClr>
                <a:srgbClr val="001F5F"/>
              </a:buClr>
              <a:buSzPts val="1000"/>
              <a:buFont typeface="Arial"/>
              <a:buChar char=""/>
            </a:pPr>
            <a:r>
              <a:rPr lang="fr-FR" sz="1000" dirty="0" err="1">
                <a:latin typeface="Verdana"/>
                <a:ea typeface="Verdana"/>
                <a:cs typeface="Verdana"/>
                <a:sym typeface="Verdana"/>
              </a:rPr>
              <a:t>OilServ</a:t>
            </a:r>
            <a:r>
              <a:rPr lang="fr-FR" sz="1000" dirty="0">
                <a:latin typeface="Verdana"/>
                <a:ea typeface="Verdana"/>
                <a:cs typeface="Verdana"/>
                <a:sym typeface="Verdana"/>
              </a:rPr>
              <a:t> </a:t>
            </a:r>
            <a:r>
              <a:rPr lang="fr-FR" sz="1000" dirty="0" err="1">
                <a:latin typeface="Verdana"/>
                <a:ea typeface="Verdana"/>
                <a:cs typeface="Verdana"/>
                <a:sym typeface="Verdana"/>
              </a:rPr>
              <a:t>Oilfield</a:t>
            </a:r>
            <a:r>
              <a:rPr lang="fr-FR" sz="1000" dirty="0">
                <a:latin typeface="Verdana"/>
                <a:ea typeface="Verdana"/>
                <a:cs typeface="Verdana"/>
                <a:sym typeface="Verdana"/>
              </a:rPr>
              <a:t> Services </a:t>
            </a:r>
            <a:r>
              <a:rPr lang="fr-FR" sz="1000" dirty="0" err="1">
                <a:latin typeface="Verdana"/>
                <a:ea typeface="Verdana"/>
                <a:cs typeface="Verdana"/>
                <a:sym typeface="Verdana"/>
              </a:rPr>
              <a:t>Tunisia</a:t>
            </a:r>
            <a:r>
              <a:rPr lang="fr-FR" sz="1000" dirty="0">
                <a:latin typeface="Verdana"/>
                <a:ea typeface="Verdana"/>
                <a:cs typeface="Verdana"/>
                <a:sym typeface="Verdana"/>
              </a:rPr>
              <a:t> (</a:t>
            </a:r>
            <a:r>
              <a:rPr lang="fr-FR" sz="1000" dirty="0" err="1">
                <a:latin typeface="Verdana"/>
                <a:ea typeface="Verdana"/>
                <a:cs typeface="Verdana"/>
                <a:sym typeface="Verdana"/>
              </a:rPr>
              <a:t>Tunisia</a:t>
            </a:r>
            <a:r>
              <a:rPr lang="fr-FR" sz="1000" dirty="0">
                <a:latin typeface="Verdana"/>
                <a:ea typeface="Verdana"/>
                <a:cs typeface="Verdana"/>
                <a:sym typeface="Verdana"/>
              </a:rPr>
              <a:t>)</a:t>
            </a:r>
            <a:endParaRPr sz="1000" b="0" i="0" u="none" strike="noStrike" cap="none" dirty="0">
              <a:solidFill>
                <a:srgbClr val="000000"/>
              </a:solidFill>
              <a:latin typeface="Verdana"/>
              <a:ea typeface="Verdana"/>
              <a:cs typeface="Verdana"/>
              <a:sym typeface="Verdana"/>
            </a:endParaRPr>
          </a:p>
          <a:p>
            <a:pPr marL="689286" marR="0" lvl="0" indent="-113536" algn="l" rtl="0">
              <a:lnSpc>
                <a:spcPct val="100000"/>
              </a:lnSpc>
              <a:spcBef>
                <a:spcPts val="64"/>
              </a:spcBef>
              <a:spcAft>
                <a:spcPts val="0"/>
              </a:spcAft>
              <a:buClr>
                <a:srgbClr val="001F5F"/>
              </a:buClr>
              <a:buSzPts val="1000"/>
              <a:buFont typeface="Arial"/>
              <a:buChar char=""/>
            </a:pPr>
            <a:r>
              <a:rPr lang="fr-FR" sz="1000" b="0" i="0" u="none" strike="noStrike" cap="none" dirty="0">
                <a:solidFill>
                  <a:srgbClr val="000000"/>
                </a:solidFill>
                <a:latin typeface="Verdana"/>
                <a:ea typeface="Verdana"/>
                <a:cs typeface="Verdana"/>
                <a:sym typeface="Verdana"/>
              </a:rPr>
              <a:t>Schlumberger Limited (Worldwide Commuter)</a:t>
            </a:r>
          </a:p>
          <a:p>
            <a:pPr marL="689286" marR="0" lvl="0" indent="-113536" algn="l" rtl="0">
              <a:lnSpc>
                <a:spcPct val="100000"/>
              </a:lnSpc>
              <a:spcBef>
                <a:spcPts val="64"/>
              </a:spcBef>
              <a:spcAft>
                <a:spcPts val="0"/>
              </a:spcAft>
              <a:buClr>
                <a:srgbClr val="001F5F"/>
              </a:buClr>
              <a:buSzPts val="1000"/>
              <a:buFont typeface="Arial"/>
              <a:buChar char=""/>
            </a:pPr>
            <a:endParaRPr sz="1000" b="0" i="0" u="none" strike="noStrike" cap="none" dirty="0">
              <a:solidFill>
                <a:srgbClr val="000000"/>
              </a:solidFill>
              <a:latin typeface="Verdana"/>
              <a:ea typeface="Verdana"/>
              <a:cs typeface="Verdana"/>
              <a:sym typeface="Verdana"/>
            </a:endParaRPr>
          </a:p>
          <a:p>
            <a:pPr marL="290468" marR="0" lvl="0" indent="0" algn="l" rtl="0">
              <a:lnSpc>
                <a:spcPct val="100000"/>
              </a:lnSpc>
              <a:spcBef>
                <a:spcPts val="86"/>
              </a:spcBef>
              <a:spcAft>
                <a:spcPts val="0"/>
              </a:spcAft>
              <a:buClr>
                <a:srgbClr val="000000"/>
              </a:buClr>
              <a:buSzPts val="1000"/>
              <a:buFont typeface="Verdana"/>
              <a:buNone/>
            </a:pPr>
            <a:r>
              <a:rPr lang="fr-FR" sz="1000" b="1" i="0" u="none" strike="noStrike" cap="none" dirty="0">
                <a:solidFill>
                  <a:srgbClr val="000000"/>
                </a:solidFill>
                <a:latin typeface="Verdana"/>
                <a:ea typeface="Verdana"/>
                <a:cs typeface="Verdana"/>
                <a:sym typeface="Verdana"/>
              </a:rPr>
              <a:t>Diplôme</a:t>
            </a:r>
            <a:endParaRPr sz="1000" b="1" i="0" u="none" strike="noStrike" cap="none" dirty="0">
              <a:solidFill>
                <a:srgbClr val="000000"/>
              </a:solidFill>
              <a:latin typeface="Verdana"/>
              <a:ea typeface="Verdana"/>
              <a:cs typeface="Verdana"/>
              <a:sym typeface="Verdana"/>
            </a:endParaRPr>
          </a:p>
          <a:p>
            <a:pPr marL="691591" lvl="0" indent="-112960">
              <a:spcBef>
                <a:spcPts val="68"/>
              </a:spcBef>
              <a:buClr>
                <a:srgbClr val="001F5F"/>
              </a:buClr>
              <a:buSzPts val="1000"/>
              <a:buFont typeface="Arial"/>
              <a:buChar char=""/>
            </a:pPr>
            <a:r>
              <a:rPr lang="en-US" sz="1000" dirty="0">
                <a:latin typeface="Verdana"/>
                <a:ea typeface="Verdana"/>
                <a:cs typeface="Verdana"/>
                <a:sym typeface="Verdana"/>
              </a:rPr>
              <a:t>National Engineering Diploma in Geo-Resources</a:t>
            </a:r>
            <a:r>
              <a:rPr lang="fr-FR" sz="1000" b="0" i="0" u="none" strike="noStrike" cap="none" dirty="0">
                <a:solidFill>
                  <a:srgbClr val="000000"/>
                </a:solidFill>
                <a:latin typeface="Verdana"/>
                <a:ea typeface="Verdana"/>
                <a:cs typeface="Verdana"/>
                <a:sym typeface="Verdana"/>
              </a:rPr>
              <a:t> </a:t>
            </a:r>
            <a:r>
              <a:rPr lang="en-US" sz="1000" dirty="0">
                <a:latin typeface="Verdana"/>
                <a:ea typeface="Verdana"/>
                <a:cs typeface="Verdana"/>
                <a:sym typeface="Verdana"/>
              </a:rPr>
              <a:t>and environment</a:t>
            </a:r>
          </a:p>
          <a:p>
            <a:pPr marL="691591" lvl="0" indent="-112960">
              <a:spcBef>
                <a:spcPts val="68"/>
              </a:spcBef>
              <a:buClr>
                <a:srgbClr val="001F5F"/>
              </a:buClr>
              <a:buSzPts val="1000"/>
              <a:buFont typeface="Arial"/>
              <a:buChar char=""/>
            </a:pPr>
            <a:r>
              <a:rPr lang="en-US" sz="1000" dirty="0">
                <a:latin typeface="Verdana"/>
                <a:ea typeface="Verdana"/>
                <a:cs typeface="Verdana"/>
                <a:sym typeface="Verdana"/>
              </a:rPr>
              <a:t>Languages</a:t>
            </a:r>
          </a:p>
          <a:p>
            <a:pPr marL="691591" lvl="0" indent="-112960">
              <a:spcBef>
                <a:spcPts val="68"/>
              </a:spcBef>
              <a:buClr>
                <a:srgbClr val="001F5F"/>
              </a:buClr>
              <a:buSzPts val="1000"/>
              <a:buFont typeface="Arial"/>
              <a:buChar char=""/>
            </a:pPr>
            <a:r>
              <a:rPr lang="en-US" sz="1000" dirty="0">
                <a:latin typeface="Verdana"/>
                <a:ea typeface="Verdana"/>
                <a:cs typeface="Verdana"/>
                <a:sym typeface="Verdana"/>
              </a:rPr>
              <a:t>English - fluent</a:t>
            </a:r>
          </a:p>
          <a:p>
            <a:pPr marL="691591" lvl="0" indent="-112960">
              <a:spcBef>
                <a:spcPts val="68"/>
              </a:spcBef>
              <a:buClr>
                <a:srgbClr val="001F5F"/>
              </a:buClr>
              <a:buSzPts val="1000"/>
              <a:buFont typeface="Arial"/>
              <a:buChar char=""/>
            </a:pPr>
            <a:r>
              <a:rPr lang="en-US" sz="1000" dirty="0">
                <a:latin typeface="Verdana"/>
                <a:ea typeface="Verdana"/>
                <a:cs typeface="Verdana"/>
                <a:sym typeface="Verdana"/>
              </a:rPr>
              <a:t>French - current</a:t>
            </a:r>
          </a:p>
          <a:p>
            <a:pPr marL="691591" lvl="0" indent="-112960">
              <a:spcBef>
                <a:spcPts val="68"/>
              </a:spcBef>
              <a:buClr>
                <a:srgbClr val="001F5F"/>
              </a:buClr>
              <a:buSzPts val="1000"/>
              <a:buFont typeface="Arial"/>
              <a:buChar char=""/>
            </a:pPr>
            <a:r>
              <a:rPr lang="en-US" sz="1000" dirty="0">
                <a:latin typeface="Verdana"/>
                <a:ea typeface="Verdana"/>
                <a:cs typeface="Verdana"/>
                <a:sym typeface="Verdana"/>
              </a:rPr>
              <a:t>German - current</a:t>
            </a:r>
          </a:p>
          <a:p>
            <a:pPr marL="691591" lvl="0" indent="-112960">
              <a:spcBef>
                <a:spcPts val="68"/>
              </a:spcBef>
              <a:buClr>
                <a:srgbClr val="001F5F"/>
              </a:buClr>
              <a:buSzPts val="1000"/>
              <a:buFont typeface="Arial"/>
              <a:buChar char=""/>
            </a:pPr>
            <a:r>
              <a:rPr lang="en-US" sz="1000" dirty="0">
                <a:latin typeface="Verdana"/>
                <a:ea typeface="Verdana"/>
                <a:cs typeface="Verdana"/>
                <a:sym typeface="Verdana"/>
              </a:rPr>
              <a:t>Arabic – mother tongue</a:t>
            </a:r>
            <a:endParaRPr sz="1000" b="0" i="0" u="none" strike="noStrike" cap="none" dirty="0">
              <a:solidFill>
                <a:srgbClr val="000000"/>
              </a:solidFill>
              <a:latin typeface="Verdana"/>
              <a:ea typeface="Verdana"/>
              <a:cs typeface="Verdana"/>
              <a:sym typeface="Verdana"/>
            </a:endParaRPr>
          </a:p>
        </p:txBody>
      </p:sp>
      <p:pic>
        <p:nvPicPr>
          <p:cNvPr id="19" name="Image 18">
            <a:extLst>
              <a:ext uri="{FF2B5EF4-FFF2-40B4-BE49-F238E27FC236}">
                <a16:creationId xmlns:a16="http://schemas.microsoft.com/office/drawing/2014/main" id="{FF3B3874-9FBD-4AB1-A360-E418799E4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432480" y="872919"/>
            <a:ext cx="1297956" cy="1583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Google Shape;102;p1">
            <a:extLst>
              <a:ext uri="{FF2B5EF4-FFF2-40B4-BE49-F238E27FC236}">
                <a16:creationId xmlns:a16="http://schemas.microsoft.com/office/drawing/2014/main" id="{C8866C32-7733-439D-ADE4-65CD934C5A8D}"/>
              </a:ext>
            </a:extLst>
          </p:cNvPr>
          <p:cNvSpPr txBox="1"/>
          <p:nvPr/>
        </p:nvSpPr>
        <p:spPr>
          <a:xfrm>
            <a:off x="5808385" y="1382323"/>
            <a:ext cx="4603754" cy="1554585"/>
          </a:xfrm>
          <a:prstGeom prst="rect">
            <a:avLst/>
          </a:prstGeom>
          <a:noFill/>
          <a:ln>
            <a:noFill/>
          </a:ln>
        </p:spPr>
        <p:txBody>
          <a:bodyPr spcFirstLastPara="1" wrap="square" lIns="0" tIns="15550" rIns="0" bIns="0" anchor="t" anchorCtr="0">
            <a:spAutoFit/>
          </a:bodyPr>
          <a:lstStyle/>
          <a:p>
            <a:pPr marL="11526" lvl="0">
              <a:buClr>
                <a:srgbClr val="001F5F"/>
              </a:buClr>
              <a:buSzPts val="824"/>
            </a:pPr>
            <a:r>
              <a:rPr lang="en-US" sz="1000" b="1" dirty="0">
                <a:latin typeface="Verdana"/>
                <a:ea typeface="Verdana"/>
                <a:cs typeface="Verdana"/>
                <a:sym typeface="Verdana"/>
              </a:rPr>
              <a:t>Scum Master/ Quality Assurance Officer - </a:t>
            </a:r>
            <a:r>
              <a:rPr lang="en-US" sz="1000" b="1" dirty="0" err="1">
                <a:latin typeface="Verdana"/>
                <a:ea typeface="Verdana"/>
                <a:cs typeface="Verdana"/>
                <a:sym typeface="Verdana"/>
              </a:rPr>
              <a:t>Addinn</a:t>
            </a:r>
            <a:r>
              <a:rPr lang="en-US" sz="1000" b="1" dirty="0">
                <a:latin typeface="Verdana"/>
                <a:ea typeface="Verdana"/>
                <a:cs typeface="Verdana"/>
                <a:sym typeface="Verdana"/>
              </a:rPr>
              <a:t> Tunisia</a:t>
            </a:r>
          </a:p>
          <a:p>
            <a:pPr marL="11526" lvl="0">
              <a:buClr>
                <a:srgbClr val="001F5F"/>
              </a:buClr>
              <a:buSzPts val="824"/>
            </a:pPr>
            <a:endParaRPr lang="en-US" sz="1000" b="1" dirty="0">
              <a:latin typeface="Verdana"/>
              <a:ea typeface="Verdana"/>
              <a:cs typeface="Verdana"/>
              <a:sym typeface="Verdana"/>
            </a:endParaRPr>
          </a:p>
          <a:p>
            <a:pPr marL="11526" lvl="0">
              <a:buClr>
                <a:srgbClr val="001F5F"/>
              </a:buClr>
              <a:buSzPts val="824"/>
            </a:pPr>
            <a:r>
              <a:rPr lang="en-US" sz="1000" dirty="0">
                <a:latin typeface="Verdana"/>
                <a:ea typeface="Verdana"/>
                <a:cs typeface="Verdana"/>
                <a:sym typeface="Verdana"/>
              </a:rPr>
              <a:t>Mastery of the different aspects of the Scrum methodology</a:t>
            </a:r>
          </a:p>
          <a:p>
            <a:pPr marL="11526" lvl="0">
              <a:buClr>
                <a:srgbClr val="001F5F"/>
              </a:buClr>
              <a:buSzPts val="824"/>
            </a:pPr>
            <a:r>
              <a:rPr lang="en-US" sz="1000" dirty="0">
                <a:latin typeface="Verdana"/>
                <a:ea typeface="Verdana"/>
                <a:cs typeface="Verdana"/>
                <a:sym typeface="Verdana"/>
              </a:rPr>
              <a:t>Know how to organize the stages of a project, know the role of everyone in the team,</a:t>
            </a:r>
          </a:p>
          <a:p>
            <a:pPr marL="11526" lvl="0">
              <a:buClr>
                <a:srgbClr val="001F5F"/>
              </a:buClr>
              <a:buSzPts val="824"/>
            </a:pPr>
            <a:r>
              <a:rPr lang="en-US" sz="1000" dirty="0">
                <a:latin typeface="Verdana"/>
                <a:ea typeface="Verdana"/>
                <a:cs typeface="Verdana"/>
                <a:sym typeface="Verdana"/>
              </a:rPr>
              <a:t>Ensure team efforts are focused to successfully complete their sprint</a:t>
            </a:r>
          </a:p>
          <a:p>
            <a:pPr marL="11526" lvl="0">
              <a:buClr>
                <a:srgbClr val="001F5F"/>
              </a:buClr>
              <a:buSzPts val="824"/>
            </a:pPr>
            <a:r>
              <a:rPr lang="en-US" sz="1000" dirty="0">
                <a:latin typeface="Verdana"/>
                <a:ea typeface="Verdana"/>
                <a:cs typeface="Verdana"/>
                <a:sym typeface="Verdana"/>
              </a:rPr>
              <a:t>Check the compliance of the production processes with the standards and specifications,</a:t>
            </a:r>
          </a:p>
          <a:p>
            <a:pPr marL="11526" lvl="0">
              <a:buClr>
                <a:srgbClr val="001F5F"/>
              </a:buClr>
              <a:buSzPts val="824"/>
            </a:pPr>
            <a:r>
              <a:rPr lang="en-US" sz="1000" dirty="0">
                <a:latin typeface="Verdana"/>
                <a:ea typeface="Verdana"/>
                <a:cs typeface="Verdana"/>
                <a:sym typeface="Verdana"/>
              </a:rPr>
              <a:t>Identify and diagnose malfunctions,</a:t>
            </a:r>
          </a:p>
          <a:p>
            <a:pPr marL="11526" lvl="0">
              <a:buClr>
                <a:srgbClr val="001F5F"/>
              </a:buClr>
              <a:buSzPts val="824"/>
            </a:pPr>
            <a:r>
              <a:rPr lang="en-US" sz="1000" dirty="0">
                <a:latin typeface="Verdana"/>
                <a:ea typeface="Verdana"/>
                <a:cs typeface="Verdana"/>
                <a:sym typeface="Verdana"/>
              </a:rPr>
              <a:t>Propose relevant solutions</a:t>
            </a:r>
            <a:endParaRPr sz="1000" i="0" u="none" strike="noStrike" cap="none" dirty="0">
              <a:solidFill>
                <a:srgbClr val="000000"/>
              </a:solidFill>
              <a:latin typeface="Verdana"/>
              <a:ea typeface="Verdana"/>
              <a:cs typeface="Verdana"/>
              <a:sym typeface="Verdana"/>
            </a:endParaRPr>
          </a:p>
        </p:txBody>
      </p:sp>
      <p:sp>
        <p:nvSpPr>
          <p:cNvPr id="21" name="ZoneTexte 20">
            <a:extLst>
              <a:ext uri="{FF2B5EF4-FFF2-40B4-BE49-F238E27FC236}">
                <a16:creationId xmlns:a16="http://schemas.microsoft.com/office/drawing/2014/main" id="{9F46474B-6F84-4232-BBD8-62910C49A3A8}"/>
              </a:ext>
            </a:extLst>
          </p:cNvPr>
          <p:cNvSpPr txBox="1"/>
          <p:nvPr/>
        </p:nvSpPr>
        <p:spPr>
          <a:xfrm>
            <a:off x="5745863" y="2936908"/>
            <a:ext cx="4544487" cy="246221"/>
          </a:xfrm>
          <a:prstGeom prst="rect">
            <a:avLst/>
          </a:prstGeom>
          <a:noFill/>
        </p:spPr>
        <p:txBody>
          <a:bodyPr wrap="square">
            <a:spAutoFit/>
          </a:bodyPr>
          <a:lstStyle/>
          <a:p>
            <a:pPr marL="11527" marR="0" lvl="0" indent="0" rtl="0">
              <a:lnSpc>
                <a:spcPct val="100000"/>
              </a:lnSpc>
              <a:spcBef>
                <a:spcPts val="0"/>
              </a:spcBef>
              <a:spcAft>
                <a:spcPts val="0"/>
              </a:spcAft>
              <a:buClr>
                <a:srgbClr val="000000"/>
              </a:buClr>
              <a:buSzPts val="1000"/>
              <a:buFont typeface="Verdana"/>
              <a:buNone/>
            </a:pPr>
            <a:r>
              <a:rPr lang="fr-FR" sz="1000" b="1" i="0" u="none" strike="noStrike" cap="none" dirty="0" err="1">
                <a:solidFill>
                  <a:srgbClr val="000000"/>
                </a:solidFill>
                <a:latin typeface="Verdana"/>
                <a:ea typeface="Verdana"/>
                <a:cs typeface="Verdana"/>
                <a:sym typeface="Verdana"/>
              </a:rPr>
              <a:t>Mudlogging</a:t>
            </a:r>
            <a:r>
              <a:rPr lang="fr-FR" sz="1000" b="1" i="0" u="none" strike="noStrike" cap="none" dirty="0">
                <a:solidFill>
                  <a:srgbClr val="000000"/>
                </a:solidFill>
                <a:latin typeface="Verdana"/>
                <a:ea typeface="Verdana"/>
                <a:cs typeface="Verdana"/>
                <a:sym typeface="Verdana"/>
              </a:rPr>
              <a:t> </a:t>
            </a:r>
            <a:r>
              <a:rPr lang="fr-FR" sz="1000" b="1" i="0" u="none" strike="noStrike" cap="none" dirty="0" err="1">
                <a:solidFill>
                  <a:srgbClr val="000000"/>
                </a:solidFill>
                <a:latin typeface="Verdana"/>
                <a:ea typeface="Verdana"/>
                <a:cs typeface="Verdana"/>
                <a:sym typeface="Verdana"/>
              </a:rPr>
              <a:t>Analyst</a:t>
            </a:r>
            <a:r>
              <a:rPr lang="fr-FR" sz="1000" b="1" i="0" u="none" strike="noStrike" cap="none" dirty="0">
                <a:solidFill>
                  <a:srgbClr val="000000"/>
                </a:solidFill>
                <a:latin typeface="Verdana"/>
                <a:ea typeface="Verdana"/>
                <a:cs typeface="Verdana"/>
                <a:sym typeface="Verdana"/>
              </a:rPr>
              <a:t>/ Data </a:t>
            </a:r>
            <a:r>
              <a:rPr lang="fr-FR" sz="1000" b="1" i="0" u="none" strike="noStrike" cap="none" dirty="0" err="1">
                <a:solidFill>
                  <a:srgbClr val="000000"/>
                </a:solidFill>
                <a:latin typeface="Verdana"/>
                <a:ea typeface="Verdana"/>
                <a:cs typeface="Verdana"/>
                <a:sym typeface="Verdana"/>
              </a:rPr>
              <a:t>Analyst</a:t>
            </a:r>
            <a:r>
              <a:rPr lang="fr-FR" sz="1000" b="1" i="0" u="none" strike="noStrike" cap="none" dirty="0">
                <a:solidFill>
                  <a:srgbClr val="000000"/>
                </a:solidFill>
                <a:latin typeface="Verdana"/>
                <a:ea typeface="Verdana"/>
                <a:cs typeface="Verdana"/>
                <a:sym typeface="Verdana"/>
              </a:rPr>
              <a:t>- Schlumberger Limited</a:t>
            </a:r>
          </a:p>
        </p:txBody>
      </p:sp>
    </p:spTree>
    <p:extLst>
      <p:ext uri="{BB962C8B-B14F-4D97-AF65-F5344CB8AC3E}">
        <p14:creationId xmlns:p14="http://schemas.microsoft.com/office/powerpoint/2010/main" val="1559388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9- L’équipe</a:t>
            </a:r>
          </a:p>
        </p:txBody>
      </p:sp>
      <p:sp>
        <p:nvSpPr>
          <p:cNvPr id="6" name="Google Shape;93;p15"/>
          <p:cNvSpPr txBox="1"/>
          <p:nvPr/>
        </p:nvSpPr>
        <p:spPr>
          <a:xfrm>
            <a:off x="5384163" y="1350473"/>
            <a:ext cx="6774000" cy="1579500"/>
          </a:xfrm>
          <a:prstGeom prst="rect">
            <a:avLst/>
          </a:prstGeom>
          <a:noFill/>
          <a:ln>
            <a:noFill/>
          </a:ln>
        </p:spPr>
        <p:txBody>
          <a:bodyPr spcFirstLastPara="1" wrap="square" lIns="0" tIns="15550" rIns="0" bIns="0" anchor="t" anchorCtr="0">
            <a:noAutofit/>
          </a:bodyPr>
          <a:lstStyle/>
          <a:p>
            <a:pPr marL="11527" marR="0" lvl="0" indent="0" algn="l" rtl="0">
              <a:lnSpc>
                <a:spcPct val="100000"/>
              </a:lnSpc>
              <a:spcBef>
                <a:spcPts val="0"/>
              </a:spcBef>
              <a:spcAft>
                <a:spcPts val="0"/>
              </a:spcAft>
              <a:buClr>
                <a:srgbClr val="000000"/>
              </a:buClr>
              <a:buSzPts val="771"/>
              <a:buFont typeface="Verdana"/>
              <a:buNone/>
            </a:pPr>
            <a:r>
              <a:rPr lang="fr-FR" sz="771" b="1" dirty="0">
                <a:latin typeface="Verdana"/>
                <a:ea typeface="Verdana"/>
                <a:cs typeface="Verdana"/>
                <a:sym typeface="Verdana"/>
              </a:rPr>
              <a:t>Web and mobile </a:t>
            </a:r>
            <a:r>
              <a:rPr lang="fr-FR" sz="771" b="1" dirty="0" err="1">
                <a:latin typeface="Verdana"/>
                <a:ea typeface="Verdana"/>
                <a:cs typeface="Verdana"/>
                <a:sym typeface="Verdana"/>
              </a:rPr>
              <a:t>developer</a:t>
            </a:r>
            <a:endParaRPr sz="771" b="1" i="0" u="none" strike="noStrike" cap="none" dirty="0">
              <a:solidFill>
                <a:srgbClr val="000000"/>
              </a:solidFill>
              <a:latin typeface="Verdana"/>
              <a:ea typeface="Verdana"/>
              <a:cs typeface="Verdana"/>
              <a:sym typeface="Verdana"/>
            </a:endParaRPr>
          </a:p>
          <a:p>
            <a:pPr marL="367700" marR="0" lvl="0" algn="l" rtl="0">
              <a:lnSpc>
                <a:spcPct val="100000"/>
              </a:lnSpc>
              <a:spcBef>
                <a:spcPts val="36"/>
              </a:spcBef>
              <a:spcAft>
                <a:spcPts val="0"/>
              </a:spcAft>
              <a:buSzPts val="771"/>
            </a:pPr>
            <a:endParaRPr sz="771" dirty="0">
              <a:latin typeface="Verdana"/>
              <a:ea typeface="Verdana"/>
              <a:cs typeface="Verdana"/>
              <a:sym typeface="Verdana"/>
            </a:endParaRPr>
          </a:p>
          <a:p>
            <a:pPr marL="511777" marR="0" lvl="0" indent="-95118" algn="l" rtl="0">
              <a:lnSpc>
                <a:spcPct val="100000"/>
              </a:lnSpc>
              <a:spcBef>
                <a:spcPts val="36"/>
              </a:spcBef>
              <a:spcAft>
                <a:spcPts val="0"/>
              </a:spcAft>
              <a:buClr>
                <a:schemeClr val="dk1"/>
              </a:buClr>
              <a:buSzPts val="635"/>
              <a:buFont typeface="Arial"/>
              <a:buNone/>
            </a:pPr>
            <a:endParaRPr sz="771" b="0" i="0" u="none" strike="noStrike" cap="none" dirty="0">
              <a:solidFill>
                <a:srgbClr val="000000"/>
              </a:solidFill>
              <a:latin typeface="Verdana"/>
              <a:ea typeface="Verdana"/>
              <a:cs typeface="Verdana"/>
              <a:sym typeface="Verdana"/>
            </a:endParaRPr>
          </a:p>
          <a:p>
            <a:pPr marL="511777" marR="0" lvl="0" indent="-95118" algn="l" rtl="0">
              <a:lnSpc>
                <a:spcPct val="100000"/>
              </a:lnSpc>
              <a:spcBef>
                <a:spcPts val="36"/>
              </a:spcBef>
              <a:spcAft>
                <a:spcPts val="0"/>
              </a:spcAft>
              <a:buClr>
                <a:schemeClr val="dk1"/>
              </a:buClr>
              <a:buSzPts val="635"/>
              <a:buFont typeface="Arial"/>
              <a:buNone/>
            </a:pPr>
            <a:endParaRPr sz="771" b="0" i="0" u="none" strike="noStrike" cap="none" dirty="0">
              <a:solidFill>
                <a:srgbClr val="000000"/>
              </a:solidFill>
              <a:latin typeface="Verdana"/>
              <a:ea typeface="Verdana"/>
              <a:cs typeface="Verdana"/>
              <a:sym typeface="Verdana"/>
            </a:endParaRPr>
          </a:p>
          <a:p>
            <a:pPr marL="511777" marR="0" lvl="0" indent="-95118" algn="l" rtl="0">
              <a:lnSpc>
                <a:spcPct val="100000"/>
              </a:lnSpc>
              <a:spcBef>
                <a:spcPts val="36"/>
              </a:spcBef>
              <a:spcAft>
                <a:spcPts val="0"/>
              </a:spcAft>
              <a:buClr>
                <a:schemeClr val="dk1"/>
              </a:buClr>
              <a:buSzPts val="635"/>
              <a:buFont typeface="Arial"/>
              <a:buNone/>
            </a:pPr>
            <a:endParaRPr sz="771" b="0" i="0" u="none" strike="noStrike" cap="none" dirty="0">
              <a:solidFill>
                <a:srgbClr val="000000"/>
              </a:solidFill>
              <a:latin typeface="Verdana"/>
              <a:ea typeface="Verdana"/>
              <a:cs typeface="Verdana"/>
              <a:sym typeface="Verdana"/>
            </a:endParaRPr>
          </a:p>
        </p:txBody>
      </p:sp>
      <p:sp>
        <p:nvSpPr>
          <p:cNvPr id="8" name="Google Shape;94;p15"/>
          <p:cNvSpPr txBox="1"/>
          <p:nvPr/>
        </p:nvSpPr>
        <p:spPr>
          <a:xfrm>
            <a:off x="5374432" y="3093327"/>
            <a:ext cx="6563100" cy="1020900"/>
          </a:xfrm>
          <a:prstGeom prst="rect">
            <a:avLst/>
          </a:prstGeom>
          <a:noFill/>
          <a:ln>
            <a:noFill/>
          </a:ln>
        </p:spPr>
        <p:txBody>
          <a:bodyPr spcFirstLastPara="1" wrap="square" lIns="0" tIns="15550" rIns="0" bIns="0" anchor="t" anchorCtr="0">
            <a:noAutofit/>
          </a:bodyPr>
          <a:lstStyle/>
          <a:p>
            <a:pPr marL="11527" marR="0" lvl="0" indent="0" algn="l" rtl="0">
              <a:lnSpc>
                <a:spcPct val="100000"/>
              </a:lnSpc>
              <a:spcBef>
                <a:spcPts val="0"/>
              </a:spcBef>
              <a:spcAft>
                <a:spcPts val="0"/>
              </a:spcAft>
              <a:buClr>
                <a:srgbClr val="000000"/>
              </a:buClr>
              <a:buSzPts val="771"/>
              <a:buFont typeface="Verdana"/>
              <a:buNone/>
            </a:pPr>
            <a:r>
              <a:rPr lang="fr-FR" sz="800" b="1" dirty="0">
                <a:latin typeface="Verdana"/>
                <a:ea typeface="Verdana"/>
                <a:cs typeface="Verdana"/>
                <a:sym typeface="Verdana"/>
              </a:rPr>
              <a:t>Développement de jeux vidéos</a:t>
            </a:r>
            <a:endParaRPr sz="800" b="1" i="0" u="none" strike="noStrike" cap="none" dirty="0">
              <a:solidFill>
                <a:srgbClr val="000000"/>
              </a:solidFill>
              <a:latin typeface="Verdana"/>
              <a:ea typeface="Verdana"/>
              <a:cs typeface="Verdana"/>
              <a:sym typeface="Verdana"/>
            </a:endParaRPr>
          </a:p>
        </p:txBody>
      </p:sp>
      <p:sp>
        <p:nvSpPr>
          <p:cNvPr id="9" name="Google Shape;95;p15"/>
          <p:cNvSpPr/>
          <p:nvPr/>
        </p:nvSpPr>
        <p:spPr>
          <a:xfrm>
            <a:off x="5130652" y="1027780"/>
            <a:ext cx="6720900" cy="2043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34"/>
              <a:buFont typeface="Calibri"/>
              <a:buNone/>
            </a:pPr>
            <a:endParaRPr sz="1634" b="0" i="0" u="none" strike="noStrike" cap="none">
              <a:solidFill>
                <a:srgbClr val="000000"/>
              </a:solidFill>
              <a:latin typeface="Calibri"/>
              <a:ea typeface="Calibri"/>
              <a:cs typeface="Calibri"/>
              <a:sym typeface="Calibri"/>
            </a:endParaRPr>
          </a:p>
        </p:txBody>
      </p:sp>
      <p:sp>
        <p:nvSpPr>
          <p:cNvPr id="11" name="Google Shape;96;p15"/>
          <p:cNvSpPr txBox="1"/>
          <p:nvPr/>
        </p:nvSpPr>
        <p:spPr>
          <a:xfrm>
            <a:off x="5421313" y="995562"/>
            <a:ext cx="1428600" cy="148500"/>
          </a:xfrm>
          <a:prstGeom prst="rect">
            <a:avLst/>
          </a:prstGeom>
          <a:noFill/>
          <a:ln>
            <a:noFill/>
          </a:ln>
        </p:spPr>
        <p:txBody>
          <a:bodyPr spcFirstLastPara="1" wrap="square" lIns="0" tIns="15550" rIns="0" bIns="0" anchor="t" anchorCtr="0">
            <a:noAutofit/>
          </a:bodyPr>
          <a:lstStyle/>
          <a:p>
            <a:pPr marL="11527" marR="0" lvl="0" indent="0" algn="l" rtl="0">
              <a:lnSpc>
                <a:spcPct val="100000"/>
              </a:lnSpc>
              <a:spcBef>
                <a:spcPts val="0"/>
              </a:spcBef>
              <a:spcAft>
                <a:spcPts val="0"/>
              </a:spcAft>
              <a:buClr>
                <a:srgbClr val="FFFFFF"/>
              </a:buClr>
              <a:buSzPts val="862"/>
              <a:buFont typeface="Verdana"/>
              <a:buNone/>
            </a:pPr>
            <a:r>
              <a:rPr lang="fr-FR" sz="862" b="0" i="0" u="none" strike="noStrike" cap="none" dirty="0" err="1">
                <a:solidFill>
                  <a:srgbClr val="FFFFFF"/>
                </a:solidFill>
                <a:latin typeface="Verdana"/>
                <a:ea typeface="Verdana"/>
                <a:cs typeface="Verdana"/>
                <a:sym typeface="Verdana"/>
              </a:rPr>
              <a:t>Specific</a:t>
            </a:r>
            <a:r>
              <a:rPr lang="fr-FR" sz="862" b="0" i="0" u="none" strike="noStrike" cap="none" dirty="0">
                <a:solidFill>
                  <a:srgbClr val="FFFFFF"/>
                </a:solidFill>
                <a:latin typeface="Verdana"/>
                <a:ea typeface="Verdana"/>
                <a:cs typeface="Verdana"/>
                <a:sym typeface="Verdana"/>
              </a:rPr>
              <a:t> </a:t>
            </a:r>
            <a:r>
              <a:rPr lang="fr-FR" sz="862" b="0" i="0" u="none" strike="noStrike" cap="none" dirty="0" err="1">
                <a:solidFill>
                  <a:srgbClr val="FFFFFF"/>
                </a:solidFill>
                <a:latin typeface="Verdana"/>
                <a:ea typeface="Verdana"/>
                <a:cs typeface="Verdana"/>
                <a:sym typeface="Verdana"/>
              </a:rPr>
              <a:t>Experience</a:t>
            </a:r>
            <a:endParaRPr sz="862" b="0" i="0" u="none" strike="noStrike" cap="none" dirty="0">
              <a:solidFill>
                <a:srgbClr val="000000"/>
              </a:solidFill>
              <a:latin typeface="Verdana"/>
              <a:ea typeface="Verdana"/>
              <a:cs typeface="Verdana"/>
              <a:sym typeface="Verdana"/>
            </a:endParaRPr>
          </a:p>
        </p:txBody>
      </p:sp>
      <p:sp>
        <p:nvSpPr>
          <p:cNvPr id="13" name="Google Shape;97;p15"/>
          <p:cNvSpPr/>
          <p:nvPr/>
        </p:nvSpPr>
        <p:spPr>
          <a:xfrm>
            <a:off x="5130652" y="4952207"/>
            <a:ext cx="6720900" cy="224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34"/>
              <a:buFont typeface="Calibri"/>
              <a:buNone/>
            </a:pPr>
            <a:endParaRPr sz="1634" b="0" i="0" u="none" strike="noStrike" cap="none">
              <a:solidFill>
                <a:srgbClr val="000000"/>
              </a:solidFill>
              <a:latin typeface="Calibri"/>
              <a:ea typeface="Calibri"/>
              <a:cs typeface="Calibri"/>
              <a:sym typeface="Calibri"/>
            </a:endParaRPr>
          </a:p>
        </p:txBody>
      </p:sp>
      <p:sp>
        <p:nvSpPr>
          <p:cNvPr id="14" name="Google Shape;98;p15"/>
          <p:cNvSpPr txBox="1"/>
          <p:nvPr/>
        </p:nvSpPr>
        <p:spPr>
          <a:xfrm>
            <a:off x="5554185" y="4998857"/>
            <a:ext cx="2994000" cy="148500"/>
          </a:xfrm>
          <a:prstGeom prst="rect">
            <a:avLst/>
          </a:prstGeom>
          <a:noFill/>
          <a:ln>
            <a:noFill/>
          </a:ln>
        </p:spPr>
        <p:txBody>
          <a:bodyPr spcFirstLastPara="1" wrap="square" lIns="0" tIns="15550" rIns="0" bIns="0" anchor="t" anchorCtr="0">
            <a:noAutofit/>
          </a:bodyPr>
          <a:lstStyle/>
          <a:p>
            <a:pPr marL="11527" marR="0" lvl="0" indent="0" algn="l" rtl="0">
              <a:lnSpc>
                <a:spcPct val="100000"/>
              </a:lnSpc>
              <a:spcBef>
                <a:spcPts val="0"/>
              </a:spcBef>
              <a:spcAft>
                <a:spcPts val="0"/>
              </a:spcAft>
              <a:buClr>
                <a:srgbClr val="FFFFFF"/>
              </a:buClr>
              <a:buSzPts val="862"/>
              <a:buFont typeface="Verdana"/>
              <a:buNone/>
            </a:pPr>
            <a:r>
              <a:rPr lang="fr-FR" sz="862" b="0" i="0" u="none" strike="noStrike" cap="none" dirty="0" err="1">
                <a:solidFill>
                  <a:srgbClr val="FFFFFF"/>
                </a:solidFill>
                <a:latin typeface="Verdana"/>
                <a:ea typeface="Verdana"/>
                <a:cs typeface="Verdana"/>
                <a:sym typeface="Verdana"/>
              </a:rPr>
              <a:t>Skills</a:t>
            </a:r>
            <a:r>
              <a:rPr lang="fr-FR" sz="862" b="0" i="0" u="none" strike="noStrike" cap="none" dirty="0">
                <a:solidFill>
                  <a:srgbClr val="FFFFFF"/>
                </a:solidFill>
                <a:latin typeface="Verdana"/>
                <a:ea typeface="Verdana"/>
                <a:cs typeface="Verdana"/>
                <a:sym typeface="Verdana"/>
              </a:rPr>
              <a:t> areas</a:t>
            </a:r>
            <a:endParaRPr sz="862" b="0" i="0" u="none" strike="noStrike" cap="none" dirty="0">
              <a:solidFill>
                <a:srgbClr val="000000"/>
              </a:solidFill>
              <a:latin typeface="Verdana"/>
              <a:ea typeface="Verdana"/>
              <a:cs typeface="Verdana"/>
              <a:sym typeface="Verdana"/>
            </a:endParaRPr>
          </a:p>
        </p:txBody>
      </p:sp>
      <p:sp>
        <p:nvSpPr>
          <p:cNvPr id="15" name="Google Shape;99;p15"/>
          <p:cNvSpPr txBox="1"/>
          <p:nvPr/>
        </p:nvSpPr>
        <p:spPr>
          <a:xfrm>
            <a:off x="1981668" y="1232080"/>
            <a:ext cx="2063700" cy="780000"/>
          </a:xfrm>
          <a:prstGeom prst="rect">
            <a:avLst/>
          </a:prstGeom>
          <a:noFill/>
          <a:ln>
            <a:noFill/>
          </a:ln>
        </p:spPr>
        <p:txBody>
          <a:bodyPr spcFirstLastPara="1" wrap="square" lIns="0" tIns="12100" rIns="0" bIns="0" anchor="t" anchorCtr="0">
            <a:noAutofit/>
          </a:bodyPr>
          <a:lstStyle/>
          <a:p>
            <a:pPr marL="11527" marR="0" lvl="0" indent="0" algn="l" rtl="0">
              <a:lnSpc>
                <a:spcPct val="100000"/>
              </a:lnSpc>
              <a:spcBef>
                <a:spcPts val="0"/>
              </a:spcBef>
              <a:spcAft>
                <a:spcPts val="0"/>
              </a:spcAft>
              <a:buClr>
                <a:srgbClr val="000000"/>
              </a:buClr>
              <a:buSzPts val="997"/>
              <a:buFont typeface="Verdana"/>
              <a:buNone/>
            </a:pPr>
            <a:r>
              <a:rPr lang="fr-FR" sz="997" dirty="0">
                <a:latin typeface="Verdana"/>
                <a:ea typeface="Verdana"/>
                <a:cs typeface="Verdana"/>
                <a:sym typeface="Verdana"/>
              </a:rPr>
              <a:t>Orphée NVE HOUNKPONOU</a:t>
            </a:r>
            <a:endParaRPr sz="997" b="0" i="0" u="none" strike="noStrike" cap="none" dirty="0">
              <a:solidFill>
                <a:srgbClr val="000000"/>
              </a:solidFill>
              <a:latin typeface="Verdana"/>
              <a:ea typeface="Verdana"/>
              <a:cs typeface="Verdana"/>
              <a:sym typeface="Verdana"/>
            </a:endParaRPr>
          </a:p>
          <a:p>
            <a:pPr marL="11527" marR="0" lvl="0" indent="0" algn="l" rtl="0">
              <a:lnSpc>
                <a:spcPct val="100000"/>
              </a:lnSpc>
              <a:spcBef>
                <a:spcPts val="989"/>
              </a:spcBef>
              <a:spcAft>
                <a:spcPts val="0"/>
              </a:spcAft>
              <a:buClr>
                <a:srgbClr val="000000"/>
              </a:buClr>
              <a:buSzPts val="681"/>
              <a:buFont typeface="Verdana"/>
              <a:buNone/>
            </a:pPr>
            <a:r>
              <a:rPr lang="fr-FR" sz="681" dirty="0" err="1">
                <a:latin typeface="Verdana"/>
                <a:ea typeface="Verdana"/>
                <a:cs typeface="Verdana"/>
                <a:sym typeface="Verdana"/>
              </a:rPr>
              <a:t>DevOps</a:t>
            </a:r>
            <a:endParaRPr sz="681" b="0" i="0" u="none" strike="noStrike" cap="none" dirty="0">
              <a:solidFill>
                <a:srgbClr val="000000"/>
              </a:solidFill>
              <a:latin typeface="Verdana"/>
              <a:ea typeface="Verdana"/>
              <a:cs typeface="Verdana"/>
              <a:sym typeface="Verdana"/>
            </a:endParaRPr>
          </a:p>
          <a:p>
            <a:pPr lvl="0" eaLnBrk="0" fontAlgn="base" hangingPunct="0">
              <a:spcBef>
                <a:spcPct val="0"/>
              </a:spcBef>
              <a:spcAft>
                <a:spcPct val="0"/>
              </a:spcAft>
            </a:pPr>
            <a:endParaRPr lang="fr-FR" sz="600" i="1" spc="-9" dirty="0">
              <a:solidFill>
                <a:prstClr val="black"/>
              </a:solidFill>
              <a:latin typeface="Verdana"/>
              <a:cs typeface="Verdana"/>
            </a:endParaRPr>
          </a:p>
          <a:p>
            <a:pPr lvl="0" eaLnBrk="0" fontAlgn="base" hangingPunct="0">
              <a:spcBef>
                <a:spcPct val="0"/>
              </a:spcBef>
              <a:spcAft>
                <a:spcPct val="0"/>
              </a:spcAft>
            </a:pPr>
            <a:r>
              <a:rPr lang="en-US" altLang="en-US" sz="700" i="1" dirty="0">
                <a:solidFill>
                  <a:srgbClr val="202124"/>
                </a:solidFill>
                <a:latin typeface="Verdana" panose="020B0604030504040204" pitchFamily="34" charset="0"/>
                <a:ea typeface="Verdana" panose="020B0604030504040204" pitchFamily="34" charset="0"/>
              </a:rPr>
              <a:t>Digital Incubation Company of Gabon </a:t>
            </a:r>
          </a:p>
        </p:txBody>
      </p:sp>
      <p:sp>
        <p:nvSpPr>
          <p:cNvPr id="16" name="Google Shape;102;p15"/>
          <p:cNvSpPr/>
          <p:nvPr/>
        </p:nvSpPr>
        <p:spPr>
          <a:xfrm>
            <a:off x="632877" y="4952207"/>
            <a:ext cx="4318200" cy="224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34"/>
              <a:buFont typeface="Calibri"/>
              <a:buNone/>
            </a:pPr>
            <a:endParaRPr sz="1634" b="0" i="0" u="none" strike="noStrike" cap="none">
              <a:solidFill>
                <a:srgbClr val="000000"/>
              </a:solidFill>
              <a:latin typeface="Calibri"/>
              <a:ea typeface="Calibri"/>
              <a:cs typeface="Calibri"/>
              <a:sym typeface="Calibri"/>
            </a:endParaRPr>
          </a:p>
        </p:txBody>
      </p:sp>
      <p:sp>
        <p:nvSpPr>
          <p:cNvPr id="17" name="Google Shape;103;p15"/>
          <p:cNvSpPr txBox="1"/>
          <p:nvPr/>
        </p:nvSpPr>
        <p:spPr>
          <a:xfrm>
            <a:off x="9352231" y="5418782"/>
            <a:ext cx="94513" cy="77904"/>
          </a:xfrm>
          <a:prstGeom prst="rect">
            <a:avLst/>
          </a:prstGeom>
          <a:noFill/>
          <a:ln>
            <a:noFill/>
          </a:ln>
        </p:spPr>
        <p:txBody>
          <a:bodyPr spcFirstLastPara="1" wrap="square" lIns="0" tIns="14975" rIns="0" bIns="0" anchor="t" anchorCtr="0">
            <a:noAutofit/>
          </a:bodyPr>
          <a:lstStyle/>
          <a:p>
            <a:pPr marL="11527" marR="0" lvl="0" indent="0" algn="l" rtl="0">
              <a:lnSpc>
                <a:spcPct val="100000"/>
              </a:lnSpc>
              <a:spcBef>
                <a:spcPts val="0"/>
              </a:spcBef>
              <a:spcAft>
                <a:spcPts val="0"/>
              </a:spcAft>
              <a:buClr>
                <a:srgbClr val="000000"/>
              </a:buClr>
              <a:buSzPts val="408"/>
              <a:buFont typeface="Verdana"/>
              <a:buNone/>
            </a:pPr>
            <a:r>
              <a:rPr lang="fr-FR" sz="408" b="0" i="0" u="none" strike="noStrike" cap="none">
                <a:solidFill>
                  <a:srgbClr val="000000"/>
                </a:solidFill>
                <a:latin typeface="Verdana"/>
                <a:ea typeface="Verdana"/>
                <a:cs typeface="Verdana"/>
                <a:sym typeface="Verdana"/>
              </a:rPr>
              <a:t>31</a:t>
            </a:r>
            <a:endParaRPr sz="408" b="0" i="0" u="none" strike="noStrike" cap="none">
              <a:solidFill>
                <a:srgbClr val="000000"/>
              </a:solidFill>
              <a:latin typeface="Verdana"/>
              <a:ea typeface="Verdana"/>
              <a:cs typeface="Verdana"/>
              <a:sym typeface="Verdana"/>
            </a:endParaRPr>
          </a:p>
        </p:txBody>
      </p:sp>
      <p:sp>
        <p:nvSpPr>
          <p:cNvPr id="18" name="Google Shape;104;p15"/>
          <p:cNvSpPr txBox="1"/>
          <p:nvPr/>
        </p:nvSpPr>
        <p:spPr>
          <a:xfrm>
            <a:off x="715252" y="4998857"/>
            <a:ext cx="3855000" cy="224100"/>
          </a:xfrm>
          <a:prstGeom prst="rect">
            <a:avLst/>
          </a:prstGeom>
          <a:noFill/>
          <a:ln>
            <a:noFill/>
          </a:ln>
        </p:spPr>
        <p:txBody>
          <a:bodyPr spcFirstLastPara="1" wrap="square" lIns="0" tIns="15550" rIns="0" bIns="0" anchor="t" anchorCtr="0">
            <a:noAutofit/>
          </a:bodyPr>
          <a:lstStyle/>
          <a:p>
            <a:pPr marL="323894" marR="0" lvl="0" indent="0" algn="l" rtl="0">
              <a:lnSpc>
                <a:spcPct val="100000"/>
              </a:lnSpc>
              <a:spcBef>
                <a:spcPts val="0"/>
              </a:spcBef>
              <a:spcAft>
                <a:spcPts val="0"/>
              </a:spcAft>
              <a:buClr>
                <a:srgbClr val="FFFFFF"/>
              </a:buClr>
              <a:buSzPts val="862"/>
              <a:buFont typeface="Verdana"/>
              <a:buNone/>
            </a:pPr>
            <a:r>
              <a:rPr lang="fr-FR" sz="862" b="0" i="0" u="none" strike="noStrike" cap="none" dirty="0">
                <a:solidFill>
                  <a:srgbClr val="FFFFFF"/>
                </a:solidFill>
                <a:latin typeface="Verdana"/>
                <a:ea typeface="Verdana"/>
                <a:cs typeface="Verdana"/>
                <a:sym typeface="Verdana"/>
              </a:rPr>
              <a:t>Professional </a:t>
            </a:r>
            <a:r>
              <a:rPr lang="fr-FR" sz="862" b="0" i="0" u="none" strike="noStrike" cap="none" dirty="0" err="1">
                <a:solidFill>
                  <a:srgbClr val="FFFFFF"/>
                </a:solidFill>
                <a:latin typeface="Verdana"/>
                <a:ea typeface="Verdana"/>
                <a:cs typeface="Verdana"/>
                <a:sym typeface="Verdana"/>
              </a:rPr>
              <a:t>career</a:t>
            </a:r>
            <a:endParaRPr sz="862" b="0" i="0" u="none" strike="noStrike" cap="none" dirty="0">
              <a:solidFill>
                <a:srgbClr val="000000"/>
              </a:solidFill>
              <a:latin typeface="Verdana"/>
              <a:ea typeface="Verdana"/>
              <a:cs typeface="Verdana"/>
              <a:sym typeface="Verdana"/>
            </a:endParaRPr>
          </a:p>
          <a:p>
            <a:pPr marL="689286" marR="0" lvl="0" indent="-113536" algn="l" rtl="0">
              <a:lnSpc>
                <a:spcPct val="100000"/>
              </a:lnSpc>
              <a:spcBef>
                <a:spcPts val="64"/>
              </a:spcBef>
              <a:spcAft>
                <a:spcPts val="0"/>
              </a:spcAft>
              <a:buClr>
                <a:srgbClr val="001F5F"/>
              </a:buClr>
              <a:buSzPts val="726"/>
              <a:buFont typeface="Arial"/>
              <a:buChar char=""/>
            </a:pPr>
            <a:endParaRPr sz="726" b="0" i="0" u="none" strike="noStrike" cap="none" dirty="0">
              <a:solidFill>
                <a:srgbClr val="000000"/>
              </a:solidFill>
              <a:latin typeface="Verdana"/>
              <a:ea typeface="Verdana"/>
              <a:cs typeface="Verdana"/>
              <a:sym typeface="Verdana"/>
            </a:endParaRPr>
          </a:p>
          <a:p>
            <a:pPr marL="457200" marR="0" lvl="0" indent="0" algn="l" rtl="0">
              <a:lnSpc>
                <a:spcPct val="100000"/>
              </a:lnSpc>
              <a:spcBef>
                <a:spcPts val="123"/>
              </a:spcBef>
              <a:spcAft>
                <a:spcPts val="0"/>
              </a:spcAft>
              <a:buNone/>
            </a:pPr>
            <a:endParaRPr sz="726" dirty="0">
              <a:latin typeface="Verdana"/>
              <a:ea typeface="Verdana"/>
              <a:cs typeface="Verdana"/>
              <a:sym typeface="Verdana"/>
            </a:endParaRPr>
          </a:p>
          <a:p>
            <a:pPr marL="0" marR="0" lvl="0" indent="0" algn="l" rtl="0">
              <a:lnSpc>
                <a:spcPct val="100000"/>
              </a:lnSpc>
              <a:spcBef>
                <a:spcPts val="123"/>
              </a:spcBef>
              <a:spcAft>
                <a:spcPts val="0"/>
              </a:spcAft>
              <a:buNone/>
            </a:pPr>
            <a:endParaRPr sz="726" dirty="0">
              <a:latin typeface="Verdana"/>
              <a:ea typeface="Verdana"/>
              <a:cs typeface="Verdana"/>
              <a:sym typeface="Verdana"/>
            </a:endParaRPr>
          </a:p>
          <a:p>
            <a:pPr marL="0" marR="0" lvl="0" indent="0" algn="l" rtl="0">
              <a:lnSpc>
                <a:spcPct val="100000"/>
              </a:lnSpc>
              <a:spcBef>
                <a:spcPts val="123"/>
              </a:spcBef>
              <a:spcAft>
                <a:spcPts val="0"/>
              </a:spcAft>
              <a:buNone/>
            </a:pPr>
            <a:endParaRPr sz="726" dirty="0">
              <a:latin typeface="Verdana"/>
              <a:ea typeface="Verdana"/>
              <a:cs typeface="Verdana"/>
              <a:sym typeface="Verdana"/>
            </a:endParaRPr>
          </a:p>
          <a:p>
            <a:pPr marL="0" marR="0" lvl="0" indent="0" algn="l" rtl="0">
              <a:lnSpc>
                <a:spcPct val="100000"/>
              </a:lnSpc>
              <a:spcBef>
                <a:spcPts val="123"/>
              </a:spcBef>
              <a:spcAft>
                <a:spcPts val="0"/>
              </a:spcAft>
              <a:buNone/>
            </a:pPr>
            <a:endParaRPr sz="726" dirty="0">
              <a:latin typeface="Verdana"/>
              <a:ea typeface="Verdana"/>
              <a:cs typeface="Verdana"/>
              <a:sym typeface="Verdana"/>
            </a:endParaRPr>
          </a:p>
          <a:p>
            <a:pPr marL="11527" marR="0" lvl="0" indent="0" algn="l" rtl="0">
              <a:lnSpc>
                <a:spcPct val="100000"/>
              </a:lnSpc>
              <a:spcBef>
                <a:spcPts val="513"/>
              </a:spcBef>
              <a:spcAft>
                <a:spcPts val="0"/>
              </a:spcAft>
              <a:buClr>
                <a:srgbClr val="000000"/>
              </a:buClr>
              <a:buSzPts val="408"/>
              <a:buFont typeface="Verdana"/>
              <a:buNone/>
            </a:pPr>
            <a:endParaRPr sz="408" b="0" i="0" u="none" strike="noStrike" cap="none" dirty="0">
              <a:solidFill>
                <a:srgbClr val="000000"/>
              </a:solidFill>
              <a:latin typeface="Verdana"/>
              <a:ea typeface="Verdana"/>
              <a:cs typeface="Verdana"/>
              <a:sym typeface="Verdana"/>
            </a:endParaRPr>
          </a:p>
        </p:txBody>
      </p:sp>
      <p:pic>
        <p:nvPicPr>
          <p:cNvPr id="19" name="Google Shape;105;p15"/>
          <p:cNvPicPr preferRelativeResize="0"/>
          <p:nvPr/>
        </p:nvPicPr>
        <p:blipFill>
          <a:blip r:embed="rId5">
            <a:alphaModFix/>
          </a:blip>
          <a:stretch>
            <a:fillRect/>
          </a:stretch>
        </p:blipFill>
        <p:spPr>
          <a:xfrm>
            <a:off x="632877" y="995562"/>
            <a:ext cx="1169150" cy="1095677"/>
          </a:xfrm>
          <a:prstGeom prst="rect">
            <a:avLst/>
          </a:prstGeom>
          <a:noFill/>
          <a:ln>
            <a:noFill/>
          </a:ln>
        </p:spPr>
      </p:pic>
      <p:sp>
        <p:nvSpPr>
          <p:cNvPr id="20" name="Google Shape;106;p15"/>
          <p:cNvSpPr txBox="1"/>
          <p:nvPr/>
        </p:nvSpPr>
        <p:spPr>
          <a:xfrm>
            <a:off x="5427532" y="4059280"/>
            <a:ext cx="6456900" cy="266269"/>
          </a:xfrm>
          <a:prstGeom prst="rect">
            <a:avLst/>
          </a:prstGeom>
          <a:noFill/>
          <a:ln>
            <a:noFill/>
          </a:ln>
        </p:spPr>
        <p:txBody>
          <a:bodyPr spcFirstLastPara="1" wrap="square" lIns="0" tIns="15550" rIns="0" bIns="0" anchor="t" anchorCtr="0">
            <a:noAutofit/>
          </a:bodyPr>
          <a:lstStyle/>
          <a:p>
            <a:pPr marL="11526" marR="0" lvl="0" indent="0" algn="l" rtl="0">
              <a:lnSpc>
                <a:spcPct val="100000"/>
              </a:lnSpc>
              <a:spcBef>
                <a:spcPts val="0"/>
              </a:spcBef>
              <a:spcAft>
                <a:spcPts val="0"/>
              </a:spcAft>
              <a:buClr>
                <a:srgbClr val="000000"/>
              </a:buClr>
              <a:buSzPts val="771"/>
              <a:buFont typeface="Verdana"/>
              <a:buNone/>
            </a:pPr>
            <a:r>
              <a:rPr lang="fr-FR" sz="771" b="1" dirty="0">
                <a:latin typeface="Verdana"/>
                <a:ea typeface="Verdana"/>
                <a:cs typeface="Verdana"/>
                <a:sym typeface="Verdana"/>
              </a:rPr>
              <a:t>Autre</a:t>
            </a:r>
            <a:endParaRPr sz="771" b="1" i="0" u="none" strike="noStrike" cap="none" dirty="0">
              <a:solidFill>
                <a:srgbClr val="000000"/>
              </a:solidFill>
              <a:latin typeface="Verdana"/>
              <a:ea typeface="Verdana"/>
              <a:cs typeface="Verdana"/>
              <a:sym typeface="Verdana"/>
            </a:endParaRPr>
          </a:p>
        </p:txBody>
      </p:sp>
      <p:sp>
        <p:nvSpPr>
          <p:cNvPr id="21" name="Rectangle 23"/>
          <p:cNvSpPr>
            <a:spLocks noChangeArrowheads="1"/>
          </p:cNvSpPr>
          <p:nvPr/>
        </p:nvSpPr>
        <p:spPr bwMode="auto">
          <a:xfrm>
            <a:off x="578224" y="2181832"/>
            <a:ext cx="4552428" cy="2682794"/>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Passionate about Programming for several years, he studied science at the University of Sciences and Techniques of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Masuku</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where he obtained his engineering degree in networks and telecommunications engineering after a defense in which he obtained the mention very well following the presentation he had made of the digital tools for waste management that he had developed during his six (6) month internship.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solidFill>
                <a:srgbClr val="202124"/>
              </a:solidFill>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Self-taught, during his university career he participated in several programming competitions during which he was distinguished.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solidFill>
                <a:srgbClr val="202124"/>
              </a:solidFill>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For more than 1 year he has been part of the SING team as a web, mobile and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IoT</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application developer. Or it participates in increasing turnover by developing solutions for companies such as Total Marketing Gabon, European startups such as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Sincro</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and the Gabonese government. In addition, he supports startups in the realization of their vision by developing digital solutions adapted to their value proposition and by providing them with his expertise in agile project management, the notions of clean architecture and clean code to which he attaches great importance. importance.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solidFill>
                <a:srgbClr val="202124"/>
              </a:solidFill>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 DevOps supporter, he is involved in all stages of the software life cycle (planning; development; testing; deployment; monitoring; maintenance).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solidFill>
                <a:srgbClr val="202124"/>
              </a:solidFill>
              <a:latin typeface="Verdana" panose="020B0604030504040204" pitchFamily="34" charset="0"/>
              <a:ea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Since the start of the Covid-19 economic and health crisis, it has continued to develop applications to help fight this pandemic effectively.</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2" name="Rectangle 24"/>
          <p:cNvSpPr>
            <a:spLocks noChangeArrowheads="1"/>
          </p:cNvSpPr>
          <p:nvPr/>
        </p:nvSpPr>
        <p:spPr bwMode="auto">
          <a:xfrm>
            <a:off x="5775196" y="1571371"/>
            <a:ext cx="6209262" cy="148246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several applications for the digitization of the amicable report.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the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SingPay</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payment solution aggregator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NodeJS</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the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ePharma</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pharmacy management system</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the management system for the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Ogasso</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restaurant chain (Web &amp; Mobile)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TestCovid</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the national Covid-19 test management platform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the mobile application for managing EDAN meters via the internet for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Orema</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(Consultation of the balance and recharge), use of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Mqtt</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to communicate with an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IoT</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Gatax</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NodeJS</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web application, for easy tax management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WebCars</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android mobile application, solution of short-social carpooling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the mobile adaptation of the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Sincro</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solution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 web platform (Angular,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NodeJS</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PostgreSQL) of extranet type for Total Marketing Gabon.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an application to create a 3d map from a 2d map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Three.Js</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HTML, CSS, JS,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NodeJS</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an application to help with waste management.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NodeJS</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Development of several applications to help fight covid-19: Block covid19, self-test, covid-19 symptom, core-covid19.</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3" name="Rectangle 25"/>
          <p:cNvSpPr>
            <a:spLocks noChangeArrowheads="1"/>
          </p:cNvSpPr>
          <p:nvPr/>
        </p:nvSpPr>
        <p:spPr bwMode="auto">
          <a:xfrm>
            <a:off x="5775196" y="3343367"/>
            <a:ext cx="5501155" cy="72841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 java library allowing to easily create 2D video games and even in networks.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topten</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 serious game to teach children to do additions (HTML5,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Javascript</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Boom-box development (HTML5,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Javascript</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NodeJS</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Socket.IO)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On sea, winner of the largest hackathon in the world Space App Challenge 2019 in Gabon.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“dada”, a multiplayer and network checkers game (Java EE, Socket)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BooglyAdventure</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 Mario Bros-like platform game, for the first edition of the </a:t>
            </a:r>
            <a:r>
              <a:rPr kumimoji="0" lang="en-US" altLang="en-US" sz="7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Masuku</a:t>
            </a:r>
            <a:r>
              <a:rPr kumimoji="0" lang="en-US" altLang="en-US" sz="7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Polytechnic School programming contest (C#, SFML).</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5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4" name="Rectangle 23"/>
          <p:cNvSpPr/>
          <p:nvPr/>
        </p:nvSpPr>
        <p:spPr>
          <a:xfrm>
            <a:off x="5702952" y="4314255"/>
            <a:ext cx="5906060" cy="630942"/>
          </a:xfrm>
          <a:prstGeom prst="rect">
            <a:avLst/>
          </a:prstGeom>
        </p:spPr>
        <p:txBody>
          <a:bodyPr wrap="square">
            <a:spAutoFit/>
          </a:bodyPr>
          <a:lstStyle/>
          <a:p>
            <a:pPr marL="342900" lvl="0" indent="-342900" eaLnBrk="0" fontAlgn="base" hangingPunct="0">
              <a:spcBef>
                <a:spcPct val="0"/>
              </a:spcBef>
              <a:spcAft>
                <a:spcPct val="0"/>
              </a:spcAft>
              <a:buFont typeface="Wingdings" panose="05000000000000000000" pitchFamily="2" charset="2"/>
              <a:buChar char="§"/>
            </a:pPr>
            <a:r>
              <a:rPr lang="en-US" altLang="en-US" sz="700" dirty="0">
                <a:solidFill>
                  <a:srgbClr val="202124"/>
                </a:solidFill>
                <a:latin typeface="Verdana" panose="020B0604030504040204" pitchFamily="34" charset="0"/>
                <a:ea typeface="Verdana" panose="020B0604030504040204" pitchFamily="34" charset="0"/>
              </a:rPr>
              <a:t>Development in java and C++ of Surya, a cyber cafe management application with remote control of workstations as well as accounting. </a:t>
            </a:r>
          </a:p>
          <a:p>
            <a:pPr marL="342900" lvl="0" indent="-342900" eaLnBrk="0" fontAlgn="base" hangingPunct="0">
              <a:spcBef>
                <a:spcPct val="0"/>
              </a:spcBef>
              <a:spcAft>
                <a:spcPct val="0"/>
              </a:spcAft>
              <a:buFont typeface="Wingdings" panose="05000000000000000000" pitchFamily="2" charset="2"/>
              <a:buChar char="§"/>
            </a:pPr>
            <a:r>
              <a:rPr lang="en-US" altLang="en-US" sz="700" dirty="0">
                <a:solidFill>
                  <a:srgbClr val="202124"/>
                </a:solidFill>
                <a:latin typeface="Verdana" panose="020B0604030504040204" pitchFamily="34" charset="0"/>
                <a:ea typeface="Verdana" panose="020B0604030504040204" pitchFamily="34" charset="0"/>
              </a:rPr>
              <a:t>Development of Nous </a:t>
            </a:r>
            <a:r>
              <a:rPr lang="en-US" altLang="en-US" sz="700" dirty="0" err="1">
                <a:solidFill>
                  <a:srgbClr val="202124"/>
                </a:solidFill>
                <a:latin typeface="Verdana" panose="020B0604030504040204" pitchFamily="34" charset="0"/>
                <a:ea typeface="Verdana" panose="020B0604030504040204" pitchFamily="34" charset="0"/>
              </a:rPr>
              <a:t>Contribuons</a:t>
            </a:r>
            <a:r>
              <a:rPr lang="en-US" altLang="en-US" sz="700" dirty="0">
                <a:solidFill>
                  <a:srgbClr val="202124"/>
                </a:solidFill>
                <a:latin typeface="Verdana" panose="020B0604030504040204" pitchFamily="34" charset="0"/>
                <a:ea typeface="Verdana" panose="020B0604030504040204" pitchFamily="34" charset="0"/>
              </a:rPr>
              <a:t>, an application to manage contributions.</a:t>
            </a:r>
          </a:p>
          <a:p>
            <a:pPr marL="342900" lvl="0" indent="-342900" eaLnBrk="0" fontAlgn="base" hangingPunct="0">
              <a:spcBef>
                <a:spcPct val="0"/>
              </a:spcBef>
              <a:spcAft>
                <a:spcPct val="0"/>
              </a:spcAft>
              <a:buFont typeface="Wingdings" panose="05000000000000000000" pitchFamily="2" charset="2"/>
              <a:buChar char="§"/>
            </a:pPr>
            <a:r>
              <a:rPr lang="en-US" altLang="en-US" sz="700" dirty="0">
                <a:solidFill>
                  <a:srgbClr val="202124"/>
                </a:solidFill>
                <a:latin typeface="Verdana" panose="020B0604030504040204" pitchFamily="34" charset="0"/>
                <a:ea typeface="Verdana" panose="020B0604030504040204" pitchFamily="34" charset="0"/>
              </a:rPr>
              <a:t>Development of </a:t>
            </a:r>
            <a:r>
              <a:rPr lang="en-US" altLang="en-US" sz="700" dirty="0" err="1">
                <a:solidFill>
                  <a:srgbClr val="202124"/>
                </a:solidFill>
                <a:latin typeface="Verdana" panose="020B0604030504040204" pitchFamily="34" charset="0"/>
                <a:ea typeface="Verdana" panose="020B0604030504040204" pitchFamily="34" charset="0"/>
              </a:rPr>
              <a:t>Schoolada</a:t>
            </a:r>
            <a:r>
              <a:rPr lang="en-US" altLang="en-US" sz="700" dirty="0">
                <a:solidFill>
                  <a:srgbClr val="202124"/>
                </a:solidFill>
                <a:latin typeface="Verdana" panose="020B0604030504040204" pitchFamily="34" charset="0"/>
                <a:ea typeface="Verdana" panose="020B0604030504040204" pitchFamily="34" charset="0"/>
              </a:rPr>
              <a:t>: An application to help students organize themselves to learn better and thus progress </a:t>
            </a:r>
          </a:p>
          <a:p>
            <a:pPr marL="342900" lvl="0" indent="-342900" eaLnBrk="0" fontAlgn="base" hangingPunct="0">
              <a:spcBef>
                <a:spcPct val="0"/>
              </a:spcBef>
              <a:spcAft>
                <a:spcPct val="0"/>
              </a:spcAft>
              <a:buFont typeface="Wingdings" panose="05000000000000000000" pitchFamily="2" charset="2"/>
              <a:buChar char="§"/>
            </a:pPr>
            <a:r>
              <a:rPr lang="en-US" altLang="en-US" sz="700" dirty="0">
                <a:solidFill>
                  <a:srgbClr val="202124"/>
                </a:solidFill>
                <a:latin typeface="Verdana" panose="020B0604030504040204" pitchFamily="34" charset="0"/>
                <a:ea typeface="Verdana" panose="020B0604030504040204" pitchFamily="34" charset="0"/>
              </a:rPr>
              <a:t>Consultant for </a:t>
            </a:r>
            <a:r>
              <a:rPr lang="en-US" altLang="en-US" sz="700" dirty="0" err="1">
                <a:solidFill>
                  <a:srgbClr val="202124"/>
                </a:solidFill>
                <a:latin typeface="Verdana" panose="020B0604030504040204" pitchFamily="34" charset="0"/>
                <a:ea typeface="Verdana" panose="020B0604030504040204" pitchFamily="34" charset="0"/>
              </a:rPr>
              <a:t>Addin</a:t>
            </a:r>
            <a:r>
              <a:rPr lang="en-US" altLang="en-US" sz="700" dirty="0">
                <a:solidFill>
                  <a:srgbClr val="202124"/>
                </a:solidFill>
                <a:latin typeface="Verdana" panose="020B0604030504040204" pitchFamily="34" charset="0"/>
                <a:ea typeface="Verdana" panose="020B0604030504040204" pitchFamily="34" charset="0"/>
              </a:rPr>
              <a:t> as part of a project with the Gabonese Transport Company (Technical Assistant).</a:t>
            </a:r>
            <a:r>
              <a:rPr lang="en-US" altLang="en-US" sz="100" dirty="0">
                <a:latin typeface="Verdana" panose="020B0604030504040204" pitchFamily="34" charset="0"/>
                <a:ea typeface="Verdana" panose="020B0604030504040204" pitchFamily="34" charset="0"/>
              </a:rPr>
              <a:t> </a:t>
            </a:r>
            <a:endParaRPr lang="en-US" altLang="en-US" sz="500" dirty="0">
              <a:latin typeface="Verdana" panose="020B0604030504040204" pitchFamily="34" charset="0"/>
              <a:ea typeface="Verdana" panose="020B0604030504040204" pitchFamily="34" charset="0"/>
            </a:endParaRPr>
          </a:p>
        </p:txBody>
      </p:sp>
      <p:sp>
        <p:nvSpPr>
          <p:cNvPr id="25" name="Rectangle 27"/>
          <p:cNvSpPr>
            <a:spLocks noChangeArrowheads="1"/>
          </p:cNvSpPr>
          <p:nvPr/>
        </p:nvSpPr>
        <p:spPr bwMode="auto">
          <a:xfrm>
            <a:off x="5857551" y="5257101"/>
            <a:ext cx="3178252" cy="157479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Web development: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javascript</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NodeJs</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HTML, CSS, Angular, C#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Mobile development: Flutter,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Kotlin</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Java,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DevOps: CI/CD, Docker, Jenkins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Git</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Github</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Gitlab</a:t>
            </a:r>
            <a:endParaRPr lang="en-US" altLang="en-US" sz="800" dirty="0">
              <a:solidFill>
                <a:srgbClr val="202124"/>
              </a:solidFill>
              <a:latin typeface="Verdana" panose="020B0604030504040204" pitchFamily="34" charset="0"/>
              <a:ea typeface="Verdan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Database: MySQL,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PostgresQL</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MongoDB,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Redis</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Elastic Search Video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800" dirty="0">
                <a:solidFill>
                  <a:srgbClr val="202124"/>
                </a:solidFill>
                <a:latin typeface="Verdana" panose="020B0604030504040204" pitchFamily="34" charset="0"/>
                <a:ea typeface="Verdana" panose="020B0604030504040204" pitchFamily="34" charset="0"/>
              </a:rPr>
              <a:t>G</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ame development: OpenGL, Godot, C/C++, C#, SFML, SDL, HTML5 (with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Phaser</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Three.JS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Agile project management: Scrum, XP, own architecture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Computer networks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Telecommunications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Administration system: Linux</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6" name="Rectangle 29"/>
          <p:cNvSpPr>
            <a:spLocks noChangeArrowheads="1"/>
          </p:cNvSpPr>
          <p:nvPr/>
        </p:nvSpPr>
        <p:spPr bwMode="auto">
          <a:xfrm>
            <a:off x="784981" y="5318406"/>
            <a:ext cx="8094846" cy="10823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3 years of professional experience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Developer, NGO We Need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Web and mobile developer, SING SA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202124"/>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Diplomas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Network and Telecommunications Engineer, Polytechnic School of </a:t>
            </a:r>
            <a:r>
              <a:rPr kumimoji="0" lang="en-US" altLang="en-US" sz="8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Masuku</a:t>
            </a: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Languages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8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French</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6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508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9- L’équipe</a:t>
            </a:r>
          </a:p>
        </p:txBody>
      </p:sp>
      <p:sp>
        <p:nvSpPr>
          <p:cNvPr id="24" name="Google Shape;93;p1"/>
          <p:cNvSpPr txBox="1"/>
          <p:nvPr/>
        </p:nvSpPr>
        <p:spPr>
          <a:xfrm>
            <a:off x="5926250" y="1256050"/>
            <a:ext cx="4146900" cy="477367"/>
          </a:xfrm>
          <a:prstGeom prst="rect">
            <a:avLst/>
          </a:prstGeom>
          <a:noFill/>
          <a:ln>
            <a:noFill/>
          </a:ln>
        </p:spPr>
        <p:txBody>
          <a:bodyPr spcFirstLastPara="1" wrap="square" lIns="0" tIns="15550" rIns="0" bIns="0" anchor="t" anchorCtr="0">
            <a:spAutoFit/>
          </a:bodyPr>
          <a:lstStyle/>
          <a:p>
            <a:pPr marL="11527" marR="0" lvl="0" indent="0" algn="l" rtl="0">
              <a:lnSpc>
                <a:spcPct val="100000"/>
              </a:lnSpc>
              <a:spcBef>
                <a:spcPts val="0"/>
              </a:spcBef>
              <a:spcAft>
                <a:spcPts val="0"/>
              </a:spcAft>
              <a:buClr>
                <a:srgbClr val="000000"/>
              </a:buClr>
              <a:buSzPts val="1000"/>
              <a:buFont typeface="Verdana"/>
              <a:buNone/>
            </a:pPr>
            <a:r>
              <a:rPr lang="fr-FR" sz="1000" b="1" i="0" u="none" strike="noStrike" cap="none" dirty="0">
                <a:solidFill>
                  <a:srgbClr val="000000"/>
                </a:solidFill>
                <a:latin typeface="Verdana"/>
                <a:ea typeface="Verdana"/>
                <a:cs typeface="Verdana"/>
                <a:sym typeface="Verdana"/>
              </a:rPr>
              <a:t>Business </a:t>
            </a:r>
            <a:r>
              <a:rPr lang="fr-FR" sz="1000" b="1" i="0" u="none" strike="noStrike" cap="none" dirty="0" err="1">
                <a:solidFill>
                  <a:srgbClr val="000000"/>
                </a:solidFill>
                <a:latin typeface="Verdana"/>
                <a:ea typeface="Verdana"/>
                <a:cs typeface="Verdana"/>
                <a:sym typeface="Verdana"/>
              </a:rPr>
              <a:t>Analyst</a:t>
            </a:r>
            <a:endParaRPr sz="1000" b="1" i="0" u="none" strike="noStrike" cap="none" dirty="0">
              <a:solidFill>
                <a:srgbClr val="000000"/>
              </a:solidFill>
              <a:latin typeface="Verdana"/>
              <a:ea typeface="Verdana"/>
              <a:cs typeface="Verdana"/>
              <a:sym typeface="Verdana"/>
            </a:endParaRPr>
          </a:p>
          <a:p>
            <a:pPr marL="511777" marR="0" lvl="0" indent="-83142" algn="l" rtl="0">
              <a:lnSpc>
                <a:spcPct val="100000"/>
              </a:lnSpc>
              <a:spcBef>
                <a:spcPts val="32"/>
              </a:spcBef>
              <a:spcAft>
                <a:spcPts val="0"/>
              </a:spcAft>
              <a:buClr>
                <a:schemeClr val="dk1"/>
              </a:buClr>
              <a:buSzPts val="824"/>
              <a:buFont typeface="Arial"/>
              <a:buNone/>
            </a:pPr>
            <a:endParaRPr sz="1000" b="0" i="0" u="none" strike="noStrike" cap="none" dirty="0">
              <a:solidFill>
                <a:srgbClr val="000000"/>
              </a:solidFill>
              <a:latin typeface="Verdana"/>
              <a:ea typeface="Verdana"/>
              <a:cs typeface="Verdana"/>
              <a:sym typeface="Verdana"/>
            </a:endParaRPr>
          </a:p>
          <a:p>
            <a:pPr marL="511777" marR="0" lvl="0" indent="-83142" algn="l" rtl="0">
              <a:lnSpc>
                <a:spcPct val="100000"/>
              </a:lnSpc>
              <a:spcBef>
                <a:spcPts val="32"/>
              </a:spcBef>
              <a:spcAft>
                <a:spcPts val="0"/>
              </a:spcAft>
              <a:buClr>
                <a:schemeClr val="dk1"/>
              </a:buClr>
              <a:buSzPts val="824"/>
              <a:buFont typeface="Arial"/>
              <a:buNone/>
            </a:pPr>
            <a:endParaRPr sz="1000" b="0" i="0" u="none" strike="noStrike" cap="none" dirty="0">
              <a:solidFill>
                <a:srgbClr val="000000"/>
              </a:solidFill>
              <a:latin typeface="Verdana"/>
              <a:ea typeface="Verdana"/>
              <a:cs typeface="Verdana"/>
              <a:sym typeface="Verdana"/>
            </a:endParaRPr>
          </a:p>
        </p:txBody>
      </p:sp>
      <p:sp>
        <p:nvSpPr>
          <p:cNvPr id="25" name="Google Shape;94;p1"/>
          <p:cNvSpPr txBox="1"/>
          <p:nvPr/>
        </p:nvSpPr>
        <p:spPr>
          <a:xfrm>
            <a:off x="5926250" y="3308784"/>
            <a:ext cx="4533300" cy="169590"/>
          </a:xfrm>
          <a:prstGeom prst="rect">
            <a:avLst/>
          </a:prstGeom>
          <a:noFill/>
          <a:ln>
            <a:noFill/>
          </a:ln>
        </p:spPr>
        <p:txBody>
          <a:bodyPr spcFirstLastPara="1" wrap="square" lIns="0" tIns="15550" rIns="0" bIns="0" anchor="t" anchorCtr="0">
            <a:spAutoFit/>
          </a:bodyPr>
          <a:lstStyle/>
          <a:p>
            <a:pPr marL="11527" marR="0" lvl="0" indent="0" algn="l" rtl="0">
              <a:lnSpc>
                <a:spcPct val="100000"/>
              </a:lnSpc>
              <a:spcBef>
                <a:spcPts val="0"/>
              </a:spcBef>
              <a:spcAft>
                <a:spcPts val="0"/>
              </a:spcAft>
              <a:buClr>
                <a:srgbClr val="000000"/>
              </a:buClr>
              <a:buSzPts val="1000"/>
              <a:buFont typeface="Verdana"/>
              <a:buNone/>
            </a:pPr>
            <a:r>
              <a:rPr lang="fr-FR" sz="1000" b="1" i="0" u="none" strike="noStrike" cap="none" dirty="0">
                <a:solidFill>
                  <a:srgbClr val="000000"/>
                </a:solidFill>
                <a:latin typeface="Verdana"/>
                <a:ea typeface="Verdana"/>
                <a:cs typeface="Verdana"/>
                <a:sym typeface="Verdana"/>
              </a:rPr>
              <a:t>Commercial Support </a:t>
            </a:r>
            <a:r>
              <a:rPr lang="fr-FR" sz="1000" b="1" i="0" u="none" strike="noStrike" cap="none" dirty="0" err="1">
                <a:solidFill>
                  <a:srgbClr val="000000"/>
                </a:solidFill>
                <a:latin typeface="Verdana"/>
                <a:ea typeface="Verdana"/>
                <a:cs typeface="Verdana"/>
                <a:sym typeface="Verdana"/>
              </a:rPr>
              <a:t>Korum</a:t>
            </a:r>
            <a:r>
              <a:rPr lang="fr-FR" sz="1000" b="1" i="0" u="none" strike="noStrike" cap="none" dirty="0">
                <a:solidFill>
                  <a:srgbClr val="000000"/>
                </a:solidFill>
                <a:latin typeface="Verdana"/>
                <a:ea typeface="Verdana"/>
                <a:cs typeface="Verdana"/>
                <a:sym typeface="Verdana"/>
              </a:rPr>
              <a:t> Services</a:t>
            </a:r>
            <a:endParaRPr sz="1000" b="1" i="0" u="none" strike="noStrike" cap="none" dirty="0">
              <a:solidFill>
                <a:srgbClr val="000000"/>
              </a:solidFill>
              <a:latin typeface="Verdana"/>
              <a:ea typeface="Verdana"/>
              <a:cs typeface="Verdana"/>
              <a:sym typeface="Verdana"/>
            </a:endParaRPr>
          </a:p>
        </p:txBody>
      </p:sp>
      <p:sp>
        <p:nvSpPr>
          <p:cNvPr id="26" name="Google Shape;95;p1"/>
          <p:cNvSpPr txBox="1"/>
          <p:nvPr/>
        </p:nvSpPr>
        <p:spPr>
          <a:xfrm>
            <a:off x="5991038" y="4045988"/>
            <a:ext cx="4711200" cy="169590"/>
          </a:xfrm>
          <a:prstGeom prst="rect">
            <a:avLst/>
          </a:prstGeom>
          <a:noFill/>
          <a:ln>
            <a:noFill/>
          </a:ln>
        </p:spPr>
        <p:txBody>
          <a:bodyPr spcFirstLastPara="1" wrap="square" lIns="0" tIns="15550" rIns="0" bIns="0" anchor="t" anchorCtr="0">
            <a:spAutoFit/>
          </a:bodyPr>
          <a:lstStyle/>
          <a:p>
            <a:pPr marL="11527" marR="0" lvl="0" indent="0" algn="l" rtl="0">
              <a:lnSpc>
                <a:spcPct val="100000"/>
              </a:lnSpc>
              <a:spcBef>
                <a:spcPts val="0"/>
              </a:spcBef>
              <a:spcAft>
                <a:spcPts val="0"/>
              </a:spcAft>
              <a:buClr>
                <a:srgbClr val="000000"/>
              </a:buClr>
              <a:buSzPts val="1000"/>
              <a:buFont typeface="Verdana"/>
              <a:buNone/>
            </a:pPr>
            <a:r>
              <a:rPr lang="fr-FR" sz="1000" b="1" dirty="0" err="1">
                <a:solidFill>
                  <a:srgbClr val="000000"/>
                </a:solidFill>
                <a:latin typeface="Verdana"/>
                <a:ea typeface="Verdana"/>
                <a:cs typeface="Verdana"/>
                <a:sym typeface="Verdana"/>
              </a:rPr>
              <a:t>Others</a:t>
            </a:r>
            <a:r>
              <a:rPr lang="fr-FR" sz="1000" b="1" i="0" u="none" strike="noStrike" cap="none" dirty="0">
                <a:solidFill>
                  <a:srgbClr val="000000"/>
                </a:solidFill>
                <a:latin typeface="Verdana"/>
                <a:ea typeface="Verdana"/>
                <a:cs typeface="Verdana"/>
                <a:sym typeface="Verdana"/>
              </a:rPr>
              <a:t> </a:t>
            </a:r>
            <a:r>
              <a:rPr lang="fr-FR" sz="1000" b="1" i="0" u="none" strike="noStrike" cap="none" dirty="0" err="1">
                <a:solidFill>
                  <a:srgbClr val="000000"/>
                </a:solidFill>
                <a:latin typeface="Verdana"/>
                <a:ea typeface="Verdana"/>
                <a:cs typeface="Verdana"/>
                <a:sym typeface="Verdana"/>
              </a:rPr>
              <a:t>experiences</a:t>
            </a:r>
            <a:endParaRPr sz="1000" b="1" i="0" u="none" strike="noStrike" cap="none" dirty="0">
              <a:solidFill>
                <a:srgbClr val="000000"/>
              </a:solidFill>
              <a:latin typeface="Verdana"/>
              <a:ea typeface="Verdana"/>
              <a:cs typeface="Verdana"/>
              <a:sym typeface="Verdana"/>
            </a:endParaRPr>
          </a:p>
        </p:txBody>
      </p:sp>
      <p:sp>
        <p:nvSpPr>
          <p:cNvPr id="27" name="Google Shape;96;p1"/>
          <p:cNvSpPr/>
          <p:nvPr/>
        </p:nvSpPr>
        <p:spPr>
          <a:xfrm>
            <a:off x="5533427" y="949633"/>
            <a:ext cx="4648200" cy="2043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34"/>
              <a:buFont typeface="Calibri"/>
              <a:buNone/>
            </a:pPr>
            <a:endParaRPr sz="1634" b="0" i="0" u="none" strike="noStrike" cap="none">
              <a:solidFill>
                <a:srgbClr val="000000"/>
              </a:solidFill>
              <a:latin typeface="Calibri"/>
              <a:ea typeface="Calibri"/>
              <a:cs typeface="Calibri"/>
              <a:sym typeface="Calibri"/>
            </a:endParaRPr>
          </a:p>
        </p:txBody>
      </p:sp>
      <p:sp>
        <p:nvSpPr>
          <p:cNvPr id="28" name="Google Shape;97;p1"/>
          <p:cNvSpPr txBox="1"/>
          <p:nvPr/>
        </p:nvSpPr>
        <p:spPr>
          <a:xfrm>
            <a:off x="6451001" y="977605"/>
            <a:ext cx="1428600" cy="148500"/>
          </a:xfrm>
          <a:prstGeom prst="rect">
            <a:avLst/>
          </a:prstGeom>
          <a:noFill/>
          <a:ln>
            <a:noFill/>
          </a:ln>
        </p:spPr>
        <p:txBody>
          <a:bodyPr spcFirstLastPara="1" wrap="square" lIns="0" tIns="15550" rIns="0" bIns="0" anchor="t" anchorCtr="0">
            <a:spAutoFit/>
          </a:bodyPr>
          <a:lstStyle/>
          <a:p>
            <a:pPr marL="11527" marR="0" lvl="0" indent="0" algn="l" rtl="0">
              <a:lnSpc>
                <a:spcPct val="100000"/>
              </a:lnSpc>
              <a:spcBef>
                <a:spcPts val="0"/>
              </a:spcBef>
              <a:spcAft>
                <a:spcPts val="0"/>
              </a:spcAft>
              <a:buClr>
                <a:srgbClr val="FFFFFF"/>
              </a:buClr>
              <a:buSzPts val="862"/>
              <a:buFont typeface="Verdana"/>
              <a:buNone/>
            </a:pPr>
            <a:r>
              <a:rPr lang="fr-FR" sz="862" dirty="0" err="1">
                <a:solidFill>
                  <a:srgbClr val="FFFFFF"/>
                </a:solidFill>
                <a:latin typeface="Verdana"/>
                <a:ea typeface="Verdana"/>
                <a:cs typeface="Verdana"/>
                <a:sym typeface="Verdana"/>
              </a:rPr>
              <a:t>Specific</a:t>
            </a:r>
            <a:r>
              <a:rPr lang="fr-FR" sz="862" dirty="0">
                <a:solidFill>
                  <a:srgbClr val="FFFFFF"/>
                </a:solidFill>
                <a:latin typeface="Verdana"/>
                <a:ea typeface="Verdana"/>
                <a:cs typeface="Verdana"/>
                <a:sym typeface="Verdana"/>
              </a:rPr>
              <a:t> </a:t>
            </a:r>
            <a:r>
              <a:rPr lang="fr-FR" sz="862" dirty="0" err="1">
                <a:solidFill>
                  <a:srgbClr val="FFFFFF"/>
                </a:solidFill>
                <a:latin typeface="Verdana"/>
                <a:ea typeface="Verdana"/>
                <a:cs typeface="Verdana"/>
                <a:sym typeface="Verdana"/>
              </a:rPr>
              <a:t>Experience</a:t>
            </a:r>
            <a:endParaRPr sz="862" b="0" i="0" u="none" strike="noStrike" cap="none" dirty="0">
              <a:solidFill>
                <a:srgbClr val="000000"/>
              </a:solidFill>
              <a:latin typeface="Verdana"/>
              <a:ea typeface="Verdana"/>
              <a:cs typeface="Verdana"/>
              <a:sym typeface="Verdana"/>
            </a:endParaRPr>
          </a:p>
        </p:txBody>
      </p:sp>
      <p:sp>
        <p:nvSpPr>
          <p:cNvPr id="29" name="Google Shape;98;p1"/>
          <p:cNvSpPr/>
          <p:nvPr/>
        </p:nvSpPr>
        <p:spPr>
          <a:xfrm>
            <a:off x="5714462" y="4930683"/>
            <a:ext cx="4570500" cy="206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dirty="0">
                <a:solidFill>
                  <a:srgbClr val="FFFFFF"/>
                </a:solidFill>
                <a:latin typeface="Verdana"/>
                <a:ea typeface="Verdana"/>
                <a:cs typeface="Verdana"/>
                <a:sym typeface="Verdana"/>
              </a:rPr>
              <a:t>	</a:t>
            </a:r>
            <a:r>
              <a:rPr lang="fr-FR" sz="900" b="0" i="0" u="none" strike="noStrike" cap="none" dirty="0" err="1">
                <a:solidFill>
                  <a:srgbClr val="FFFFFF"/>
                </a:solidFill>
                <a:latin typeface="Verdana"/>
                <a:ea typeface="Verdana"/>
                <a:cs typeface="Verdana"/>
                <a:sym typeface="Verdana"/>
              </a:rPr>
              <a:t>Skills</a:t>
            </a:r>
            <a:r>
              <a:rPr lang="fr-FR" sz="900" b="0" i="0" u="none" strike="noStrike" cap="none" dirty="0">
                <a:solidFill>
                  <a:srgbClr val="FFFFFF"/>
                </a:solidFill>
                <a:latin typeface="Verdana"/>
                <a:ea typeface="Verdana"/>
                <a:cs typeface="Verdana"/>
                <a:sym typeface="Verdana"/>
              </a:rPr>
              <a:t> areas</a:t>
            </a:r>
            <a:endParaRPr sz="9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860"/>
              <a:buFont typeface="Calibri"/>
              <a:buNone/>
            </a:pPr>
            <a:endParaRPr sz="860" b="0" i="0" u="none" strike="noStrike" cap="none" dirty="0">
              <a:solidFill>
                <a:schemeClr val="lt1"/>
              </a:solidFill>
              <a:latin typeface="Verdana"/>
              <a:ea typeface="Verdana"/>
              <a:cs typeface="Verdana"/>
              <a:sym typeface="Verdana"/>
            </a:endParaRPr>
          </a:p>
        </p:txBody>
      </p:sp>
      <p:sp>
        <p:nvSpPr>
          <p:cNvPr id="30" name="Google Shape;99;p1"/>
          <p:cNvSpPr txBox="1"/>
          <p:nvPr/>
        </p:nvSpPr>
        <p:spPr>
          <a:xfrm>
            <a:off x="5637140" y="5466571"/>
            <a:ext cx="1725449" cy="148377"/>
          </a:xfrm>
          <a:prstGeom prst="rect">
            <a:avLst/>
          </a:prstGeom>
          <a:noFill/>
          <a:ln>
            <a:noFill/>
          </a:ln>
        </p:spPr>
        <p:txBody>
          <a:bodyPr spcFirstLastPara="1" wrap="square" lIns="0" tIns="15550" rIns="0" bIns="0" anchor="t" anchorCtr="0">
            <a:spAutoFit/>
          </a:bodyPr>
          <a:lstStyle/>
          <a:p>
            <a:pPr marL="11527" marR="0" lvl="0" indent="0" algn="l" rtl="0">
              <a:lnSpc>
                <a:spcPct val="100000"/>
              </a:lnSpc>
              <a:spcBef>
                <a:spcPts val="0"/>
              </a:spcBef>
              <a:spcAft>
                <a:spcPts val="0"/>
              </a:spcAft>
              <a:buClr>
                <a:srgbClr val="FFFFFF"/>
              </a:buClr>
              <a:buSzPts val="862"/>
              <a:buFont typeface="Verdana"/>
              <a:buNone/>
            </a:pPr>
            <a:r>
              <a:rPr lang="fr-FR" sz="862" b="0" i="0" u="none" strike="noStrike" cap="none">
                <a:solidFill>
                  <a:srgbClr val="FFFFFF"/>
                </a:solidFill>
                <a:latin typeface="Verdana"/>
                <a:ea typeface="Verdana"/>
                <a:cs typeface="Verdana"/>
                <a:sym typeface="Verdana"/>
              </a:rPr>
              <a:t>Domaines de compétences</a:t>
            </a:r>
            <a:endParaRPr sz="862" b="0" i="0" u="none" strike="noStrike" cap="none">
              <a:solidFill>
                <a:srgbClr val="000000"/>
              </a:solidFill>
              <a:latin typeface="Verdana"/>
              <a:ea typeface="Verdana"/>
              <a:cs typeface="Verdana"/>
              <a:sym typeface="Verdana"/>
            </a:endParaRPr>
          </a:p>
        </p:txBody>
      </p:sp>
      <p:sp>
        <p:nvSpPr>
          <p:cNvPr id="31" name="Google Shape;100;p1"/>
          <p:cNvSpPr txBox="1"/>
          <p:nvPr/>
        </p:nvSpPr>
        <p:spPr>
          <a:xfrm>
            <a:off x="2931743" y="1654673"/>
            <a:ext cx="2178600" cy="540568"/>
          </a:xfrm>
          <a:prstGeom prst="rect">
            <a:avLst/>
          </a:prstGeom>
          <a:noFill/>
          <a:ln>
            <a:noFill/>
          </a:ln>
        </p:spPr>
        <p:txBody>
          <a:bodyPr spcFirstLastPara="1" wrap="square" lIns="0" tIns="12100" rIns="0" bIns="0" anchor="t" anchorCtr="0">
            <a:spAutoFit/>
          </a:bodyPr>
          <a:lstStyle/>
          <a:p>
            <a:pPr marL="11527" marR="0" lvl="0" indent="0" algn="l" rtl="0">
              <a:lnSpc>
                <a:spcPct val="100000"/>
              </a:lnSpc>
              <a:spcBef>
                <a:spcPts val="0"/>
              </a:spcBef>
              <a:spcAft>
                <a:spcPts val="0"/>
              </a:spcAft>
              <a:buClr>
                <a:srgbClr val="000000"/>
              </a:buClr>
              <a:buSzPts val="900"/>
              <a:buFont typeface="Verdana"/>
              <a:buNone/>
            </a:pPr>
            <a:r>
              <a:rPr lang="fr-FR" sz="900" b="0" i="0" u="none" strike="noStrike" cap="none" dirty="0">
                <a:solidFill>
                  <a:srgbClr val="000000"/>
                </a:solidFill>
                <a:latin typeface="Verdana"/>
                <a:ea typeface="Verdana"/>
                <a:cs typeface="Verdana"/>
                <a:sym typeface="Verdana"/>
              </a:rPr>
              <a:t>Dora-Liz KOUMBA NGOMA</a:t>
            </a:r>
            <a:endParaRPr sz="900" b="0" i="0" u="none" strike="noStrike" cap="none" dirty="0">
              <a:solidFill>
                <a:srgbClr val="000000"/>
              </a:solidFill>
              <a:latin typeface="Verdana"/>
              <a:ea typeface="Verdana"/>
              <a:cs typeface="Verdana"/>
              <a:sym typeface="Verdana"/>
            </a:endParaRPr>
          </a:p>
          <a:p>
            <a:pPr marL="11527" marR="0" lvl="0" indent="0" algn="l" rtl="0">
              <a:lnSpc>
                <a:spcPct val="100000"/>
              </a:lnSpc>
              <a:spcBef>
                <a:spcPts val="989"/>
              </a:spcBef>
              <a:spcAft>
                <a:spcPts val="0"/>
              </a:spcAft>
              <a:buClr>
                <a:srgbClr val="000000"/>
              </a:buClr>
              <a:buSzPts val="900"/>
              <a:buFont typeface="Verdana"/>
              <a:buNone/>
            </a:pPr>
            <a:r>
              <a:rPr lang="fr-FR" sz="900" b="0" i="0" u="none" strike="noStrike" cap="none" dirty="0">
                <a:solidFill>
                  <a:srgbClr val="000000"/>
                </a:solidFill>
                <a:latin typeface="Verdana"/>
                <a:ea typeface="Verdana"/>
                <a:cs typeface="Verdana"/>
                <a:sym typeface="Verdana"/>
              </a:rPr>
              <a:t>Business </a:t>
            </a:r>
            <a:r>
              <a:rPr lang="fr-FR" sz="900" b="0" i="0" u="none" strike="noStrike" cap="none" dirty="0" err="1">
                <a:solidFill>
                  <a:srgbClr val="000000"/>
                </a:solidFill>
                <a:latin typeface="Verdana"/>
                <a:ea typeface="Verdana"/>
                <a:cs typeface="Verdana"/>
                <a:sym typeface="Verdana"/>
              </a:rPr>
              <a:t>Analyst</a:t>
            </a:r>
            <a:endParaRPr sz="900" b="0" i="0" u="none" strike="noStrike" cap="none" dirty="0">
              <a:solidFill>
                <a:srgbClr val="000000"/>
              </a:solidFill>
              <a:latin typeface="Verdana"/>
              <a:ea typeface="Verdana"/>
              <a:cs typeface="Verdana"/>
              <a:sym typeface="Verdana"/>
            </a:endParaRPr>
          </a:p>
          <a:p>
            <a:pPr lvl="0" eaLnBrk="0" fontAlgn="base" hangingPunct="0">
              <a:spcBef>
                <a:spcPct val="0"/>
              </a:spcBef>
              <a:spcAft>
                <a:spcPct val="0"/>
              </a:spcAft>
            </a:pPr>
            <a:r>
              <a:rPr lang="en-US" altLang="en-US" sz="800" i="1" dirty="0">
                <a:solidFill>
                  <a:srgbClr val="202124"/>
                </a:solidFill>
                <a:latin typeface="Verdana" panose="020B0604030504040204" pitchFamily="34" charset="0"/>
                <a:ea typeface="Verdana" panose="020B0604030504040204" pitchFamily="34" charset="0"/>
              </a:rPr>
              <a:t>Digital Incubation Company of Gabon </a:t>
            </a:r>
          </a:p>
        </p:txBody>
      </p:sp>
      <p:sp>
        <p:nvSpPr>
          <p:cNvPr id="32" name="Google Shape;103;p1"/>
          <p:cNvSpPr/>
          <p:nvPr/>
        </p:nvSpPr>
        <p:spPr>
          <a:xfrm>
            <a:off x="1430347" y="4931143"/>
            <a:ext cx="4038600" cy="205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34"/>
              <a:buFont typeface="Calibri"/>
              <a:buNone/>
            </a:pPr>
            <a:endParaRPr sz="1634" b="0" i="0" u="none" strike="noStrike" cap="none">
              <a:solidFill>
                <a:srgbClr val="000000"/>
              </a:solidFill>
              <a:latin typeface="Calibri"/>
              <a:ea typeface="Calibri"/>
              <a:cs typeface="Calibri"/>
              <a:sym typeface="Calibri"/>
            </a:endParaRPr>
          </a:p>
        </p:txBody>
      </p:sp>
      <p:sp>
        <p:nvSpPr>
          <p:cNvPr id="33" name="Google Shape;104;p1"/>
          <p:cNvSpPr txBox="1"/>
          <p:nvPr/>
        </p:nvSpPr>
        <p:spPr>
          <a:xfrm>
            <a:off x="9396479" y="5690637"/>
            <a:ext cx="94513" cy="77904"/>
          </a:xfrm>
          <a:prstGeom prst="rect">
            <a:avLst/>
          </a:prstGeom>
          <a:noFill/>
          <a:ln>
            <a:noFill/>
          </a:ln>
        </p:spPr>
        <p:txBody>
          <a:bodyPr spcFirstLastPara="1" wrap="square" lIns="0" tIns="14975" rIns="0" bIns="0" anchor="t" anchorCtr="0">
            <a:spAutoFit/>
          </a:bodyPr>
          <a:lstStyle/>
          <a:p>
            <a:pPr marL="11527" marR="0" lvl="0" indent="0" algn="l" rtl="0">
              <a:lnSpc>
                <a:spcPct val="100000"/>
              </a:lnSpc>
              <a:spcBef>
                <a:spcPts val="0"/>
              </a:spcBef>
              <a:spcAft>
                <a:spcPts val="0"/>
              </a:spcAft>
              <a:buClr>
                <a:srgbClr val="000000"/>
              </a:buClr>
              <a:buSzPts val="408"/>
              <a:buFont typeface="Verdana"/>
              <a:buNone/>
            </a:pPr>
            <a:r>
              <a:rPr lang="fr-FR" sz="408" b="0" i="0" u="none" strike="noStrike" cap="none">
                <a:solidFill>
                  <a:srgbClr val="000000"/>
                </a:solidFill>
                <a:latin typeface="Verdana"/>
                <a:ea typeface="Verdana"/>
                <a:cs typeface="Verdana"/>
                <a:sym typeface="Verdana"/>
              </a:rPr>
              <a:t>31</a:t>
            </a:r>
            <a:endParaRPr sz="408" b="0" i="0" u="none" strike="noStrike" cap="none">
              <a:solidFill>
                <a:srgbClr val="000000"/>
              </a:solidFill>
              <a:latin typeface="Verdana"/>
              <a:ea typeface="Verdana"/>
              <a:cs typeface="Verdana"/>
              <a:sym typeface="Verdana"/>
            </a:endParaRPr>
          </a:p>
        </p:txBody>
      </p:sp>
      <p:sp>
        <p:nvSpPr>
          <p:cNvPr id="34" name="Google Shape;105;p1"/>
          <p:cNvSpPr txBox="1"/>
          <p:nvPr/>
        </p:nvSpPr>
        <p:spPr>
          <a:xfrm>
            <a:off x="1522063" y="4931141"/>
            <a:ext cx="3855000" cy="387599"/>
          </a:xfrm>
          <a:prstGeom prst="rect">
            <a:avLst/>
          </a:prstGeom>
          <a:noFill/>
          <a:ln>
            <a:noFill/>
          </a:ln>
        </p:spPr>
        <p:txBody>
          <a:bodyPr spcFirstLastPara="1" wrap="square" lIns="0" tIns="15550" rIns="0" bIns="0" anchor="t" anchorCtr="0">
            <a:spAutoFit/>
          </a:bodyPr>
          <a:lstStyle/>
          <a:p>
            <a:pPr marL="323895" marR="0" lvl="0" indent="0" algn="l" rtl="0">
              <a:lnSpc>
                <a:spcPct val="100000"/>
              </a:lnSpc>
              <a:spcBef>
                <a:spcPts val="0"/>
              </a:spcBef>
              <a:spcAft>
                <a:spcPts val="0"/>
              </a:spcAft>
              <a:buClr>
                <a:srgbClr val="FFFFFF"/>
              </a:buClr>
              <a:buSzPts val="1000"/>
              <a:buFont typeface="Verdana"/>
              <a:buNone/>
            </a:pPr>
            <a:r>
              <a:rPr lang="fr-FR" sz="1000" b="0" i="0" u="none" strike="noStrike" cap="none" dirty="0">
                <a:solidFill>
                  <a:srgbClr val="FFFFFF"/>
                </a:solidFill>
                <a:latin typeface="Verdana"/>
                <a:ea typeface="Verdana"/>
                <a:cs typeface="Verdana"/>
                <a:sym typeface="Verdana"/>
              </a:rPr>
              <a:t>Parcours </a:t>
            </a:r>
            <a:r>
              <a:rPr lang="fr-FR" sz="1000" b="0" i="0" u="none" strike="noStrike" cap="none" dirty="0" err="1">
                <a:solidFill>
                  <a:srgbClr val="FFFFFF"/>
                </a:solidFill>
                <a:latin typeface="Verdana"/>
                <a:ea typeface="Verdana"/>
                <a:cs typeface="Verdana"/>
                <a:sym typeface="Verdana"/>
              </a:rPr>
              <a:t>career</a:t>
            </a:r>
            <a:endParaRPr sz="1000" b="0" i="0" u="none" strike="noStrike" cap="none" dirty="0">
              <a:solidFill>
                <a:srgbClr val="000000"/>
              </a:solidFill>
              <a:latin typeface="Verdana"/>
              <a:ea typeface="Verdana"/>
              <a:cs typeface="Verdana"/>
              <a:sym typeface="Verdana"/>
            </a:endParaRPr>
          </a:p>
          <a:p>
            <a:pPr marL="11527" marR="0" lvl="0" indent="0" algn="l" rtl="0">
              <a:lnSpc>
                <a:spcPct val="100000"/>
              </a:lnSpc>
              <a:spcBef>
                <a:spcPts val="513"/>
              </a:spcBef>
              <a:spcAft>
                <a:spcPts val="0"/>
              </a:spcAft>
              <a:buClr>
                <a:srgbClr val="000000"/>
              </a:buClr>
              <a:buSzPts val="1000"/>
              <a:buFont typeface="Verdana"/>
              <a:buNone/>
            </a:pPr>
            <a:endParaRPr sz="1000" b="0" i="0" u="none" strike="noStrike" cap="none" dirty="0">
              <a:solidFill>
                <a:srgbClr val="000000"/>
              </a:solidFill>
              <a:latin typeface="Verdana"/>
              <a:ea typeface="Verdana"/>
              <a:cs typeface="Verdana"/>
              <a:sym typeface="Verdana"/>
            </a:endParaRPr>
          </a:p>
        </p:txBody>
      </p:sp>
      <p:pic>
        <p:nvPicPr>
          <p:cNvPr id="35" name="Google Shape;106;p1"/>
          <p:cNvPicPr preferRelativeResize="0"/>
          <p:nvPr/>
        </p:nvPicPr>
        <p:blipFill rotWithShape="1">
          <a:blip r:embed="rId5">
            <a:alphaModFix/>
          </a:blip>
          <a:srcRect l="15262" t="1785" r="15262" b="31610"/>
          <a:stretch/>
        </p:blipFill>
        <p:spPr>
          <a:xfrm>
            <a:off x="1574125" y="878887"/>
            <a:ext cx="1145999" cy="1648374"/>
          </a:xfrm>
          <a:prstGeom prst="rect">
            <a:avLst/>
          </a:prstGeom>
          <a:noFill/>
          <a:ln>
            <a:noFill/>
          </a:ln>
        </p:spPr>
      </p:pic>
      <p:sp>
        <p:nvSpPr>
          <p:cNvPr id="37" name="Rectangle 30"/>
          <p:cNvSpPr>
            <a:spLocks noChangeArrowheads="1"/>
          </p:cNvSpPr>
          <p:nvPr/>
        </p:nvSpPr>
        <p:spPr bwMode="auto">
          <a:xfrm>
            <a:off x="1476205" y="2719811"/>
            <a:ext cx="3946716" cy="9438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A graduate in entrepreneurship and project management, she began her real professional career in 2018 at the Gabon digital incubation company, where she supported around fifty startups on a daily basis in the process of developing their projects. Having participated in several project competitions, she was able to obtain second prize in the business plan competition organized by the </a:t>
            </a:r>
            <a:r>
              <a:rPr kumimoji="0" lang="en-US" altLang="en-US" sz="9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Société</a:t>
            </a: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a:t>
            </a:r>
            <a:r>
              <a:rPr kumimoji="0" lang="en-US" altLang="en-US" sz="900" b="0" i="0" u="none" strike="noStrike" cap="none" normalizeH="0" baseline="0" dirty="0" err="1">
                <a:ln>
                  <a:noFill/>
                </a:ln>
                <a:solidFill>
                  <a:srgbClr val="202124"/>
                </a:solidFill>
                <a:effectLst/>
                <a:latin typeface="Verdana" panose="020B0604030504040204" pitchFamily="34" charset="0"/>
                <a:ea typeface="Verdana" panose="020B0604030504040204" pitchFamily="34" charset="0"/>
              </a:rPr>
              <a:t>Equatoriale</a:t>
            </a: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 des Mines.</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7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38" name="Rectangle 31"/>
          <p:cNvSpPr>
            <a:spLocks noChangeArrowheads="1"/>
          </p:cNvSpPr>
          <p:nvPr/>
        </p:nvSpPr>
        <p:spPr bwMode="auto">
          <a:xfrm>
            <a:off x="6197730" y="1628730"/>
            <a:ext cx="5451726" cy="1497854"/>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Design of monitoring tools for startups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Support for the development of the development strategy of startups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Writing startup assessment reports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Drafting of SING activity reports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Training of young people on initiation to entrepreneurship Development of business cases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Billing support Disbursement follow-up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Customers feedback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Training follow-up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Maintaining the relationship with customers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Writing training content</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7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39" name="Rectangle 32"/>
          <p:cNvSpPr>
            <a:spLocks noChangeArrowheads="1"/>
          </p:cNvSpPr>
          <p:nvPr/>
        </p:nvSpPr>
        <p:spPr bwMode="auto">
          <a:xfrm>
            <a:off x="6197730" y="3580323"/>
            <a:ext cx="4452647" cy="38985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Preparation of invoices and quotes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sz="900" dirty="0">
                <a:solidFill>
                  <a:srgbClr val="202124"/>
                </a:solidFill>
                <a:latin typeface="Verdana" panose="020B0604030504040204" pitchFamily="34" charset="0"/>
                <a:ea typeface="Verdana" panose="020B0604030504040204" pitchFamily="34" charset="0"/>
              </a:rPr>
              <a:t>C</a:t>
            </a: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ustomer negotiation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Prospecting</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7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0" name="Rectangle 39"/>
          <p:cNvSpPr/>
          <p:nvPr/>
        </p:nvSpPr>
        <p:spPr>
          <a:xfrm>
            <a:off x="1430347" y="5237655"/>
            <a:ext cx="6096000" cy="1615827"/>
          </a:xfrm>
          <a:prstGeom prst="rect">
            <a:avLst/>
          </a:prstGeom>
        </p:spPr>
        <p:txBody>
          <a:bodyPr>
            <a:spAutoFit/>
          </a:bodyPr>
          <a:lstStyle/>
          <a:p>
            <a:r>
              <a:rPr lang="en-US" sz="900" b="1" dirty="0">
                <a:latin typeface="Verdana" panose="020B0604030504040204" pitchFamily="34" charset="0"/>
                <a:ea typeface="Verdana" panose="020B0604030504040204" pitchFamily="34" charset="0"/>
              </a:rPr>
              <a:t>4 years of experience</a:t>
            </a:r>
          </a:p>
          <a:p>
            <a:pPr marL="285750" indent="-285750">
              <a:buFont typeface="Wingdings" panose="05000000000000000000" pitchFamily="2" charset="2"/>
              <a:buChar char="§"/>
            </a:pPr>
            <a:r>
              <a:rPr lang="en-US" sz="900" dirty="0">
                <a:latin typeface="Verdana" panose="020B0604030504040204" pitchFamily="34" charset="0"/>
                <a:ea typeface="Verdana" panose="020B0604030504040204" pitchFamily="34" charset="0"/>
              </a:rPr>
              <a:t>Digital Incubation Society of Gabon</a:t>
            </a:r>
          </a:p>
          <a:p>
            <a:pPr marL="285750" indent="-285750">
              <a:buFont typeface="Wingdings" panose="05000000000000000000" pitchFamily="2" charset="2"/>
              <a:buChar char="§"/>
            </a:pPr>
            <a:r>
              <a:rPr lang="en-US" sz="900" dirty="0" err="1">
                <a:latin typeface="Verdana" panose="020B0604030504040204" pitchFamily="34" charset="0"/>
                <a:ea typeface="Verdana" panose="020B0604030504040204" pitchFamily="34" charset="0"/>
              </a:rPr>
              <a:t>Korum</a:t>
            </a:r>
            <a:r>
              <a:rPr lang="en-US" sz="900" dirty="0">
                <a:latin typeface="Verdana" panose="020B0604030504040204" pitchFamily="34" charset="0"/>
                <a:ea typeface="Verdana" panose="020B0604030504040204" pitchFamily="34" charset="0"/>
              </a:rPr>
              <a:t> Services</a:t>
            </a:r>
          </a:p>
          <a:p>
            <a:endParaRPr lang="en-US" sz="900"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Diplomas</a:t>
            </a:r>
          </a:p>
          <a:p>
            <a:pPr marL="285750" indent="-285750">
              <a:buFont typeface="Wingdings" panose="05000000000000000000" pitchFamily="2" charset="2"/>
              <a:buChar char="§"/>
            </a:pPr>
            <a:r>
              <a:rPr lang="en-US" sz="900" dirty="0">
                <a:latin typeface="Verdana" panose="020B0604030504040204" pitchFamily="34" charset="0"/>
                <a:ea typeface="Verdana" panose="020B0604030504040204" pitchFamily="34" charset="0"/>
              </a:rPr>
              <a:t>Bachelor's degree in entrepreneurship and project management (AFRAM)</a:t>
            </a:r>
          </a:p>
          <a:p>
            <a:pPr marL="285750" indent="-285750">
              <a:buFont typeface="Wingdings" panose="05000000000000000000" pitchFamily="2" charset="2"/>
              <a:buChar char="§"/>
            </a:pPr>
            <a:r>
              <a:rPr lang="en-US" sz="900" dirty="0">
                <a:latin typeface="Verdana" panose="020B0604030504040204" pitchFamily="34" charset="0"/>
                <a:ea typeface="Verdana" panose="020B0604030504040204" pitchFamily="34" charset="0"/>
              </a:rPr>
              <a:t>Master 2 Financial Engineering (AFRAM)</a:t>
            </a:r>
          </a:p>
          <a:p>
            <a:endParaRPr lang="en-US" sz="900"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Languages</a:t>
            </a:r>
          </a:p>
          <a:p>
            <a:pPr marL="171450" indent="-171450">
              <a:buFont typeface="Wingdings" panose="05000000000000000000" pitchFamily="2" charset="2"/>
              <a:buChar char="§"/>
            </a:pPr>
            <a:r>
              <a:rPr lang="en-US" sz="900" dirty="0">
                <a:latin typeface="Verdana" panose="020B0604030504040204" pitchFamily="34" charset="0"/>
                <a:ea typeface="Verdana" panose="020B0604030504040204" pitchFamily="34" charset="0"/>
              </a:rPr>
              <a:t>French</a:t>
            </a:r>
          </a:p>
          <a:p>
            <a:pPr marL="171450" indent="-171450">
              <a:buFont typeface="Wingdings" panose="05000000000000000000" pitchFamily="2" charset="2"/>
              <a:buChar char="§"/>
            </a:pPr>
            <a:r>
              <a:rPr lang="en-US" sz="900" dirty="0">
                <a:latin typeface="Verdana" panose="020B0604030504040204" pitchFamily="34" charset="0"/>
                <a:ea typeface="Verdana" panose="020B0604030504040204" pitchFamily="34" charset="0"/>
              </a:rPr>
              <a:t>English (basic)</a:t>
            </a:r>
          </a:p>
        </p:txBody>
      </p:sp>
      <p:sp>
        <p:nvSpPr>
          <p:cNvPr id="42" name="Rectangle 34"/>
          <p:cNvSpPr>
            <a:spLocks noChangeArrowheads="1"/>
          </p:cNvSpPr>
          <p:nvPr/>
        </p:nvSpPr>
        <p:spPr bwMode="auto">
          <a:xfrm>
            <a:off x="6123889" y="5318740"/>
            <a:ext cx="6545179" cy="66685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Financial evaluation of projects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Project management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Drafting of activity reports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Realization of statistics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900" b="0" i="0" u="none" strike="noStrike" cap="none" normalizeH="0" baseline="0" dirty="0">
                <a:ln>
                  <a:noFill/>
                </a:ln>
                <a:solidFill>
                  <a:srgbClr val="202124"/>
                </a:solidFill>
                <a:effectLst/>
                <a:latin typeface="Verdana" panose="020B0604030504040204" pitchFamily="34" charset="0"/>
                <a:ea typeface="Verdana" panose="020B0604030504040204" pitchFamily="34" charset="0"/>
              </a:rPr>
              <a:t>Development of training content</a:t>
            </a:r>
            <a:r>
              <a:rPr kumimoji="0" lang="en-US" altLang="en-US" sz="1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endParaRPr kumimoji="0" lang="en-US" altLang="en-US" sz="7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3244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12" name="ZoneTexte 11"/>
          <p:cNvSpPr txBox="1"/>
          <p:nvPr/>
        </p:nvSpPr>
        <p:spPr>
          <a:xfrm>
            <a:off x="11454063" y="6160168"/>
            <a:ext cx="336884" cy="369332"/>
          </a:xfrm>
          <a:prstGeom prst="rect">
            <a:avLst/>
          </a:prstGeom>
          <a:noFill/>
        </p:spPr>
        <p:txBody>
          <a:bodyPr wrap="square" rtlCol="0">
            <a:spAutoFit/>
          </a:bodyPr>
          <a:lstStyle/>
          <a:p>
            <a:r>
              <a:rPr lang="fr-FR" dirty="0">
                <a:solidFill>
                  <a:schemeClr val="bg1"/>
                </a:solidFill>
              </a:rPr>
              <a:t>1</a:t>
            </a:r>
            <a:endParaRPr lang="en-US" dirty="0">
              <a:solidFill>
                <a:schemeClr val="bg1"/>
              </a:solidFill>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9- L’équipe</a:t>
            </a:r>
          </a:p>
        </p:txBody>
      </p:sp>
      <p:sp>
        <p:nvSpPr>
          <p:cNvPr id="6" name="object 2"/>
          <p:cNvSpPr txBox="1"/>
          <p:nvPr/>
        </p:nvSpPr>
        <p:spPr>
          <a:xfrm>
            <a:off x="5757747" y="1762140"/>
            <a:ext cx="4399304" cy="292711"/>
          </a:xfrm>
          <a:prstGeom prst="rect">
            <a:avLst/>
          </a:prstGeom>
        </p:spPr>
        <p:txBody>
          <a:bodyPr vert="horz" wrap="square" lIns="0" tIns="15560" rIns="0" bIns="0" rtlCol="0">
            <a:spAutoFit/>
          </a:bodyPr>
          <a:lstStyle/>
          <a:p>
            <a:pPr marL="11527" marR="0" lvl="0" indent="0" algn="l" defTabSz="914400" rtl="0" eaLnBrk="1" fontAlgn="auto" latinLnBrk="0" hangingPunct="1">
              <a:lnSpc>
                <a:spcPct val="100000"/>
              </a:lnSpc>
              <a:spcBef>
                <a:spcPts val="123"/>
              </a:spcBef>
              <a:spcAft>
                <a:spcPts val="0"/>
              </a:spcAft>
              <a:buClrTx/>
              <a:buSzTx/>
              <a:buFontTx/>
              <a:buNone/>
              <a:tabLst/>
              <a:defRPr/>
            </a:pPr>
            <a:r>
              <a:rPr lang="fr-FR" sz="900" b="1" spc="68" dirty="0">
                <a:solidFill>
                  <a:prstClr val="black"/>
                </a:solidFill>
                <a:latin typeface="Verdana"/>
                <a:cs typeface="Verdana"/>
              </a:rPr>
              <a:t>Business </a:t>
            </a:r>
            <a:r>
              <a:rPr lang="fr-FR" sz="900" b="1" spc="68" dirty="0" err="1">
                <a:solidFill>
                  <a:prstClr val="black"/>
                </a:solidFill>
                <a:latin typeface="Verdana"/>
                <a:cs typeface="Verdana"/>
              </a:rPr>
              <a:t>Analyst</a:t>
            </a:r>
            <a:r>
              <a:rPr lang="fr-FR" sz="900" b="1" spc="68" dirty="0">
                <a:solidFill>
                  <a:prstClr val="black"/>
                </a:solidFill>
                <a:latin typeface="Verdana"/>
                <a:cs typeface="Verdana"/>
              </a:rPr>
              <a:t> </a:t>
            </a:r>
            <a:r>
              <a:rPr kumimoji="0" lang="fr-FR" sz="900" b="1" i="0" u="none" strike="noStrike" kern="1200" cap="none" spc="68" normalizeH="0" noProof="0" dirty="0">
                <a:ln>
                  <a:noFill/>
                </a:ln>
                <a:solidFill>
                  <a:prstClr val="black"/>
                </a:solidFill>
                <a:effectLst/>
                <a:uLnTx/>
                <a:uFillTx/>
                <a:latin typeface="Verdana"/>
                <a:cs typeface="Verdana"/>
              </a:rPr>
              <a:t>(SING)</a:t>
            </a:r>
            <a:endParaRPr kumimoji="0" lang="fr-FR" sz="900" b="1" i="0" u="none" strike="noStrike" kern="1200" cap="none" spc="0" normalizeH="0" baseline="0" noProof="0" dirty="0">
              <a:ln>
                <a:noFill/>
              </a:ln>
              <a:solidFill>
                <a:prstClr val="black"/>
              </a:solidFill>
              <a:effectLst/>
              <a:uLnTx/>
              <a:uFillTx/>
              <a:latin typeface="Verdana"/>
              <a:cs typeface="Verdana"/>
            </a:endParaRPr>
          </a:p>
          <a:p>
            <a:pPr marL="376340" lvl="0">
              <a:spcBef>
                <a:spcPts val="32"/>
              </a:spcBef>
              <a:buSzPct val="82352"/>
              <a:tabLst>
                <a:tab pos="512354" algn="l"/>
              </a:tabLst>
              <a:defRPr/>
            </a:pPr>
            <a:r>
              <a:rPr kumimoji="0" lang="fr-FR" sz="900" b="0" i="0" u="none" strike="noStrike" kern="1200" cap="none" spc="9" normalizeH="0" noProof="0" dirty="0">
                <a:ln>
                  <a:noFill/>
                </a:ln>
                <a:solidFill>
                  <a:prstClr val="black"/>
                </a:solidFill>
                <a:effectLst/>
                <a:uLnTx/>
                <a:uFillTx/>
                <a:latin typeface="Verdana"/>
                <a:cs typeface="Verdana"/>
              </a:rPr>
              <a:t> </a:t>
            </a:r>
            <a:endParaRPr kumimoji="0" sz="900" b="0" i="0" u="none" strike="noStrike" kern="1200" cap="none" spc="0" normalizeH="0" baseline="0" noProof="0" dirty="0">
              <a:ln>
                <a:noFill/>
              </a:ln>
              <a:solidFill>
                <a:prstClr val="black"/>
              </a:solidFill>
              <a:effectLst/>
              <a:uLnTx/>
              <a:uFillTx/>
              <a:latin typeface="Verdana"/>
              <a:cs typeface="Verdana"/>
            </a:endParaRPr>
          </a:p>
        </p:txBody>
      </p:sp>
      <p:sp>
        <p:nvSpPr>
          <p:cNvPr id="8" name="object 3"/>
          <p:cNvSpPr txBox="1"/>
          <p:nvPr/>
        </p:nvSpPr>
        <p:spPr>
          <a:xfrm>
            <a:off x="5847840" y="3211723"/>
            <a:ext cx="4883394" cy="859533"/>
          </a:xfrm>
          <a:prstGeom prst="rect">
            <a:avLst/>
          </a:prstGeom>
        </p:spPr>
        <p:txBody>
          <a:bodyPr vert="horz" wrap="square" lIns="0" tIns="15560" rIns="0" bIns="0" rtlCol="0">
            <a:spAutoFit/>
          </a:bodyPr>
          <a:lstStyle/>
          <a:p>
            <a:pPr marL="11527" lvl="0">
              <a:spcBef>
                <a:spcPts val="123"/>
              </a:spcBef>
              <a:defRPr/>
            </a:pPr>
            <a:r>
              <a:rPr lang="fr-FR" sz="900" b="1" spc="68" dirty="0">
                <a:solidFill>
                  <a:prstClr val="black"/>
                </a:solidFill>
                <a:latin typeface="Verdana"/>
                <a:cs typeface="Verdana"/>
              </a:rPr>
              <a:t>Marketing Manger</a:t>
            </a:r>
            <a:r>
              <a:rPr kumimoji="0" sz="900" b="1" i="0" u="none" strike="noStrike" kern="1200" cap="none" spc="14" normalizeH="0" baseline="0" noProof="0" dirty="0">
                <a:ln>
                  <a:noFill/>
                </a:ln>
                <a:solidFill>
                  <a:prstClr val="black"/>
                </a:solidFill>
                <a:effectLst/>
                <a:uLnTx/>
                <a:uFillTx/>
                <a:latin typeface="Verdana"/>
                <a:cs typeface="Verdana"/>
              </a:rPr>
              <a:t>(</a:t>
            </a:r>
            <a:r>
              <a:rPr lang="fr-FR" sz="900" b="1" spc="14" dirty="0">
                <a:solidFill>
                  <a:prstClr val="black"/>
                </a:solidFill>
                <a:latin typeface="Verdana"/>
                <a:cs typeface="Verdana"/>
              </a:rPr>
              <a:t>Horus Solutions </a:t>
            </a:r>
            <a:r>
              <a:rPr kumimoji="0" sz="900" b="1" i="0" u="none" strike="noStrike" kern="1200" cap="none" spc="14" normalizeH="0" baseline="0" noProof="0" dirty="0">
                <a:ln>
                  <a:noFill/>
                </a:ln>
                <a:solidFill>
                  <a:prstClr val="black"/>
                </a:solidFill>
                <a:effectLst/>
                <a:uLnTx/>
                <a:uFillTx/>
                <a:latin typeface="Verdana"/>
                <a:cs typeface="Verdana"/>
              </a:rPr>
              <a:t>)</a:t>
            </a:r>
            <a:endParaRPr kumimoji="0" lang="fr-FR" sz="900" b="1" i="0" u="none" strike="noStrike" kern="1200" cap="none" spc="14" normalizeH="0" baseline="0" noProof="0" dirty="0">
              <a:ln>
                <a:noFill/>
              </a:ln>
              <a:solidFill>
                <a:prstClr val="black"/>
              </a:solidFill>
              <a:effectLst/>
              <a:uLnTx/>
              <a:uFillTx/>
              <a:latin typeface="Verdana"/>
              <a:cs typeface="Verdana"/>
            </a:endParaRPr>
          </a:p>
          <a:p>
            <a:pPr marL="11527" lvl="0">
              <a:spcBef>
                <a:spcPts val="123"/>
              </a:spcBef>
              <a:defRPr/>
            </a:pPr>
            <a:endParaRPr kumimoji="0" sz="900" b="0" i="0" u="none" strike="noStrike" kern="1200" cap="none" spc="0" normalizeH="0" baseline="0" noProof="0" dirty="0">
              <a:ln>
                <a:noFill/>
              </a:ln>
              <a:solidFill>
                <a:prstClr val="black"/>
              </a:solidFill>
              <a:effectLst/>
              <a:uLnTx/>
              <a:uFillTx/>
              <a:latin typeface="Verdana"/>
              <a:cs typeface="Verdana"/>
            </a:endParaRPr>
          </a:p>
          <a:p>
            <a:pPr marL="547790" lvl="0" indent="-171450">
              <a:spcBef>
                <a:spcPts val="36"/>
              </a:spcBef>
              <a:buSzPct val="82352"/>
              <a:buFont typeface="Wingdings" panose="05000000000000000000" pitchFamily="2" charset="2"/>
              <a:buChar char="§"/>
              <a:tabLst>
                <a:tab pos="512354" algn="l"/>
              </a:tabLst>
              <a:defRPr/>
            </a:pPr>
            <a:r>
              <a:rPr lang="en-US" sz="900" dirty="0">
                <a:solidFill>
                  <a:prstClr val="black"/>
                </a:solidFill>
                <a:latin typeface="Verdana"/>
                <a:cs typeface="Verdana"/>
              </a:rPr>
              <a:t>Elaboration of the marketing strategy </a:t>
            </a:r>
          </a:p>
          <a:p>
            <a:pPr marL="547790" lvl="0" indent="-171450">
              <a:spcBef>
                <a:spcPts val="36"/>
              </a:spcBef>
              <a:buSzPct val="82352"/>
              <a:buFont typeface="Wingdings" panose="05000000000000000000" pitchFamily="2" charset="2"/>
              <a:buChar char="§"/>
              <a:tabLst>
                <a:tab pos="512354" algn="l"/>
              </a:tabLst>
              <a:defRPr/>
            </a:pPr>
            <a:r>
              <a:rPr lang="en-US" sz="900" dirty="0">
                <a:solidFill>
                  <a:prstClr val="black"/>
                </a:solidFill>
                <a:latin typeface="Verdana"/>
                <a:cs typeface="Verdana"/>
              </a:rPr>
              <a:t>Prospecting activities</a:t>
            </a:r>
          </a:p>
          <a:p>
            <a:pPr marL="547790" lvl="0" indent="-171450">
              <a:spcBef>
                <a:spcPts val="36"/>
              </a:spcBef>
              <a:buSzPct val="82352"/>
              <a:buFont typeface="Wingdings" panose="05000000000000000000" pitchFamily="2" charset="2"/>
              <a:buChar char="§"/>
              <a:tabLst>
                <a:tab pos="512354" algn="l"/>
              </a:tabLst>
              <a:defRPr/>
            </a:pPr>
            <a:r>
              <a:rPr lang="en-US" sz="900" dirty="0">
                <a:solidFill>
                  <a:prstClr val="black"/>
                </a:solidFill>
                <a:latin typeface="Verdana"/>
                <a:cs typeface="Verdana"/>
              </a:rPr>
              <a:t>Prospecting reports</a:t>
            </a:r>
          </a:p>
          <a:p>
            <a:pPr marL="547790" lvl="0" indent="-171450">
              <a:spcBef>
                <a:spcPts val="36"/>
              </a:spcBef>
              <a:buSzPct val="82352"/>
              <a:buFont typeface="Wingdings" panose="05000000000000000000" pitchFamily="2" charset="2"/>
              <a:buChar char="§"/>
              <a:tabLst>
                <a:tab pos="512354" algn="l"/>
              </a:tabLst>
              <a:defRPr/>
            </a:pPr>
            <a:r>
              <a:rPr lang="en-US" sz="900" dirty="0">
                <a:solidFill>
                  <a:prstClr val="black"/>
                </a:solidFill>
                <a:latin typeface="Verdana"/>
                <a:cs typeface="Verdana"/>
              </a:rPr>
              <a:t>Maintenance of the customer relationship</a:t>
            </a:r>
            <a:endParaRPr kumimoji="0" sz="900" b="0" i="0" u="none" strike="noStrike" kern="1200" cap="none" spc="0" normalizeH="0" baseline="0" noProof="0" dirty="0">
              <a:ln>
                <a:noFill/>
              </a:ln>
              <a:solidFill>
                <a:prstClr val="black"/>
              </a:solidFill>
              <a:effectLst/>
              <a:uLnTx/>
              <a:uFillTx/>
              <a:latin typeface="Verdana"/>
              <a:cs typeface="Verdana"/>
            </a:endParaRPr>
          </a:p>
        </p:txBody>
      </p:sp>
      <p:grpSp>
        <p:nvGrpSpPr>
          <p:cNvPr id="9" name="Groupe 8"/>
          <p:cNvGrpSpPr/>
          <p:nvPr/>
        </p:nvGrpSpPr>
        <p:grpSpPr>
          <a:xfrm>
            <a:off x="5521036" y="1353718"/>
            <a:ext cx="4798084" cy="191058"/>
            <a:chOff x="5533502" y="1268972"/>
            <a:chExt cx="4798084" cy="191058"/>
          </a:xfrm>
        </p:grpSpPr>
        <p:sp>
          <p:nvSpPr>
            <p:cNvPr id="11" name="object 7"/>
            <p:cNvSpPr/>
            <p:nvPr/>
          </p:nvSpPr>
          <p:spPr>
            <a:xfrm>
              <a:off x="5533502" y="1268972"/>
              <a:ext cx="4798084" cy="19105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8"/>
            <p:cNvSpPr txBox="1"/>
            <p:nvPr/>
          </p:nvSpPr>
          <p:spPr>
            <a:xfrm>
              <a:off x="5598413" y="1285836"/>
              <a:ext cx="1428654" cy="148377"/>
            </a:xfrm>
            <a:prstGeom prst="rect">
              <a:avLst/>
            </a:prstGeom>
          </p:spPr>
          <p:txBody>
            <a:bodyPr vert="horz" wrap="square" lIns="0" tIns="15560" rIns="0" bIns="0" rtlCol="0">
              <a:spAutoFit/>
            </a:bodyPr>
            <a:lstStyle/>
            <a:p>
              <a:pPr marL="11527" marR="0" lvl="0" indent="0" algn="l" defTabSz="914400" rtl="0" eaLnBrk="1" fontAlgn="auto" latinLnBrk="0" hangingPunct="1">
                <a:lnSpc>
                  <a:spcPct val="100000"/>
                </a:lnSpc>
                <a:spcBef>
                  <a:spcPts val="123"/>
                </a:spcBef>
                <a:spcAft>
                  <a:spcPts val="0"/>
                </a:spcAft>
                <a:buClrTx/>
                <a:buSzTx/>
                <a:buFontTx/>
                <a:buNone/>
                <a:tabLst/>
                <a:defRPr/>
              </a:pPr>
              <a:r>
                <a:rPr kumimoji="0" sz="862" b="0" i="0" u="none" strike="noStrike" kern="1200" cap="none" spc="73" normalizeH="0" baseline="0" noProof="0" dirty="0">
                  <a:ln>
                    <a:noFill/>
                  </a:ln>
                  <a:solidFill>
                    <a:srgbClr val="FFFFFF"/>
                  </a:solidFill>
                  <a:effectLst/>
                  <a:uLnTx/>
                  <a:uFillTx/>
                  <a:latin typeface="Verdana"/>
                  <a:ea typeface="+mn-ea"/>
                  <a:cs typeface="Verdana"/>
                </a:rPr>
                <a:t>Expérience</a:t>
              </a:r>
              <a:r>
                <a:rPr kumimoji="0" sz="862" b="0" i="0" u="none" strike="noStrike" kern="1200" cap="none" spc="23" normalizeH="0" baseline="0" noProof="0" dirty="0">
                  <a:ln>
                    <a:noFill/>
                  </a:ln>
                  <a:solidFill>
                    <a:srgbClr val="FFFFFF"/>
                  </a:solidFill>
                  <a:effectLst/>
                  <a:uLnTx/>
                  <a:uFillTx/>
                  <a:latin typeface="Verdana"/>
                  <a:ea typeface="+mn-ea"/>
                  <a:cs typeface="Verdana"/>
                </a:rPr>
                <a:t> </a:t>
              </a:r>
              <a:r>
                <a:rPr kumimoji="0" sz="862" b="0" i="0" u="none" strike="noStrike" kern="1200" cap="none" spc="68" normalizeH="0" baseline="0" noProof="0" dirty="0">
                  <a:ln>
                    <a:noFill/>
                  </a:ln>
                  <a:solidFill>
                    <a:srgbClr val="FFFFFF"/>
                  </a:solidFill>
                  <a:effectLst/>
                  <a:uLnTx/>
                  <a:uFillTx/>
                  <a:latin typeface="Verdana"/>
                  <a:ea typeface="+mn-ea"/>
                  <a:cs typeface="Verdana"/>
                </a:rPr>
                <a:t>Spécifique</a:t>
              </a:r>
              <a:endParaRPr kumimoji="0" sz="862" b="0" i="0" u="none" strike="noStrike" kern="1200" cap="none" spc="0" normalizeH="0" baseline="0" noProof="0">
                <a:ln>
                  <a:noFill/>
                </a:ln>
                <a:solidFill>
                  <a:prstClr val="black"/>
                </a:solidFill>
                <a:effectLst/>
                <a:uLnTx/>
                <a:uFillTx/>
                <a:latin typeface="Verdana"/>
                <a:ea typeface="+mn-ea"/>
                <a:cs typeface="Verdana"/>
              </a:endParaRPr>
            </a:p>
          </p:txBody>
        </p:sp>
      </p:grpSp>
      <p:grpSp>
        <p:nvGrpSpPr>
          <p:cNvPr id="14" name="Groupe 13"/>
          <p:cNvGrpSpPr/>
          <p:nvPr/>
        </p:nvGrpSpPr>
        <p:grpSpPr>
          <a:xfrm>
            <a:off x="5908477" y="5618645"/>
            <a:ext cx="4762121" cy="206340"/>
            <a:chOff x="5569465" y="5399704"/>
            <a:chExt cx="4762121" cy="206340"/>
          </a:xfrm>
        </p:grpSpPr>
        <p:sp>
          <p:nvSpPr>
            <p:cNvPr id="15" name="object 9"/>
            <p:cNvSpPr/>
            <p:nvPr/>
          </p:nvSpPr>
          <p:spPr>
            <a:xfrm>
              <a:off x="5569465" y="5399704"/>
              <a:ext cx="4762121" cy="20634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0"/>
            <p:cNvSpPr txBox="1"/>
            <p:nvPr/>
          </p:nvSpPr>
          <p:spPr>
            <a:xfrm>
              <a:off x="5634373" y="5407622"/>
              <a:ext cx="1725449" cy="148377"/>
            </a:xfrm>
            <a:prstGeom prst="rect">
              <a:avLst/>
            </a:prstGeom>
          </p:spPr>
          <p:txBody>
            <a:bodyPr vert="horz" wrap="square" lIns="0" tIns="15560" rIns="0" bIns="0" rtlCol="0">
              <a:spAutoFit/>
            </a:bodyPr>
            <a:lstStyle/>
            <a:p>
              <a:pPr marL="11527" marR="0" lvl="0" indent="0" algn="l" defTabSz="914400" rtl="0" eaLnBrk="1" fontAlgn="auto" latinLnBrk="0" hangingPunct="1">
                <a:lnSpc>
                  <a:spcPct val="100000"/>
                </a:lnSpc>
                <a:spcBef>
                  <a:spcPts val="123"/>
                </a:spcBef>
                <a:spcAft>
                  <a:spcPts val="0"/>
                </a:spcAft>
                <a:buClrTx/>
                <a:buSzTx/>
                <a:buFontTx/>
                <a:buNone/>
                <a:tabLst/>
                <a:defRPr/>
              </a:pPr>
              <a:r>
                <a:rPr lang="fr-FR" sz="862" spc="77" dirty="0" err="1">
                  <a:solidFill>
                    <a:srgbClr val="FFFFFF"/>
                  </a:solidFill>
                  <a:latin typeface="Verdana"/>
                  <a:cs typeface="Verdana"/>
                </a:rPr>
                <a:t>Others</a:t>
              </a:r>
              <a:r>
                <a:rPr lang="fr-FR" sz="862" spc="77" dirty="0">
                  <a:solidFill>
                    <a:srgbClr val="FFFFFF"/>
                  </a:solidFill>
                  <a:latin typeface="Verdana"/>
                  <a:cs typeface="Verdana"/>
                </a:rPr>
                <a:t> </a:t>
              </a:r>
              <a:r>
                <a:rPr lang="fr-FR" sz="862" spc="77" dirty="0" err="1">
                  <a:solidFill>
                    <a:srgbClr val="FFFFFF"/>
                  </a:solidFill>
                  <a:latin typeface="Verdana"/>
                  <a:cs typeface="Verdana"/>
                </a:rPr>
                <a:t>experiences</a:t>
              </a:r>
              <a:endParaRPr kumimoji="0" sz="862" b="0" i="0" u="none" strike="noStrike" kern="1200" cap="none" spc="0" normalizeH="0" baseline="0" noProof="0" dirty="0">
                <a:ln>
                  <a:noFill/>
                </a:ln>
                <a:solidFill>
                  <a:prstClr val="black"/>
                </a:solidFill>
                <a:effectLst/>
                <a:uLnTx/>
                <a:uFillTx/>
                <a:latin typeface="Verdana"/>
                <a:ea typeface="+mn-ea"/>
                <a:cs typeface="Verdana"/>
              </a:endParaRPr>
            </a:p>
          </p:txBody>
        </p:sp>
      </p:grpSp>
      <p:sp>
        <p:nvSpPr>
          <p:cNvPr id="17" name="object 11"/>
          <p:cNvSpPr txBox="1"/>
          <p:nvPr/>
        </p:nvSpPr>
        <p:spPr>
          <a:xfrm>
            <a:off x="2657431" y="1353718"/>
            <a:ext cx="2579587" cy="820518"/>
          </a:xfrm>
          <a:prstGeom prst="rect">
            <a:avLst/>
          </a:prstGeom>
        </p:spPr>
        <p:txBody>
          <a:bodyPr vert="horz" wrap="square" lIns="0" tIns="12102" rIns="0" bIns="0" rtlCol="0">
            <a:spAutoFit/>
          </a:bodyPr>
          <a:lstStyle/>
          <a:p>
            <a:pPr marL="11527" marR="0" lvl="0" indent="0" algn="l" defTabSz="914400" rtl="0" eaLnBrk="1" fontAlgn="auto" latinLnBrk="0" hangingPunct="1">
              <a:lnSpc>
                <a:spcPct val="100000"/>
              </a:lnSpc>
              <a:spcBef>
                <a:spcPts val="95"/>
              </a:spcBef>
              <a:spcAft>
                <a:spcPts val="0"/>
              </a:spcAft>
              <a:buClrTx/>
              <a:buSzTx/>
              <a:buFontTx/>
              <a:buNone/>
              <a:tabLst/>
              <a:defRPr/>
            </a:pPr>
            <a:r>
              <a:rPr lang="fr-FR" sz="1050" spc="82" noProof="0" dirty="0" err="1">
                <a:solidFill>
                  <a:prstClr val="black"/>
                </a:solidFill>
                <a:latin typeface="Verdana"/>
                <a:cs typeface="Verdana"/>
              </a:rPr>
              <a:t>Madlyne</a:t>
            </a:r>
            <a:r>
              <a:rPr lang="fr-FR" sz="1050" spc="82" noProof="0" dirty="0">
                <a:solidFill>
                  <a:prstClr val="black"/>
                </a:solidFill>
                <a:latin typeface="Verdana"/>
                <a:cs typeface="Verdana"/>
              </a:rPr>
              <a:t> Audrey MIKALA </a:t>
            </a:r>
            <a:endParaRPr kumimoji="0" sz="1050" b="0" i="0" u="none" strike="noStrike" kern="1200" cap="none" spc="0" normalizeH="0" baseline="0" noProof="0" dirty="0">
              <a:ln>
                <a:noFill/>
              </a:ln>
              <a:solidFill>
                <a:prstClr val="black"/>
              </a:solidFill>
              <a:effectLst/>
              <a:uLnTx/>
              <a:uFillTx/>
              <a:latin typeface="Verdana"/>
              <a:cs typeface="Verdana"/>
            </a:endParaRPr>
          </a:p>
          <a:p>
            <a:pPr marL="11527" marR="0" lvl="0" indent="0" algn="l" defTabSz="914400" rtl="0" eaLnBrk="1" fontAlgn="auto" latinLnBrk="0" hangingPunct="1">
              <a:lnSpc>
                <a:spcPct val="100000"/>
              </a:lnSpc>
              <a:spcBef>
                <a:spcPts val="989"/>
              </a:spcBef>
              <a:spcAft>
                <a:spcPts val="0"/>
              </a:spcAft>
              <a:buClrTx/>
              <a:buSzTx/>
              <a:buFontTx/>
              <a:buNone/>
              <a:tabLst/>
              <a:defRPr/>
            </a:pPr>
            <a:r>
              <a:rPr lang="fr-FR" sz="800" spc="-9" dirty="0">
                <a:solidFill>
                  <a:prstClr val="black"/>
                </a:solidFill>
                <a:latin typeface="Verdana"/>
                <a:cs typeface="Verdana"/>
              </a:rPr>
              <a:t>Business </a:t>
            </a:r>
            <a:r>
              <a:rPr lang="fr-FR" sz="800" spc="-9" dirty="0" err="1">
                <a:solidFill>
                  <a:prstClr val="black"/>
                </a:solidFill>
                <a:latin typeface="Verdana"/>
                <a:cs typeface="Verdana"/>
              </a:rPr>
              <a:t>Analyst</a:t>
            </a:r>
            <a:endParaRPr lang="fr-FR" sz="800" spc="-9" dirty="0">
              <a:solidFill>
                <a:prstClr val="black"/>
              </a:solidFill>
              <a:latin typeface="Verdana"/>
              <a:cs typeface="Verdana"/>
            </a:endParaRPr>
          </a:p>
          <a:p>
            <a:pPr marL="11527">
              <a:spcBef>
                <a:spcPts val="989"/>
              </a:spcBef>
              <a:defRPr/>
            </a:pPr>
            <a:r>
              <a:rPr lang="en-US" altLang="en-US" sz="800" i="1" dirty="0">
                <a:solidFill>
                  <a:srgbClr val="202124"/>
                </a:solidFill>
                <a:latin typeface="Verdana" panose="020B0604030504040204" pitchFamily="34" charset="0"/>
                <a:ea typeface="Verdana" panose="020B0604030504040204" pitchFamily="34" charset="0"/>
              </a:rPr>
              <a:t>Digital Incubation Company of Gabon </a:t>
            </a:r>
            <a:endParaRPr kumimoji="0" sz="800" b="0" i="0" u="none" strike="noStrike" kern="1200" cap="none" spc="0" normalizeH="0" baseline="0" noProof="0" dirty="0">
              <a:ln>
                <a:noFill/>
              </a:ln>
              <a:solidFill>
                <a:prstClr val="black"/>
              </a:solidFill>
              <a:effectLst/>
              <a:uLnTx/>
              <a:uFillTx/>
              <a:latin typeface="Verdana"/>
              <a:cs typeface="Verdana"/>
            </a:endParaRPr>
          </a:p>
          <a:p>
            <a:pPr marL="11527" marR="4611" lvl="0" indent="0" algn="l" defTabSz="914400" rtl="0" eaLnBrk="1" fontAlgn="auto" latinLnBrk="0" hangingPunct="1">
              <a:lnSpc>
                <a:spcPct val="117300"/>
              </a:lnSpc>
              <a:spcBef>
                <a:spcPts val="0"/>
              </a:spcBef>
              <a:spcAft>
                <a:spcPts val="0"/>
              </a:spcAft>
              <a:buClrTx/>
              <a:buSzTx/>
              <a:buFontTx/>
              <a:buNone/>
              <a:tabLst/>
              <a:defRPr/>
            </a:pPr>
            <a:r>
              <a:rPr lang="fr-FR" sz="800" spc="-9" noProof="0" dirty="0">
                <a:solidFill>
                  <a:prstClr val="black"/>
                </a:solidFill>
                <a:latin typeface="Verdana"/>
                <a:cs typeface="Verdana"/>
              </a:rPr>
              <a:t>Master II in </a:t>
            </a:r>
            <a:r>
              <a:rPr lang="fr-FR" sz="800" spc="-9" noProof="0" dirty="0" err="1">
                <a:solidFill>
                  <a:prstClr val="black"/>
                </a:solidFill>
                <a:latin typeface="Verdana"/>
                <a:cs typeface="Verdana"/>
              </a:rPr>
              <a:t>project</a:t>
            </a:r>
            <a:r>
              <a:rPr lang="fr-FR" sz="800" spc="-9" noProof="0" dirty="0">
                <a:solidFill>
                  <a:prstClr val="black"/>
                </a:solidFill>
                <a:latin typeface="Verdana"/>
                <a:cs typeface="Verdana"/>
              </a:rPr>
              <a:t> management</a:t>
            </a:r>
            <a:endParaRPr kumimoji="0" sz="800" b="0" i="0" u="none" strike="noStrike" kern="1200" cap="none" spc="0" normalizeH="0" baseline="0" noProof="0" dirty="0">
              <a:ln>
                <a:noFill/>
              </a:ln>
              <a:solidFill>
                <a:prstClr val="black"/>
              </a:solidFill>
              <a:effectLst/>
              <a:uLnTx/>
              <a:uFillTx/>
              <a:latin typeface="Verdana"/>
              <a:cs typeface="Verdana"/>
            </a:endParaRPr>
          </a:p>
        </p:txBody>
      </p:sp>
      <p:sp>
        <p:nvSpPr>
          <p:cNvPr id="18" name="object 13"/>
          <p:cNvSpPr txBox="1"/>
          <p:nvPr/>
        </p:nvSpPr>
        <p:spPr>
          <a:xfrm>
            <a:off x="6322899" y="5902889"/>
            <a:ext cx="3285501" cy="688332"/>
          </a:xfrm>
          <a:prstGeom prst="rect">
            <a:avLst/>
          </a:prstGeom>
        </p:spPr>
        <p:txBody>
          <a:bodyPr vert="horz" wrap="square" lIns="0" tIns="15560" rIns="0" bIns="0" rtlCol="0">
            <a:spAutoFit/>
          </a:bodyPr>
          <a:lstStyle/>
          <a:p>
            <a:pPr marL="127368" marR="0" lvl="0" indent="-115842" algn="l" defTabSz="914400" rtl="0" eaLnBrk="1" fontAlgn="auto" latinLnBrk="0" hangingPunct="1">
              <a:lnSpc>
                <a:spcPct val="100000"/>
              </a:lnSpc>
              <a:spcBef>
                <a:spcPts val="123"/>
              </a:spcBef>
              <a:spcAft>
                <a:spcPts val="0"/>
              </a:spcAft>
              <a:buClr>
                <a:srgbClr val="001F5F"/>
              </a:buClr>
              <a:buSzPct val="82352"/>
              <a:buFont typeface="Arial"/>
              <a:buChar char=""/>
              <a:tabLst>
                <a:tab pos="127944" algn="l"/>
              </a:tabLst>
              <a:defRPr/>
            </a:pPr>
            <a:endParaRPr kumimoji="0" sz="900" b="0" i="0" u="none" strike="noStrike" kern="1200" cap="none" spc="0" normalizeH="0" baseline="0" noProof="0" dirty="0">
              <a:ln>
                <a:noFill/>
              </a:ln>
              <a:solidFill>
                <a:prstClr val="black"/>
              </a:solidFill>
              <a:effectLst/>
              <a:uLnTx/>
              <a:uFillTx/>
              <a:latin typeface="Verdana"/>
              <a:cs typeface="Verdana"/>
            </a:endParaRPr>
          </a:p>
          <a:p>
            <a:pPr marL="127368" lvl="0" indent="-115842">
              <a:spcBef>
                <a:spcPts val="32"/>
              </a:spcBef>
              <a:buClr>
                <a:srgbClr val="001F5F"/>
              </a:buClr>
              <a:buSzPct val="82352"/>
              <a:buFont typeface="Arial"/>
              <a:buChar char=""/>
              <a:tabLst>
                <a:tab pos="127944" algn="l"/>
              </a:tabLst>
              <a:defRPr/>
            </a:pPr>
            <a:r>
              <a:rPr lang="en-US" sz="900" dirty="0">
                <a:solidFill>
                  <a:prstClr val="black"/>
                </a:solidFill>
                <a:latin typeface="Verdana"/>
                <a:cs typeface="Verdana"/>
              </a:rPr>
              <a:t>Real Estate Management </a:t>
            </a:r>
          </a:p>
          <a:p>
            <a:pPr marL="127368" lvl="0" indent="-115842">
              <a:spcBef>
                <a:spcPts val="32"/>
              </a:spcBef>
              <a:buClr>
                <a:srgbClr val="001F5F"/>
              </a:buClr>
              <a:buSzPct val="82352"/>
              <a:buFont typeface="Arial"/>
              <a:buChar char=""/>
              <a:tabLst>
                <a:tab pos="127944" algn="l"/>
              </a:tabLst>
              <a:defRPr/>
            </a:pPr>
            <a:r>
              <a:rPr lang="en-US" sz="900" dirty="0">
                <a:solidFill>
                  <a:prstClr val="black"/>
                </a:solidFill>
                <a:latin typeface="Verdana"/>
                <a:cs typeface="Verdana"/>
              </a:rPr>
              <a:t>Accounting </a:t>
            </a:r>
          </a:p>
          <a:p>
            <a:pPr marL="127368" lvl="0" indent="-115842">
              <a:spcBef>
                <a:spcPts val="32"/>
              </a:spcBef>
              <a:buClr>
                <a:srgbClr val="001F5F"/>
              </a:buClr>
              <a:buSzPct val="82352"/>
              <a:buFont typeface="Arial"/>
              <a:buChar char=""/>
              <a:tabLst>
                <a:tab pos="127944" algn="l"/>
              </a:tabLst>
              <a:defRPr/>
            </a:pPr>
            <a:r>
              <a:rPr lang="en-US" sz="900" dirty="0">
                <a:solidFill>
                  <a:prstClr val="black"/>
                </a:solidFill>
                <a:latin typeface="Verdana"/>
                <a:cs typeface="Verdana"/>
              </a:rPr>
              <a:t>Business plan design</a:t>
            </a:r>
            <a:endParaRPr kumimoji="0" sz="900" b="0" i="0" u="none" strike="noStrike" kern="1200" cap="none" spc="0" normalizeH="0" baseline="0" noProof="0" dirty="0">
              <a:ln>
                <a:noFill/>
              </a:ln>
              <a:solidFill>
                <a:prstClr val="black"/>
              </a:solidFill>
              <a:effectLst/>
              <a:uLnTx/>
              <a:uFillTx/>
              <a:latin typeface="Verdana"/>
              <a:cs typeface="Verdana"/>
            </a:endParaRPr>
          </a:p>
          <a:p>
            <a:pPr marL="127368" marR="0" lvl="0" indent="-115842" algn="l" defTabSz="914400" rtl="0" eaLnBrk="1" fontAlgn="auto" latinLnBrk="0" hangingPunct="1">
              <a:lnSpc>
                <a:spcPct val="100000"/>
              </a:lnSpc>
              <a:spcBef>
                <a:spcPts val="14"/>
              </a:spcBef>
              <a:spcAft>
                <a:spcPts val="0"/>
              </a:spcAft>
              <a:buClr>
                <a:srgbClr val="001F5F"/>
              </a:buClr>
              <a:buSzPct val="82352"/>
              <a:buFont typeface="Arial"/>
              <a:buChar char=""/>
              <a:tabLst>
                <a:tab pos="127944" algn="l"/>
              </a:tabLst>
              <a:defRPr/>
            </a:pPr>
            <a:endParaRPr kumimoji="0" sz="77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9" name="object 14"/>
          <p:cNvSpPr/>
          <p:nvPr/>
        </p:nvSpPr>
        <p:spPr>
          <a:xfrm>
            <a:off x="1298847" y="4365979"/>
            <a:ext cx="4038469" cy="20539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15"/>
          <p:cNvSpPr txBox="1"/>
          <p:nvPr/>
        </p:nvSpPr>
        <p:spPr>
          <a:xfrm>
            <a:off x="9193279" y="5824985"/>
            <a:ext cx="94513" cy="77904"/>
          </a:xfrm>
          <a:prstGeom prst="rect">
            <a:avLst/>
          </a:prstGeom>
        </p:spPr>
        <p:txBody>
          <a:bodyPr vert="horz" wrap="square" lIns="0" tIns="14984" rIns="0" bIns="0" rtlCol="0">
            <a:spAutoFit/>
          </a:bodyPr>
          <a:lstStyle/>
          <a:p>
            <a:pPr marL="11527" marR="0" lvl="0" indent="0" algn="l" defTabSz="914400" rtl="0" eaLnBrk="1" fontAlgn="auto" latinLnBrk="0" hangingPunct="1">
              <a:lnSpc>
                <a:spcPct val="100000"/>
              </a:lnSpc>
              <a:spcBef>
                <a:spcPts val="118"/>
              </a:spcBef>
              <a:spcAft>
                <a:spcPts val="0"/>
              </a:spcAft>
              <a:buClrTx/>
              <a:buSzTx/>
              <a:buFontTx/>
              <a:buNone/>
              <a:tabLst/>
              <a:defRPr/>
            </a:pPr>
            <a:r>
              <a:rPr kumimoji="0" sz="408" b="0" i="0" u="none" strike="noStrike" kern="1200" cap="none" spc="18" normalizeH="0" baseline="0" noProof="0" dirty="0">
                <a:ln>
                  <a:noFill/>
                </a:ln>
                <a:solidFill>
                  <a:prstClr val="black"/>
                </a:solidFill>
                <a:effectLst/>
                <a:uLnTx/>
                <a:uFillTx/>
                <a:latin typeface="Verdana"/>
                <a:ea typeface="+mn-ea"/>
                <a:cs typeface="Verdana"/>
              </a:rPr>
              <a:t>3</a:t>
            </a:r>
            <a:r>
              <a:rPr kumimoji="0" sz="408" b="0" i="0" u="none" strike="noStrike" kern="1200" cap="none" spc="14" normalizeH="0" baseline="0" noProof="0" dirty="0">
                <a:ln>
                  <a:noFill/>
                </a:ln>
                <a:solidFill>
                  <a:prstClr val="black"/>
                </a:solidFill>
                <a:effectLst/>
                <a:uLnTx/>
                <a:uFillTx/>
                <a:latin typeface="Verdana"/>
                <a:ea typeface="+mn-ea"/>
                <a:cs typeface="Verdana"/>
              </a:rPr>
              <a:t>1</a:t>
            </a:r>
            <a:endParaRPr kumimoji="0" sz="408" b="0" i="0" u="none" strike="noStrike" kern="1200" cap="none" spc="0" normalizeH="0" baseline="0" noProof="0">
              <a:ln>
                <a:noFill/>
              </a:ln>
              <a:solidFill>
                <a:prstClr val="black"/>
              </a:solidFill>
              <a:effectLst/>
              <a:uLnTx/>
              <a:uFillTx/>
              <a:latin typeface="Verdana"/>
              <a:ea typeface="+mn-ea"/>
              <a:cs typeface="Verdana"/>
            </a:endParaRPr>
          </a:p>
        </p:txBody>
      </p:sp>
      <p:sp>
        <p:nvSpPr>
          <p:cNvPr id="21" name="object 17"/>
          <p:cNvSpPr txBox="1"/>
          <p:nvPr/>
        </p:nvSpPr>
        <p:spPr>
          <a:xfrm>
            <a:off x="1201670" y="4376912"/>
            <a:ext cx="3854888" cy="148377"/>
          </a:xfrm>
          <a:prstGeom prst="rect">
            <a:avLst/>
          </a:prstGeom>
        </p:spPr>
        <p:txBody>
          <a:bodyPr vert="horz" wrap="square" lIns="0" tIns="15560" rIns="0" bIns="0" rtlCol="0">
            <a:spAutoFit/>
          </a:bodyPr>
          <a:lstStyle/>
          <a:p>
            <a:pPr marL="323895" marR="0" lvl="0" indent="0" algn="l" defTabSz="914400" rtl="0" eaLnBrk="1" fontAlgn="auto" latinLnBrk="0" hangingPunct="1">
              <a:lnSpc>
                <a:spcPct val="100000"/>
              </a:lnSpc>
              <a:spcBef>
                <a:spcPts val="123"/>
              </a:spcBef>
              <a:spcAft>
                <a:spcPts val="0"/>
              </a:spcAft>
              <a:buClrTx/>
              <a:buSzTx/>
              <a:buFontTx/>
              <a:buNone/>
              <a:tabLst/>
              <a:defRPr/>
            </a:pPr>
            <a:r>
              <a:rPr lang="fr-FR" sz="862" spc="77" dirty="0">
                <a:solidFill>
                  <a:srgbClr val="FFFFFF"/>
                </a:solidFill>
                <a:latin typeface="Verdana"/>
                <a:cs typeface="Verdana"/>
              </a:rPr>
              <a:t>Professional </a:t>
            </a:r>
            <a:r>
              <a:rPr lang="fr-FR" sz="862" spc="77" dirty="0" err="1">
                <a:solidFill>
                  <a:srgbClr val="FFFFFF"/>
                </a:solidFill>
                <a:latin typeface="Verdana"/>
                <a:cs typeface="Verdana"/>
              </a:rPr>
              <a:t>career</a:t>
            </a:r>
            <a:endParaRPr kumimoji="0" sz="86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2" name="object 4"/>
          <p:cNvSpPr txBox="1"/>
          <p:nvPr/>
        </p:nvSpPr>
        <p:spPr>
          <a:xfrm>
            <a:off x="5887765" y="4223548"/>
            <a:ext cx="4851458" cy="444034"/>
          </a:xfrm>
          <a:prstGeom prst="rect">
            <a:avLst/>
          </a:prstGeom>
        </p:spPr>
        <p:txBody>
          <a:bodyPr vert="horz" wrap="square" lIns="0" tIns="15560" rIns="0" bIns="0" rtlCol="0">
            <a:spAutoFit/>
          </a:bodyPr>
          <a:lstStyle/>
          <a:p>
            <a:pPr marL="11527" lvl="0">
              <a:spcBef>
                <a:spcPts val="123"/>
              </a:spcBef>
              <a:defRPr/>
            </a:pPr>
            <a:r>
              <a:rPr lang="en-US" sz="900" b="1" spc="77" dirty="0">
                <a:solidFill>
                  <a:prstClr val="black"/>
                </a:solidFill>
                <a:latin typeface="Verdana"/>
                <a:cs typeface="Verdana"/>
              </a:rPr>
              <a:t>Intern in charge of project studies at the firm</a:t>
            </a:r>
            <a:r>
              <a:rPr lang="fr-FR" sz="900" b="1" spc="77" dirty="0">
                <a:solidFill>
                  <a:prstClr val="black"/>
                </a:solidFill>
                <a:latin typeface="Verdana"/>
                <a:cs typeface="Verdana"/>
              </a:rPr>
              <a:t>(</a:t>
            </a:r>
            <a:r>
              <a:rPr lang="fr-FR" sz="900" b="1" spc="77" dirty="0" err="1">
                <a:solidFill>
                  <a:prstClr val="black"/>
                </a:solidFill>
                <a:latin typeface="Verdana"/>
                <a:cs typeface="Verdana"/>
              </a:rPr>
              <a:t>Sirasana</a:t>
            </a:r>
            <a:r>
              <a:rPr lang="fr-FR" sz="900" b="1" spc="77" dirty="0">
                <a:solidFill>
                  <a:prstClr val="black"/>
                </a:solidFill>
                <a:latin typeface="Verdana"/>
                <a:cs typeface="Verdana"/>
              </a:rPr>
              <a:t> consulting)</a:t>
            </a:r>
          </a:p>
          <a:p>
            <a:pPr marL="11527" lvl="0">
              <a:spcBef>
                <a:spcPts val="123"/>
              </a:spcBef>
              <a:defRPr/>
            </a:pPr>
            <a:endParaRPr kumimoji="0" sz="900" b="0" i="0" u="none" strike="noStrike" kern="1200" cap="none" spc="0" normalizeH="0" baseline="0" noProof="0" dirty="0">
              <a:ln>
                <a:noFill/>
              </a:ln>
              <a:solidFill>
                <a:prstClr val="black"/>
              </a:solidFill>
              <a:effectLst/>
              <a:uLnTx/>
              <a:uFillTx/>
              <a:latin typeface="Verdana"/>
              <a:cs typeface="Verdana"/>
            </a:endParaRPr>
          </a:p>
        </p:txBody>
      </p:sp>
      <p:pic>
        <p:nvPicPr>
          <p:cNvPr id="23" name="Image 22"/>
          <p:cNvPicPr>
            <a:picLocks noChangeAspect="1"/>
          </p:cNvPicPr>
          <p:nvPr/>
        </p:nvPicPr>
        <p:blipFill rotWithShape="1">
          <a:blip r:embed="rId5" cstate="print">
            <a:extLst>
              <a:ext uri="{28A0092B-C50C-407E-A947-70E740481C1C}">
                <a14:useLocalDpi xmlns:a14="http://schemas.microsoft.com/office/drawing/2010/main" val="0"/>
              </a:ext>
            </a:extLst>
          </a:blip>
          <a:srcRect l="36192" t="5315" r="29052" b="72525"/>
          <a:stretch/>
        </p:blipFill>
        <p:spPr>
          <a:xfrm>
            <a:off x="1212574" y="889294"/>
            <a:ext cx="1336663" cy="1278623"/>
          </a:xfrm>
          <a:prstGeom prst="rect">
            <a:avLst/>
          </a:prstGeom>
          <a:effectLst>
            <a:outerShdw blurRad="50800" dist="38100" dir="2700000" algn="tl" rotWithShape="0">
              <a:prstClr val="black">
                <a:alpha val="40000"/>
              </a:prstClr>
            </a:outerShdw>
          </a:effectLst>
        </p:spPr>
      </p:pic>
      <p:sp>
        <p:nvSpPr>
          <p:cNvPr id="24" name="Rectangle 23"/>
          <p:cNvSpPr/>
          <p:nvPr/>
        </p:nvSpPr>
        <p:spPr>
          <a:xfrm>
            <a:off x="1071022" y="2283375"/>
            <a:ext cx="4412690" cy="1754326"/>
          </a:xfrm>
          <a:prstGeom prst="rect">
            <a:avLst/>
          </a:prstGeom>
        </p:spPr>
        <p:txBody>
          <a:bodyPr wrap="square">
            <a:spAutoFit/>
          </a:bodyPr>
          <a:lstStyle/>
          <a:p>
            <a:pPr algn="just"/>
            <a:r>
              <a:rPr lang="en-US" sz="900" dirty="0">
                <a:latin typeface="Verdana" panose="020B0604030504040204" pitchFamily="34" charset="0"/>
                <a:ea typeface="Verdana" panose="020B0604030504040204" pitchFamily="34" charset="0"/>
              </a:rPr>
              <a:t>Having a Master II in Project Management, certified in Monitoring and Evaluation of project, she was an intern at the firm (</a:t>
            </a:r>
            <a:r>
              <a:rPr lang="en-US" sz="900" dirty="0" err="1">
                <a:latin typeface="Verdana" panose="020B0604030504040204" pitchFamily="34" charset="0"/>
                <a:ea typeface="Verdana" panose="020B0604030504040204" pitchFamily="34" charset="0"/>
              </a:rPr>
              <a:t>Sirasana</a:t>
            </a:r>
            <a:r>
              <a:rPr lang="en-US" sz="900" dirty="0">
                <a:latin typeface="Verdana" panose="020B0604030504040204" pitchFamily="34" charset="0"/>
                <a:ea typeface="Verdana" panose="020B0604030504040204" pitchFamily="34" charset="0"/>
              </a:rPr>
              <a:t> consulting) of DAKAR in 2017 or she conducted project studies for project </a:t>
            </a:r>
            <a:r>
              <a:rPr lang="en-US" sz="900" dirty="0" err="1">
                <a:latin typeface="Verdana" panose="020B0604030504040204" pitchFamily="34" charset="0"/>
                <a:ea typeface="Verdana" panose="020B0604030504040204" pitchFamily="34" charset="0"/>
              </a:rPr>
              <a:t>holders.In</a:t>
            </a:r>
            <a:r>
              <a:rPr lang="en-US" sz="900" dirty="0">
                <a:latin typeface="Verdana" panose="020B0604030504040204" pitchFamily="34" charset="0"/>
                <a:ea typeface="Verdana" panose="020B0604030504040204" pitchFamily="34" charset="0"/>
              </a:rPr>
              <a:t> 2018, she is a Management Assistant at the firm (</a:t>
            </a:r>
            <a:r>
              <a:rPr lang="en-US" sz="900" dirty="0" err="1">
                <a:latin typeface="Verdana" panose="020B0604030504040204" pitchFamily="34" charset="0"/>
                <a:ea typeface="Verdana" panose="020B0604030504040204" pitchFamily="34" charset="0"/>
              </a:rPr>
              <a:t>Asmy</a:t>
            </a:r>
            <a:r>
              <a:rPr lang="en-US" sz="900" dirty="0">
                <a:latin typeface="Verdana" panose="020B0604030504040204" pitchFamily="34" charset="0"/>
                <a:ea typeface="Verdana" panose="020B0604030504040204" pitchFamily="34" charset="0"/>
              </a:rPr>
              <a:t>) specialized in Property Management, she was in charge of accounting and personnel management of the firm. During the same year, she was Marketing Manager at Horus Solution, an IT engineering firm. In 2021, she joined the Digital Incubation Company of Gabon (SING) where she supported the various startups of the Company's programs in the implementation and development of their projects. She is also an entrepreneur, she has a catering service. Translated with www.DeepL.com/Translator (free version)</a:t>
            </a:r>
          </a:p>
        </p:txBody>
      </p:sp>
      <p:sp>
        <p:nvSpPr>
          <p:cNvPr id="25" name="Rectangle 24"/>
          <p:cNvSpPr/>
          <p:nvPr/>
        </p:nvSpPr>
        <p:spPr>
          <a:xfrm>
            <a:off x="6093393" y="1937793"/>
            <a:ext cx="3744515" cy="1169551"/>
          </a:xfrm>
          <a:prstGeom prst="rect">
            <a:avLst/>
          </a:prstGeom>
        </p:spPr>
        <p:txBody>
          <a:bodyPr wrap="square">
            <a:spAutoFit/>
          </a:bodyPr>
          <a:lstStyle/>
          <a:p>
            <a:pPr marL="171450" indent="-171450">
              <a:buFont typeface="Wingdings" panose="05000000000000000000" pitchFamily="2" charset="2"/>
              <a:buChar char="§"/>
            </a:pPr>
            <a:r>
              <a:rPr lang="en-US" sz="1000" dirty="0"/>
              <a:t>Elaboration of essential tools for project monitoring </a:t>
            </a:r>
          </a:p>
          <a:p>
            <a:pPr marL="171450" indent="-171450">
              <a:buFont typeface="Wingdings" panose="05000000000000000000" pitchFamily="2" charset="2"/>
              <a:buChar char="§"/>
            </a:pPr>
            <a:r>
              <a:rPr lang="en-US" sz="1000" dirty="0"/>
              <a:t>Elaboration of weekly project monitoring reports </a:t>
            </a:r>
          </a:p>
          <a:p>
            <a:pPr marL="171450" indent="-171450">
              <a:buFont typeface="Wingdings" panose="05000000000000000000" pitchFamily="2" charset="2"/>
              <a:buChar char="§"/>
            </a:pPr>
            <a:r>
              <a:rPr lang="en-US" sz="1000" dirty="0"/>
              <a:t>Support for the financial preparation of the business plan </a:t>
            </a:r>
          </a:p>
          <a:p>
            <a:pPr marL="171450" indent="-171450">
              <a:buFont typeface="Wingdings" panose="05000000000000000000" pitchFamily="2" charset="2"/>
              <a:buChar char="§"/>
            </a:pPr>
            <a:r>
              <a:rPr lang="en-US" sz="1000" dirty="0"/>
              <a:t>Support to the development strategy of the projects </a:t>
            </a:r>
          </a:p>
          <a:p>
            <a:pPr marL="171450" indent="-171450">
              <a:buFont typeface="Wingdings" panose="05000000000000000000" pitchFamily="2" charset="2"/>
              <a:buChar char="§"/>
            </a:pPr>
            <a:r>
              <a:rPr lang="en-US" sz="1000" dirty="0"/>
              <a:t>Follow-up of the startups' disbursement plans </a:t>
            </a:r>
          </a:p>
          <a:p>
            <a:pPr marL="171450" indent="-171450">
              <a:buFont typeface="Wingdings" panose="05000000000000000000" pitchFamily="2" charset="2"/>
              <a:buChar char="§"/>
            </a:pPr>
            <a:r>
              <a:rPr lang="en-US" sz="1000" dirty="0"/>
              <a:t>Support to startups prospecting </a:t>
            </a:r>
          </a:p>
          <a:p>
            <a:pPr marL="171450" indent="-171450">
              <a:buFont typeface="Wingdings" panose="05000000000000000000" pitchFamily="2" charset="2"/>
              <a:buChar char="§"/>
            </a:pPr>
            <a:r>
              <a:rPr lang="en-US" sz="1000" dirty="0"/>
              <a:t>Follow-up of capacity building workshops for project leaders </a:t>
            </a:r>
          </a:p>
        </p:txBody>
      </p:sp>
      <p:sp>
        <p:nvSpPr>
          <p:cNvPr id="26" name="Rectangle 25"/>
          <p:cNvSpPr/>
          <p:nvPr/>
        </p:nvSpPr>
        <p:spPr>
          <a:xfrm>
            <a:off x="6179913" y="4528044"/>
            <a:ext cx="4684173" cy="938719"/>
          </a:xfrm>
          <a:prstGeom prst="rect">
            <a:avLst/>
          </a:prstGeom>
        </p:spPr>
        <p:txBody>
          <a:bodyPr wrap="square">
            <a:spAutoFit/>
          </a:bodyPr>
          <a:lstStyle/>
          <a:p>
            <a:pPr marL="171450" indent="-171450">
              <a:buFont typeface="Wingdings" panose="05000000000000000000" pitchFamily="2" charset="2"/>
              <a:buChar char="§"/>
            </a:pPr>
            <a:r>
              <a:rPr lang="en-US" sz="1100" dirty="0"/>
              <a:t>Project design </a:t>
            </a:r>
          </a:p>
          <a:p>
            <a:pPr marL="171450" indent="-171450">
              <a:buFont typeface="Wingdings" panose="05000000000000000000" pitchFamily="2" charset="2"/>
              <a:buChar char="§"/>
            </a:pPr>
            <a:r>
              <a:rPr lang="en-US" sz="1100" dirty="0"/>
              <a:t>Strategic planning </a:t>
            </a:r>
          </a:p>
          <a:p>
            <a:pPr marL="171450" indent="-171450">
              <a:buFont typeface="Wingdings" panose="05000000000000000000" pitchFamily="2" charset="2"/>
              <a:buChar char="§"/>
            </a:pPr>
            <a:r>
              <a:rPr lang="en-US" sz="1100" dirty="0"/>
              <a:t>Operational planning </a:t>
            </a:r>
          </a:p>
          <a:p>
            <a:pPr marL="171450" indent="-171450">
              <a:buFont typeface="Wingdings" panose="05000000000000000000" pitchFamily="2" charset="2"/>
              <a:buChar char="§"/>
            </a:pPr>
            <a:r>
              <a:rPr lang="en-US" sz="1100" dirty="0"/>
              <a:t>Economic analysis using the direct effects method </a:t>
            </a:r>
          </a:p>
          <a:p>
            <a:pPr marL="171450" indent="-171450">
              <a:buFont typeface="Wingdings" panose="05000000000000000000" pitchFamily="2" charset="2"/>
              <a:buChar char="§"/>
            </a:pPr>
            <a:r>
              <a:rPr lang="en-US" sz="1100" dirty="0"/>
              <a:t>Analysis of project evaluation data </a:t>
            </a:r>
          </a:p>
        </p:txBody>
      </p:sp>
      <p:sp>
        <p:nvSpPr>
          <p:cNvPr id="27" name="Rectangle 26"/>
          <p:cNvSpPr/>
          <p:nvPr/>
        </p:nvSpPr>
        <p:spPr>
          <a:xfrm>
            <a:off x="1156962" y="4688175"/>
            <a:ext cx="4845329" cy="2169825"/>
          </a:xfrm>
          <a:prstGeom prst="rect">
            <a:avLst/>
          </a:prstGeom>
        </p:spPr>
        <p:txBody>
          <a:bodyPr wrap="square">
            <a:spAutoFit/>
          </a:bodyPr>
          <a:lstStyle/>
          <a:p>
            <a:r>
              <a:rPr lang="en-US" sz="900" b="1" dirty="0">
                <a:latin typeface="Verdana" panose="020B0604030504040204" pitchFamily="34" charset="0"/>
                <a:ea typeface="Verdana" panose="020B0604030504040204" pitchFamily="34" charset="0"/>
              </a:rPr>
              <a:t>3 years of experience</a:t>
            </a:r>
          </a:p>
          <a:p>
            <a:endParaRPr lang="en-US" sz="900" b="1" dirty="0">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sz="900" dirty="0">
                <a:latin typeface="Verdana" panose="020B0604030504040204" pitchFamily="34" charset="0"/>
                <a:ea typeface="Verdana" panose="020B0604030504040204" pitchFamily="34" charset="0"/>
              </a:rPr>
              <a:t>Digital Incubation Company of Gabon</a:t>
            </a:r>
          </a:p>
          <a:p>
            <a:pPr marL="171450" indent="-171450">
              <a:buFont typeface="Wingdings" panose="05000000000000000000" pitchFamily="2" charset="2"/>
              <a:buChar char="§"/>
            </a:pPr>
            <a:r>
              <a:rPr lang="en-US" sz="900" dirty="0">
                <a:latin typeface="Verdana" panose="020B0604030504040204" pitchFamily="34" charset="0"/>
                <a:ea typeface="Verdana" panose="020B0604030504040204" pitchFamily="34" charset="0"/>
              </a:rPr>
              <a:t>Horus solutions </a:t>
            </a:r>
          </a:p>
          <a:p>
            <a:pPr marL="171450" indent="-171450">
              <a:buFont typeface="Wingdings" panose="05000000000000000000" pitchFamily="2" charset="2"/>
              <a:buChar char="§"/>
            </a:pPr>
            <a:r>
              <a:rPr lang="en-US" sz="900" dirty="0">
                <a:latin typeface="Verdana" panose="020B0604030504040204" pitchFamily="34" charset="0"/>
                <a:ea typeface="Verdana" panose="020B0604030504040204" pitchFamily="34" charset="0"/>
              </a:rPr>
              <a:t> MS Group (Cabinet </a:t>
            </a:r>
            <a:r>
              <a:rPr lang="en-US" sz="900" dirty="0" err="1">
                <a:latin typeface="Verdana" panose="020B0604030504040204" pitchFamily="34" charset="0"/>
                <a:ea typeface="Verdana" panose="020B0604030504040204" pitchFamily="34" charset="0"/>
              </a:rPr>
              <a:t>Asmy</a:t>
            </a:r>
            <a:r>
              <a:rPr lang="en-US" sz="900" dirty="0">
                <a:latin typeface="Verdana" panose="020B0604030504040204" pitchFamily="34" charset="0"/>
                <a:ea typeface="Verdana" panose="020B0604030504040204" pitchFamily="34" charset="0"/>
              </a:rPr>
              <a:t>)</a:t>
            </a:r>
          </a:p>
          <a:p>
            <a:pPr marL="171450" indent="-171450">
              <a:buFont typeface="Wingdings" panose="05000000000000000000" pitchFamily="2" charset="2"/>
              <a:buChar char="§"/>
            </a:pPr>
            <a:r>
              <a:rPr lang="en-US" sz="900" dirty="0" err="1">
                <a:latin typeface="Verdana" panose="020B0604030504040204" pitchFamily="34" charset="0"/>
                <a:ea typeface="Verdana" panose="020B0604030504040204" pitchFamily="34" charset="0"/>
              </a:rPr>
              <a:t>Sirasana</a:t>
            </a:r>
            <a:r>
              <a:rPr lang="en-US" sz="900" dirty="0">
                <a:latin typeface="Verdana" panose="020B0604030504040204" pitchFamily="34" charset="0"/>
                <a:ea typeface="Verdana" panose="020B0604030504040204" pitchFamily="34" charset="0"/>
              </a:rPr>
              <a:t> consulting firm in Dakar, Senegal </a:t>
            </a:r>
          </a:p>
          <a:p>
            <a:endParaRPr lang="en-US" sz="900"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Diplomas</a:t>
            </a:r>
          </a:p>
          <a:p>
            <a:endParaRPr lang="en-US" sz="900" dirty="0">
              <a:latin typeface="Verdana" panose="020B0604030504040204" pitchFamily="34" charset="0"/>
              <a:ea typeface="Verdana" panose="020B0604030504040204" pitchFamily="34" charset="0"/>
            </a:endParaRPr>
          </a:p>
          <a:p>
            <a:pPr marL="171450" indent="-171450">
              <a:buFont typeface="Wingdings" panose="05000000000000000000" pitchFamily="2" charset="2"/>
              <a:buChar char="§"/>
            </a:pPr>
            <a:r>
              <a:rPr lang="en-US" sz="900" dirty="0">
                <a:latin typeface="Verdana" panose="020B0604030504040204" pitchFamily="34" charset="0"/>
                <a:ea typeface="Verdana" panose="020B0604030504040204" pitchFamily="34" charset="0"/>
              </a:rPr>
              <a:t>Master 2 in Project Management - Institute of Management of Dakar </a:t>
            </a:r>
          </a:p>
          <a:p>
            <a:pPr marL="171450" indent="-171450">
              <a:buFont typeface="Wingdings" panose="05000000000000000000" pitchFamily="2" charset="2"/>
              <a:buChar char="§"/>
            </a:pPr>
            <a:r>
              <a:rPr lang="en-US" sz="900" dirty="0">
                <a:latin typeface="Verdana" panose="020B0604030504040204" pitchFamily="34" charset="0"/>
                <a:ea typeface="Verdana" panose="020B0604030504040204" pitchFamily="34" charset="0"/>
              </a:rPr>
              <a:t>Bachelor's degree in Finance - Accounting - </a:t>
            </a:r>
            <a:r>
              <a:rPr lang="en-US" sz="900" dirty="0" err="1">
                <a:latin typeface="Verdana" panose="020B0604030504040204" pitchFamily="34" charset="0"/>
                <a:ea typeface="Verdana" panose="020B0604030504040204" pitchFamily="34" charset="0"/>
              </a:rPr>
              <a:t>Amadou</a:t>
            </a:r>
            <a:r>
              <a:rPr lang="en-US" sz="900" dirty="0">
                <a:latin typeface="Verdana" panose="020B0604030504040204" pitchFamily="34" charset="0"/>
                <a:ea typeface="Verdana" panose="020B0604030504040204" pitchFamily="34" charset="0"/>
              </a:rPr>
              <a:t> </a:t>
            </a:r>
            <a:r>
              <a:rPr lang="en-US" sz="900" dirty="0" err="1">
                <a:latin typeface="Verdana" panose="020B0604030504040204" pitchFamily="34" charset="0"/>
                <a:ea typeface="Verdana" panose="020B0604030504040204" pitchFamily="34" charset="0"/>
              </a:rPr>
              <a:t>Hampate</a:t>
            </a:r>
            <a:r>
              <a:rPr lang="en-US" sz="900" dirty="0">
                <a:latin typeface="Verdana" panose="020B0604030504040204" pitchFamily="34" charset="0"/>
                <a:ea typeface="Verdana" panose="020B0604030504040204" pitchFamily="34" charset="0"/>
              </a:rPr>
              <a:t> Ba University of Dakar </a:t>
            </a:r>
          </a:p>
          <a:p>
            <a:endParaRPr lang="en-US" sz="900" b="1" dirty="0">
              <a:latin typeface="Verdana" panose="020B0604030504040204" pitchFamily="34" charset="0"/>
              <a:ea typeface="Verdana" panose="020B0604030504040204" pitchFamily="34" charset="0"/>
            </a:endParaRPr>
          </a:p>
          <a:p>
            <a:r>
              <a:rPr lang="en-US" sz="900" b="1" dirty="0">
                <a:latin typeface="Verdana" panose="020B0604030504040204" pitchFamily="34" charset="0"/>
                <a:ea typeface="Verdana" panose="020B0604030504040204" pitchFamily="34" charset="0"/>
              </a:rPr>
              <a:t>Languages</a:t>
            </a:r>
          </a:p>
          <a:p>
            <a:pPr marL="171450" indent="-171450">
              <a:buFont typeface="Wingdings" panose="05000000000000000000" pitchFamily="2" charset="2"/>
              <a:buChar char="§"/>
            </a:pPr>
            <a:r>
              <a:rPr lang="en-US" sz="900" dirty="0">
                <a:latin typeface="Verdana" panose="020B0604030504040204" pitchFamily="34" charset="0"/>
                <a:ea typeface="Verdana" panose="020B0604030504040204" pitchFamily="34" charset="0"/>
              </a:rPr>
              <a:t>French</a:t>
            </a:r>
          </a:p>
        </p:txBody>
      </p:sp>
    </p:spTree>
    <p:extLst>
      <p:ext uri="{BB962C8B-B14F-4D97-AF65-F5344CB8AC3E}">
        <p14:creationId xmlns:p14="http://schemas.microsoft.com/office/powerpoint/2010/main" val="869498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10- Les états financiers</a:t>
            </a:r>
          </a:p>
        </p:txBody>
      </p:sp>
      <p:sp>
        <p:nvSpPr>
          <p:cNvPr id="2" name="ZoneTexte 1"/>
          <p:cNvSpPr txBox="1"/>
          <p:nvPr/>
        </p:nvSpPr>
        <p:spPr>
          <a:xfrm>
            <a:off x="286327" y="892878"/>
            <a:ext cx="4673599" cy="461665"/>
          </a:xfrm>
          <a:prstGeom prst="rect">
            <a:avLst/>
          </a:prstGeom>
          <a:noFill/>
        </p:spPr>
        <p:txBody>
          <a:bodyPr wrap="square" rtlCol="0">
            <a:spAutoFit/>
          </a:bodyPr>
          <a:lstStyle/>
          <a:p>
            <a:r>
              <a:rPr lang="fr-FR" sz="2400" b="1" dirty="0" err="1">
                <a:solidFill>
                  <a:srgbClr val="8E0B56"/>
                </a:solidFill>
                <a:latin typeface="Tw Cen MT" panose="020B0602020104020603" pitchFamily="34" charset="0"/>
              </a:rPr>
              <a:t>Cost</a:t>
            </a:r>
            <a:r>
              <a:rPr lang="fr-FR" sz="2400" b="1" dirty="0">
                <a:solidFill>
                  <a:srgbClr val="8E0B56"/>
                </a:solidFill>
                <a:latin typeface="Tw Cen MT" panose="020B0602020104020603" pitchFamily="34" charset="0"/>
              </a:rPr>
              <a:t> of the </a:t>
            </a:r>
            <a:r>
              <a:rPr lang="fr-FR" sz="2400" b="1" dirty="0" err="1">
                <a:solidFill>
                  <a:srgbClr val="8E0B56"/>
                </a:solidFill>
                <a:latin typeface="Tw Cen MT" panose="020B0602020104020603" pitchFamily="34" charset="0"/>
              </a:rPr>
              <a:t>project</a:t>
            </a:r>
            <a:r>
              <a:rPr lang="fr-FR" sz="2400" b="1" dirty="0">
                <a:solidFill>
                  <a:srgbClr val="8E0B56"/>
                </a:solidFill>
                <a:latin typeface="Tw Cen MT" panose="020B0602020104020603" pitchFamily="34" charset="0"/>
              </a:rPr>
              <a:t> (in USD)</a:t>
            </a:r>
            <a:endParaRPr lang="en-US" sz="2400" b="1" dirty="0">
              <a:solidFill>
                <a:srgbClr val="8E0B56"/>
              </a:solidFill>
              <a:latin typeface="Tw Cen MT" panose="020B0602020104020603" pitchFamily="34" charset="0"/>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896" t="1809" r="1587" b="2594"/>
          <a:stretch/>
        </p:blipFill>
        <p:spPr>
          <a:xfrm>
            <a:off x="385718" y="1655879"/>
            <a:ext cx="11259537" cy="4273283"/>
          </a:xfrm>
          <a:prstGeom prst="rect">
            <a:avLst/>
          </a:prstGeom>
        </p:spPr>
      </p:pic>
    </p:spTree>
    <p:extLst>
      <p:ext uri="{BB962C8B-B14F-4D97-AF65-F5344CB8AC3E}">
        <p14:creationId xmlns:p14="http://schemas.microsoft.com/office/powerpoint/2010/main" val="727992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10- Les états financiers</a:t>
            </a:r>
          </a:p>
        </p:txBody>
      </p:sp>
      <p:sp>
        <p:nvSpPr>
          <p:cNvPr id="6" name="ZoneTexte 5"/>
          <p:cNvSpPr txBox="1"/>
          <p:nvPr/>
        </p:nvSpPr>
        <p:spPr>
          <a:xfrm>
            <a:off x="286327" y="892878"/>
            <a:ext cx="5735781" cy="461665"/>
          </a:xfrm>
          <a:prstGeom prst="rect">
            <a:avLst/>
          </a:prstGeom>
          <a:noFill/>
        </p:spPr>
        <p:txBody>
          <a:bodyPr wrap="square" rtlCol="0">
            <a:spAutoFit/>
          </a:bodyPr>
          <a:lstStyle/>
          <a:p>
            <a:r>
              <a:rPr lang="en-US" sz="2400" b="1" dirty="0">
                <a:solidFill>
                  <a:srgbClr val="8E0B56"/>
                </a:solidFill>
                <a:latin typeface="Tw Cen MT" panose="020B0602020104020603" pitchFamily="34" charset="0"/>
              </a:rPr>
              <a:t>Estimated turnover over 3 years</a:t>
            </a:r>
            <a:r>
              <a:rPr lang="fr-FR" sz="2400" b="1" dirty="0">
                <a:solidFill>
                  <a:srgbClr val="8E0B56"/>
                </a:solidFill>
                <a:latin typeface="Tw Cen MT" panose="020B0602020104020603" pitchFamily="34" charset="0"/>
              </a:rPr>
              <a:t> (in USD)</a:t>
            </a:r>
            <a:endParaRPr lang="en-US" sz="2400" b="1" dirty="0">
              <a:solidFill>
                <a:srgbClr val="8E0B56"/>
              </a:solidFill>
              <a:latin typeface="Tw Cen MT" panose="020B0602020104020603" pitchFamily="34" charset="0"/>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731" t="4719" r="945" b="3528"/>
          <a:stretch/>
        </p:blipFill>
        <p:spPr>
          <a:xfrm>
            <a:off x="144379" y="1728065"/>
            <a:ext cx="11829448" cy="3486847"/>
          </a:xfrm>
          <a:prstGeom prst="rect">
            <a:avLst/>
          </a:prstGeom>
        </p:spPr>
      </p:pic>
    </p:spTree>
    <p:extLst>
      <p:ext uri="{BB962C8B-B14F-4D97-AF65-F5344CB8AC3E}">
        <p14:creationId xmlns:p14="http://schemas.microsoft.com/office/powerpoint/2010/main" val="276808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1- La vision</a:t>
            </a:r>
          </a:p>
        </p:txBody>
      </p:sp>
      <p:sp>
        <p:nvSpPr>
          <p:cNvPr id="2" name="ZoneTexte 1"/>
          <p:cNvSpPr txBox="1"/>
          <p:nvPr/>
        </p:nvSpPr>
        <p:spPr>
          <a:xfrm>
            <a:off x="862293" y="2371222"/>
            <a:ext cx="10686475" cy="1200329"/>
          </a:xfrm>
          <a:prstGeom prst="rect">
            <a:avLst/>
          </a:prstGeom>
          <a:noFill/>
        </p:spPr>
        <p:txBody>
          <a:bodyPr wrap="square" rtlCol="0">
            <a:spAutoFit/>
          </a:bodyPr>
          <a:lstStyle/>
          <a:p>
            <a:pPr algn="ctr"/>
            <a:r>
              <a:rPr lang="fr-FR" sz="3600" b="1" dirty="0">
                <a:solidFill>
                  <a:srgbClr val="8E0B56"/>
                </a:solidFill>
                <a:latin typeface="Tw Cen MT" panose="020B0602020104020603" pitchFamily="34" charset="0"/>
              </a:rPr>
              <a:t>Notre vision, </a:t>
            </a:r>
            <a:r>
              <a:rPr lang="fr-FR" sz="3600" b="1" dirty="0">
                <a:latin typeface="Tw Cen MT" panose="020B0602020104020603" pitchFamily="34" charset="0"/>
              </a:rPr>
              <a:t>est d’être un acteur à fort impact du progrès de l’inclusion financière en Afrique d’ici 2030</a:t>
            </a:r>
            <a:endParaRPr lang="en-US" sz="3600" b="1" dirty="0">
              <a:latin typeface="Tw Cen MT" panose="020B0602020104020603" pitchFamily="34" charset="0"/>
            </a:endParaRPr>
          </a:p>
        </p:txBody>
      </p:sp>
    </p:spTree>
    <p:extLst>
      <p:ext uri="{BB962C8B-B14F-4D97-AF65-F5344CB8AC3E}">
        <p14:creationId xmlns:p14="http://schemas.microsoft.com/office/powerpoint/2010/main" val="759205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12" name="ZoneTexte 11"/>
          <p:cNvSpPr txBox="1"/>
          <p:nvPr/>
        </p:nvSpPr>
        <p:spPr>
          <a:xfrm>
            <a:off x="11454063" y="6160168"/>
            <a:ext cx="336884" cy="369332"/>
          </a:xfrm>
          <a:prstGeom prst="rect">
            <a:avLst/>
          </a:prstGeom>
          <a:noFill/>
        </p:spPr>
        <p:txBody>
          <a:bodyPr wrap="square" rtlCol="0">
            <a:spAutoFit/>
          </a:bodyPr>
          <a:lstStyle/>
          <a:p>
            <a:r>
              <a:rPr lang="fr-FR" dirty="0">
                <a:solidFill>
                  <a:schemeClr val="bg1"/>
                </a:solidFill>
              </a:rPr>
              <a:t>1</a:t>
            </a:r>
            <a:endParaRPr lang="en-US" dirty="0">
              <a:solidFill>
                <a:schemeClr val="bg1"/>
              </a:solidFill>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10- Les états financiers</a:t>
            </a:r>
          </a:p>
        </p:txBody>
      </p:sp>
      <p:sp>
        <p:nvSpPr>
          <p:cNvPr id="6" name="ZoneTexte 5"/>
          <p:cNvSpPr txBox="1"/>
          <p:nvPr/>
        </p:nvSpPr>
        <p:spPr>
          <a:xfrm>
            <a:off x="267854" y="732309"/>
            <a:ext cx="6548581" cy="461665"/>
          </a:xfrm>
          <a:prstGeom prst="rect">
            <a:avLst/>
          </a:prstGeom>
          <a:noFill/>
        </p:spPr>
        <p:txBody>
          <a:bodyPr wrap="square" rtlCol="0">
            <a:spAutoFit/>
          </a:bodyPr>
          <a:lstStyle/>
          <a:p>
            <a:r>
              <a:rPr lang="fr-FR" sz="2400" b="1" dirty="0">
                <a:solidFill>
                  <a:srgbClr val="8E0B56"/>
                </a:solidFill>
                <a:latin typeface="Tw Cen MT" panose="020B0602020104020603" pitchFamily="34" charset="0"/>
              </a:rPr>
              <a:t>3-year </a:t>
            </a:r>
            <a:r>
              <a:rPr lang="fr-FR" sz="2400" b="1" dirty="0" err="1">
                <a:solidFill>
                  <a:srgbClr val="8E0B56"/>
                </a:solidFill>
                <a:latin typeface="Tw Cen MT" panose="020B0602020104020603" pitchFamily="34" charset="0"/>
              </a:rPr>
              <a:t>forecasted</a:t>
            </a:r>
            <a:r>
              <a:rPr lang="fr-FR" sz="2400" b="1" dirty="0">
                <a:solidFill>
                  <a:srgbClr val="8E0B56"/>
                </a:solidFill>
                <a:latin typeface="Tw Cen MT" panose="020B0602020104020603" pitchFamily="34" charset="0"/>
              </a:rPr>
              <a:t> </a:t>
            </a:r>
            <a:r>
              <a:rPr lang="fr-FR" sz="2400" b="1" dirty="0" err="1">
                <a:solidFill>
                  <a:srgbClr val="8E0B56"/>
                </a:solidFill>
                <a:latin typeface="Tw Cen MT" panose="020B0602020104020603" pitchFamily="34" charset="0"/>
              </a:rPr>
              <a:t>income</a:t>
            </a:r>
            <a:r>
              <a:rPr lang="fr-FR" sz="2400" b="1" dirty="0">
                <a:solidFill>
                  <a:srgbClr val="8E0B56"/>
                </a:solidFill>
                <a:latin typeface="Tw Cen MT" panose="020B0602020104020603" pitchFamily="34" charset="0"/>
              </a:rPr>
              <a:t> </a:t>
            </a:r>
            <a:r>
              <a:rPr lang="fr-FR" sz="2400" b="1" dirty="0" err="1">
                <a:solidFill>
                  <a:srgbClr val="8E0B56"/>
                </a:solidFill>
                <a:latin typeface="Tw Cen MT" panose="020B0602020104020603" pitchFamily="34" charset="0"/>
              </a:rPr>
              <a:t>statement</a:t>
            </a:r>
            <a:r>
              <a:rPr lang="fr-FR" sz="2400" b="1" dirty="0">
                <a:solidFill>
                  <a:srgbClr val="8E0B56"/>
                </a:solidFill>
                <a:latin typeface="Tw Cen MT" panose="020B0602020104020603" pitchFamily="34" charset="0"/>
              </a:rPr>
              <a:t> (in USD)</a:t>
            </a:r>
            <a:endParaRPr lang="en-US" sz="2400" b="1" dirty="0">
              <a:solidFill>
                <a:srgbClr val="8E0B56"/>
              </a:solidFill>
              <a:latin typeface="Tw Cen MT" panose="020B0602020104020603" pitchFamily="34" charset="0"/>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422" r="679" b="1143"/>
          <a:stretch/>
        </p:blipFill>
        <p:spPr>
          <a:xfrm>
            <a:off x="1062182" y="1193974"/>
            <a:ext cx="10002981" cy="5591902"/>
          </a:xfrm>
          <a:prstGeom prst="rect">
            <a:avLst/>
          </a:prstGeom>
        </p:spPr>
      </p:pic>
    </p:spTree>
    <p:extLst>
      <p:ext uri="{BB962C8B-B14F-4D97-AF65-F5344CB8AC3E}">
        <p14:creationId xmlns:p14="http://schemas.microsoft.com/office/powerpoint/2010/main" val="3803154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11- OKR</a:t>
            </a:r>
          </a:p>
        </p:txBody>
      </p:sp>
      <p:pic>
        <p:nvPicPr>
          <p:cNvPr id="8" name="Picture 4" descr="vecteur de symbole d'icône de cible de mission isolé sur fond blanc Image  Vectorielle Stock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10206" r="10235" b="25071"/>
          <a:stretch/>
        </p:blipFill>
        <p:spPr bwMode="auto">
          <a:xfrm>
            <a:off x="643356" y="1663906"/>
            <a:ext cx="936638" cy="87914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79994" y="1872644"/>
            <a:ext cx="8026400" cy="461665"/>
          </a:xfrm>
          <a:prstGeom prst="rect">
            <a:avLst/>
          </a:prstGeom>
          <a:noFill/>
        </p:spPr>
        <p:txBody>
          <a:bodyPr wrap="square" rtlCol="0">
            <a:spAutoFit/>
          </a:bodyPr>
          <a:lstStyle/>
          <a:p>
            <a:r>
              <a:rPr lang="fr-FR" sz="2400" dirty="0">
                <a:solidFill>
                  <a:srgbClr val="00758D"/>
                </a:solidFill>
                <a:latin typeface="Tw Cen MT" panose="020B0602020104020603" pitchFamily="34" charset="0"/>
              </a:rPr>
              <a:t>Développer la V1 de </a:t>
            </a:r>
            <a:r>
              <a:rPr lang="fr-FR" sz="2400" dirty="0" err="1">
                <a:solidFill>
                  <a:srgbClr val="00758D"/>
                </a:solidFill>
                <a:latin typeface="Tw Cen MT" panose="020B0602020104020603" pitchFamily="34" charset="0"/>
              </a:rPr>
              <a:t>SingPay</a:t>
            </a:r>
            <a:r>
              <a:rPr lang="fr-FR" sz="2400" dirty="0">
                <a:solidFill>
                  <a:srgbClr val="00758D"/>
                </a:solidFill>
                <a:latin typeface="Tw Cen MT" panose="020B0602020104020603" pitchFamily="34" charset="0"/>
              </a:rPr>
              <a:t> commerce (Android et IOS)</a:t>
            </a:r>
            <a:endParaRPr lang="en-US" sz="2400" dirty="0">
              <a:solidFill>
                <a:srgbClr val="00758D"/>
              </a:solidFill>
              <a:latin typeface="Tw Cen MT" panose="020B0602020104020603" pitchFamily="34" charset="0"/>
            </a:endParaRPr>
          </a:p>
        </p:txBody>
      </p:sp>
      <p:sp>
        <p:nvSpPr>
          <p:cNvPr id="9" name="ZoneTexte 8"/>
          <p:cNvSpPr txBox="1"/>
          <p:nvPr/>
        </p:nvSpPr>
        <p:spPr>
          <a:xfrm>
            <a:off x="1579994" y="3827843"/>
            <a:ext cx="8026400" cy="461665"/>
          </a:xfrm>
          <a:prstGeom prst="rect">
            <a:avLst/>
          </a:prstGeom>
          <a:noFill/>
        </p:spPr>
        <p:txBody>
          <a:bodyPr wrap="square" rtlCol="0">
            <a:spAutoFit/>
          </a:bodyPr>
          <a:lstStyle/>
          <a:p>
            <a:r>
              <a:rPr lang="fr-FR" sz="2400" dirty="0">
                <a:solidFill>
                  <a:srgbClr val="00758D"/>
                </a:solidFill>
                <a:latin typeface="Tw Cen MT" panose="020B0602020104020603" pitchFamily="34" charset="0"/>
              </a:rPr>
              <a:t>Développer la version web de </a:t>
            </a:r>
            <a:r>
              <a:rPr lang="fr-FR" sz="2400" dirty="0" err="1">
                <a:solidFill>
                  <a:srgbClr val="00758D"/>
                </a:solidFill>
                <a:latin typeface="Tw Cen MT" panose="020B0602020104020603" pitchFamily="34" charset="0"/>
              </a:rPr>
              <a:t>SingPay</a:t>
            </a:r>
            <a:r>
              <a:rPr lang="fr-FR" sz="2400" dirty="0">
                <a:solidFill>
                  <a:srgbClr val="00758D"/>
                </a:solidFill>
                <a:latin typeface="Tw Cen MT" panose="020B0602020104020603" pitchFamily="34" charset="0"/>
              </a:rPr>
              <a:t> pour les commerces</a:t>
            </a:r>
            <a:endParaRPr lang="en-US" sz="2400" dirty="0">
              <a:solidFill>
                <a:srgbClr val="00758D"/>
              </a:solidFill>
              <a:latin typeface="Tw Cen MT" panose="020B0602020104020603" pitchFamily="34" charset="0"/>
            </a:endParaRPr>
          </a:p>
        </p:txBody>
      </p:sp>
      <p:pic>
        <p:nvPicPr>
          <p:cNvPr id="11" name="Picture 4" descr="vecteur de symbole d'icône de cible de mission isolé sur fond blanc Image  Vectorielle Stock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10206" r="10235" b="25071"/>
          <a:stretch/>
        </p:blipFill>
        <p:spPr bwMode="auto">
          <a:xfrm>
            <a:off x="593645" y="2622577"/>
            <a:ext cx="936638" cy="87914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1579994" y="4869726"/>
            <a:ext cx="8026400" cy="461665"/>
          </a:xfrm>
          <a:prstGeom prst="rect">
            <a:avLst/>
          </a:prstGeom>
          <a:noFill/>
        </p:spPr>
        <p:txBody>
          <a:bodyPr wrap="square" rtlCol="0">
            <a:spAutoFit/>
          </a:bodyPr>
          <a:lstStyle/>
          <a:p>
            <a:r>
              <a:rPr lang="fr-FR" sz="2400" dirty="0">
                <a:solidFill>
                  <a:srgbClr val="00758D"/>
                </a:solidFill>
                <a:latin typeface="Tw Cen MT" panose="020B0602020104020603" pitchFamily="34" charset="0"/>
              </a:rPr>
              <a:t>Enrôler les commerces du site pilote</a:t>
            </a:r>
            <a:endParaRPr lang="en-US" sz="2400" dirty="0">
              <a:solidFill>
                <a:srgbClr val="00758D"/>
              </a:solidFill>
              <a:latin typeface="Tw Cen MT" panose="020B0602020104020603" pitchFamily="34" charset="0"/>
            </a:endParaRPr>
          </a:p>
        </p:txBody>
      </p:sp>
      <p:sp>
        <p:nvSpPr>
          <p:cNvPr id="14" name="ZoneTexte 13"/>
          <p:cNvSpPr txBox="1"/>
          <p:nvPr/>
        </p:nvSpPr>
        <p:spPr>
          <a:xfrm>
            <a:off x="1530283" y="5914203"/>
            <a:ext cx="8026400" cy="461665"/>
          </a:xfrm>
          <a:prstGeom prst="rect">
            <a:avLst/>
          </a:prstGeom>
          <a:noFill/>
        </p:spPr>
        <p:txBody>
          <a:bodyPr wrap="square" rtlCol="0">
            <a:spAutoFit/>
          </a:bodyPr>
          <a:lstStyle/>
          <a:p>
            <a:r>
              <a:rPr lang="fr-FR" sz="2400" dirty="0">
                <a:solidFill>
                  <a:srgbClr val="00758D"/>
                </a:solidFill>
                <a:latin typeface="Tw Cen MT" panose="020B0602020104020603" pitchFamily="34" charset="0"/>
              </a:rPr>
              <a:t>Déployer de la V1 dans les commerces du site pilote </a:t>
            </a:r>
            <a:endParaRPr lang="en-US" sz="2400" dirty="0">
              <a:solidFill>
                <a:srgbClr val="00758D"/>
              </a:solidFill>
              <a:latin typeface="Tw Cen MT" panose="020B0602020104020603" pitchFamily="34" charset="0"/>
            </a:endParaRPr>
          </a:p>
        </p:txBody>
      </p:sp>
      <p:pic>
        <p:nvPicPr>
          <p:cNvPr id="15" name="Picture 4" descr="vecteur de symbole d'icône de cible de mission isolé sur fond blanc Image  Vectorielle Stock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10206" r="10235" b="25071"/>
          <a:stretch/>
        </p:blipFill>
        <p:spPr bwMode="auto">
          <a:xfrm>
            <a:off x="639925" y="5640335"/>
            <a:ext cx="936638" cy="8791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ecteur de symbole d'icône de cible de mission isolé sur fond blanc Image  Vectorielle Stock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10206" r="10235" b="25071"/>
          <a:stretch/>
        </p:blipFill>
        <p:spPr bwMode="auto">
          <a:xfrm>
            <a:off x="578224" y="3657940"/>
            <a:ext cx="936638" cy="87914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1576563" y="2722978"/>
            <a:ext cx="8496879" cy="830997"/>
          </a:xfrm>
          <a:prstGeom prst="rect">
            <a:avLst/>
          </a:prstGeom>
          <a:noFill/>
        </p:spPr>
        <p:txBody>
          <a:bodyPr wrap="square" rtlCol="0">
            <a:spAutoFit/>
          </a:bodyPr>
          <a:lstStyle/>
          <a:p>
            <a:r>
              <a:rPr lang="fr-FR" sz="2400" dirty="0">
                <a:solidFill>
                  <a:srgbClr val="00758D"/>
                </a:solidFill>
                <a:latin typeface="Tw Cen MT" panose="020B0602020104020603" pitchFamily="34" charset="0"/>
              </a:rPr>
              <a:t>Intégrer </a:t>
            </a:r>
            <a:r>
              <a:rPr lang="fr-FR" sz="2400" dirty="0" err="1">
                <a:solidFill>
                  <a:srgbClr val="00758D"/>
                </a:solidFill>
                <a:latin typeface="Tw Cen MT" panose="020B0602020104020603" pitchFamily="34" charset="0"/>
              </a:rPr>
              <a:t>SingPay</a:t>
            </a:r>
            <a:r>
              <a:rPr lang="fr-FR" sz="2400" dirty="0">
                <a:solidFill>
                  <a:srgbClr val="00758D"/>
                </a:solidFill>
                <a:latin typeface="Tw Cen MT" panose="020B0602020104020603" pitchFamily="34" charset="0"/>
              </a:rPr>
              <a:t> dans des solutions de paiement supplémentaires (</a:t>
            </a:r>
            <a:r>
              <a:rPr lang="fr-FR" sz="2400" dirty="0" err="1">
                <a:solidFill>
                  <a:srgbClr val="00758D"/>
                </a:solidFill>
                <a:latin typeface="Tw Cen MT" panose="020B0602020104020603" pitchFamily="34" charset="0"/>
              </a:rPr>
              <a:t>Ecobank</a:t>
            </a:r>
            <a:r>
              <a:rPr lang="fr-FR" sz="2400" dirty="0">
                <a:solidFill>
                  <a:srgbClr val="00758D"/>
                </a:solidFill>
                <a:latin typeface="Tw Cen MT" panose="020B0602020104020603" pitchFamily="34" charset="0"/>
              </a:rPr>
              <a:t> </a:t>
            </a:r>
            <a:r>
              <a:rPr lang="fr-FR" sz="2400" dirty="0" err="1">
                <a:solidFill>
                  <a:srgbClr val="00758D"/>
                </a:solidFill>
                <a:latin typeface="Tw Cen MT" panose="020B0602020104020603" pitchFamily="34" charset="0"/>
              </a:rPr>
              <a:t>Pay</a:t>
            </a:r>
            <a:r>
              <a:rPr lang="fr-FR" sz="2400" dirty="0">
                <a:solidFill>
                  <a:srgbClr val="00758D"/>
                </a:solidFill>
                <a:latin typeface="Tw Cen MT" panose="020B0602020104020603" pitchFamily="34" charset="0"/>
              </a:rPr>
              <a:t>, </a:t>
            </a:r>
            <a:r>
              <a:rPr lang="fr-FR" sz="2400" dirty="0" err="1">
                <a:solidFill>
                  <a:srgbClr val="00758D"/>
                </a:solidFill>
                <a:latin typeface="Tw Cen MT" panose="020B0602020104020603" pitchFamily="34" charset="0"/>
              </a:rPr>
              <a:t>Mobi</a:t>
            </a:r>
            <a:r>
              <a:rPr lang="fr-FR" sz="2400" dirty="0">
                <a:solidFill>
                  <a:srgbClr val="00758D"/>
                </a:solidFill>
                <a:latin typeface="Tw Cen MT" panose="020B0602020104020603" pitchFamily="34" charset="0"/>
              </a:rPr>
              <a:t> Cash, PayPal, </a:t>
            </a:r>
            <a:r>
              <a:rPr lang="fr-FR" sz="2400" dirty="0" err="1">
                <a:solidFill>
                  <a:srgbClr val="00758D"/>
                </a:solidFill>
                <a:latin typeface="Tw Cen MT" panose="020B0602020104020603" pitchFamily="34" charset="0"/>
              </a:rPr>
              <a:t>Bicig</a:t>
            </a:r>
            <a:r>
              <a:rPr lang="fr-FR" sz="2400" dirty="0">
                <a:solidFill>
                  <a:srgbClr val="00758D"/>
                </a:solidFill>
                <a:latin typeface="Tw Cen MT" panose="020B0602020104020603" pitchFamily="34" charset="0"/>
              </a:rPr>
              <a:t> Mobile)</a:t>
            </a:r>
            <a:endParaRPr lang="en-US" sz="2400" dirty="0">
              <a:solidFill>
                <a:srgbClr val="00758D"/>
              </a:solidFill>
              <a:latin typeface="Tw Cen MT" panose="020B0602020104020603" pitchFamily="34" charset="0"/>
            </a:endParaRPr>
          </a:p>
        </p:txBody>
      </p:sp>
      <p:pic>
        <p:nvPicPr>
          <p:cNvPr id="18" name="Picture 4" descr="vecteur de symbole d'icône de cible de mission isolé sur fond blanc Image  Vectorielle Stock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10206" r="10235" b="25071"/>
          <a:stretch/>
        </p:blipFill>
        <p:spPr bwMode="auto">
          <a:xfrm>
            <a:off x="593645" y="4604972"/>
            <a:ext cx="936638" cy="87914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85383" y="979725"/>
            <a:ext cx="5911273" cy="461665"/>
          </a:xfrm>
          <a:prstGeom prst="rect">
            <a:avLst/>
          </a:prstGeom>
          <a:noFill/>
        </p:spPr>
        <p:txBody>
          <a:bodyPr wrap="square" rtlCol="0">
            <a:spAutoFit/>
          </a:bodyPr>
          <a:lstStyle/>
          <a:p>
            <a:r>
              <a:rPr lang="fr-FR" sz="2400" b="1" dirty="0">
                <a:solidFill>
                  <a:srgbClr val="8E0B56"/>
                </a:solidFill>
                <a:latin typeface="Tw Cen MT" panose="020B0602020104020603" pitchFamily="34" charset="0"/>
              </a:rPr>
              <a:t>Les objectifs à court et moyen terme</a:t>
            </a:r>
            <a:endParaRPr lang="en-US" sz="2400" b="1" dirty="0">
              <a:solidFill>
                <a:srgbClr val="8E0B56"/>
              </a:solidFill>
              <a:latin typeface="Tw Cen MT" panose="020B0602020104020603" pitchFamily="34" charset="0"/>
            </a:endParaRPr>
          </a:p>
        </p:txBody>
      </p:sp>
    </p:spTree>
    <p:extLst>
      <p:ext uri="{BB962C8B-B14F-4D97-AF65-F5344CB8AC3E}">
        <p14:creationId xmlns:p14="http://schemas.microsoft.com/office/powerpoint/2010/main" val="114665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8" name="Titre 1"/>
          <p:cNvSpPr txBox="1">
            <a:spLocks/>
          </p:cNvSpPr>
          <p:nvPr/>
        </p:nvSpPr>
        <p:spPr>
          <a:xfrm>
            <a:off x="345049" y="144376"/>
            <a:ext cx="9539785" cy="5629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r>
              <a:rPr lang="fr-FR" sz="3600" b="1" dirty="0"/>
              <a:t>2- Le problème</a:t>
            </a:r>
            <a:endParaRPr lang="en-US" sz="3600" b="1" dirty="0"/>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6" name="ZoneTexte 5"/>
          <p:cNvSpPr txBox="1"/>
          <p:nvPr/>
        </p:nvSpPr>
        <p:spPr>
          <a:xfrm>
            <a:off x="563419" y="1233199"/>
            <a:ext cx="7657001" cy="2308324"/>
          </a:xfrm>
          <a:prstGeom prst="rect">
            <a:avLst/>
          </a:prstGeom>
          <a:noFill/>
        </p:spPr>
        <p:txBody>
          <a:bodyPr wrap="square" rtlCol="0">
            <a:spAutoFit/>
          </a:bodyPr>
          <a:lstStyle/>
          <a:p>
            <a:pPr algn="just"/>
            <a:r>
              <a:rPr lang="fr-FR" dirty="0">
                <a:latin typeface="Tw Cen MT" panose="020B0602020104020603" pitchFamily="34" charset="0"/>
              </a:rPr>
              <a:t>L’apparition du mobile money a permis l’inclusion financière des milliers des gabonais. Le Gabon compte aujourd’hui 2,7 millions de comptes mobile money pour des transactions chiffrées à 624 millions de dollars par an soit une moyenne par habitant de 231 USD. Ces chiffres encourageants sont relativement bas en comparaison avec la moyenne africaine par habitant qui se situe à  4 267. </a:t>
            </a:r>
          </a:p>
          <a:p>
            <a:pPr algn="just"/>
            <a:endParaRPr lang="fr-FR" dirty="0">
              <a:latin typeface="Tw Cen MT" panose="020B0602020104020603" pitchFamily="34" charset="0"/>
            </a:endParaRPr>
          </a:p>
          <a:p>
            <a:pPr algn="just"/>
            <a:r>
              <a:rPr lang="fr-FR" dirty="0">
                <a:latin typeface="Tw Cen MT" panose="020B0602020104020603" pitchFamily="34" charset="0"/>
              </a:rPr>
              <a:t>  </a:t>
            </a:r>
          </a:p>
          <a:p>
            <a:pPr marL="285750" indent="-285750" algn="just">
              <a:buFont typeface="Wingdings" panose="05000000000000000000" pitchFamily="2" charset="2"/>
              <a:buChar char="§"/>
            </a:pPr>
            <a:endParaRPr lang="en-US" dirty="0">
              <a:latin typeface="Tw Cen MT" panose="020B0602020104020603" pitchFamily="34" charset="0"/>
            </a:endParaRPr>
          </a:p>
        </p:txBody>
      </p:sp>
      <p:sp>
        <p:nvSpPr>
          <p:cNvPr id="7" name="Rectangle 6"/>
          <p:cNvSpPr/>
          <p:nvPr/>
        </p:nvSpPr>
        <p:spPr>
          <a:xfrm>
            <a:off x="575927" y="3732769"/>
            <a:ext cx="8049937" cy="2308324"/>
          </a:xfrm>
          <a:prstGeom prst="rect">
            <a:avLst/>
          </a:prstGeom>
          <a:solidFill>
            <a:schemeClr val="bg1">
              <a:lumMod val="95000"/>
            </a:schemeClr>
          </a:solidFill>
        </p:spPr>
        <p:txBody>
          <a:bodyPr wrap="square">
            <a:spAutoFit/>
          </a:bodyPr>
          <a:lstStyle/>
          <a:p>
            <a:pPr marL="285750" indent="-285750" algn="just">
              <a:lnSpc>
                <a:spcPct val="150000"/>
              </a:lnSpc>
              <a:buFont typeface="Wingdings" panose="05000000000000000000" pitchFamily="2" charset="2"/>
              <a:buChar char="§"/>
            </a:pPr>
            <a:r>
              <a:rPr lang="fr-FR" sz="1600" dirty="0">
                <a:latin typeface="Tw Cen MT" panose="020B0602020104020603" pitchFamily="34" charset="0"/>
              </a:rPr>
              <a:t>Les transactions ne sont pas perçues comme étant  sécurisées</a:t>
            </a:r>
          </a:p>
          <a:p>
            <a:pPr marL="285750" indent="-285750" algn="just">
              <a:lnSpc>
                <a:spcPct val="150000"/>
              </a:lnSpc>
              <a:buFont typeface="Wingdings" panose="05000000000000000000" pitchFamily="2" charset="2"/>
              <a:buChar char="§"/>
            </a:pPr>
            <a:r>
              <a:rPr lang="fr-FR" sz="1600" dirty="0">
                <a:latin typeface="Tw Cen MT" panose="020B0602020104020603" pitchFamily="34" charset="0"/>
              </a:rPr>
              <a:t>De nombreux commerces ne proposent pas le payement par mobile money</a:t>
            </a:r>
          </a:p>
          <a:p>
            <a:pPr marL="285750" indent="-285750" algn="just">
              <a:lnSpc>
                <a:spcPct val="150000"/>
              </a:lnSpc>
              <a:buFont typeface="Wingdings" panose="05000000000000000000" pitchFamily="2" charset="2"/>
              <a:buChar char="§"/>
            </a:pPr>
            <a:r>
              <a:rPr lang="fr-FR" sz="1600" dirty="0">
                <a:latin typeface="Tw Cen MT" panose="020B0602020104020603" pitchFamily="34" charset="0"/>
              </a:rPr>
              <a:t>Plusieurs structures de collecte d’argent n’utilisent pas de solutions numériques</a:t>
            </a:r>
          </a:p>
          <a:p>
            <a:pPr marL="285750" indent="-285750" algn="just">
              <a:lnSpc>
                <a:spcPct val="150000"/>
              </a:lnSpc>
              <a:buFont typeface="Wingdings" panose="05000000000000000000" pitchFamily="2" charset="2"/>
              <a:buChar char="§"/>
            </a:pPr>
            <a:r>
              <a:rPr lang="fr-FR" sz="1600" dirty="0">
                <a:latin typeface="Tw Cen MT" panose="020B0602020104020603" pitchFamily="34" charset="0"/>
              </a:rPr>
              <a:t>Beaucoup ne trouvent pas de valeur ajoutée dans le fait de payer par mobile money</a:t>
            </a:r>
          </a:p>
          <a:p>
            <a:pPr marL="285750" indent="-285750" algn="just">
              <a:lnSpc>
                <a:spcPct val="150000"/>
              </a:lnSpc>
              <a:buFont typeface="Wingdings" panose="05000000000000000000" pitchFamily="2" charset="2"/>
              <a:buChar char="§"/>
            </a:pPr>
            <a:r>
              <a:rPr lang="fr-FR" sz="1600" dirty="0">
                <a:latin typeface="Tw Cen MT" panose="020B0602020104020603" pitchFamily="34" charset="0"/>
              </a:rPr>
              <a:t>Les solutions actuelles de payement ont un coût d’entrée dissuasif pour les PME et les startups</a:t>
            </a:r>
          </a:p>
          <a:p>
            <a:pPr marL="285750" indent="-285750" algn="just">
              <a:lnSpc>
                <a:spcPct val="150000"/>
              </a:lnSpc>
              <a:buFont typeface="Wingdings" panose="05000000000000000000" pitchFamily="2" charset="2"/>
              <a:buChar char="§"/>
            </a:pPr>
            <a:r>
              <a:rPr lang="fr-FR" sz="1600" dirty="0">
                <a:latin typeface="Tw Cen MT" panose="020B0602020104020603" pitchFamily="34" charset="0"/>
              </a:rPr>
              <a:t>Les transactions inter-opérateurs mobiles restent encore complexes et peu utilisées</a:t>
            </a:r>
          </a:p>
        </p:txBody>
      </p:sp>
      <p:sp>
        <p:nvSpPr>
          <p:cNvPr id="9" name="Rectangle 8"/>
          <p:cNvSpPr/>
          <p:nvPr/>
        </p:nvSpPr>
        <p:spPr>
          <a:xfrm>
            <a:off x="558134" y="2848232"/>
            <a:ext cx="7265146" cy="646331"/>
          </a:xfrm>
          <a:prstGeom prst="rect">
            <a:avLst/>
          </a:prstGeom>
        </p:spPr>
        <p:txBody>
          <a:bodyPr wrap="square">
            <a:spAutoFit/>
          </a:bodyPr>
          <a:lstStyle/>
          <a:p>
            <a:pPr algn="just"/>
            <a:r>
              <a:rPr lang="fr-FR" dirty="0">
                <a:latin typeface="Tw Cen MT" panose="020B0602020104020603" pitchFamily="34" charset="0"/>
              </a:rPr>
              <a:t>Ce constat peut-être expliqué par plusieurs facteurs représentant des freins à l’utilisation du mobile money: </a:t>
            </a:r>
          </a:p>
        </p:txBody>
      </p:sp>
      <p:sp>
        <p:nvSpPr>
          <p:cNvPr id="11" name="Rectangle à coins arrondis 10"/>
          <p:cNvSpPr/>
          <p:nvPr/>
        </p:nvSpPr>
        <p:spPr>
          <a:xfrm>
            <a:off x="9946318" y="4645083"/>
            <a:ext cx="618837" cy="3357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e 12"/>
          <p:cNvGrpSpPr/>
          <p:nvPr/>
        </p:nvGrpSpPr>
        <p:grpSpPr>
          <a:xfrm>
            <a:off x="9120107" y="1721288"/>
            <a:ext cx="2321283" cy="1326540"/>
            <a:chOff x="609600" y="2443755"/>
            <a:chExt cx="4486563" cy="2464190"/>
          </a:xfrm>
        </p:grpSpPr>
        <p:pic>
          <p:nvPicPr>
            <p:cNvPr id="14" name="Image 13"/>
            <p:cNvPicPr>
              <a:picLocks noChangeAspect="1"/>
            </p:cNvPicPr>
            <p:nvPr/>
          </p:nvPicPr>
          <p:blipFill>
            <a:blip r:embed="rId2"/>
            <a:stretch>
              <a:fillRect/>
            </a:stretch>
          </p:blipFill>
          <p:spPr>
            <a:xfrm>
              <a:off x="609600" y="3093000"/>
              <a:ext cx="1814945" cy="1814945"/>
            </a:xfrm>
            <a:prstGeom prst="rect">
              <a:avLst/>
            </a:prstGeom>
          </p:spPr>
        </p:pic>
        <p:pic>
          <p:nvPicPr>
            <p:cNvPr id="15" name="Image 14"/>
            <p:cNvPicPr>
              <a:picLocks noChangeAspect="1"/>
            </p:cNvPicPr>
            <p:nvPr/>
          </p:nvPicPr>
          <p:blipFill>
            <a:blip r:embed="rId2"/>
            <a:stretch>
              <a:fillRect/>
            </a:stretch>
          </p:blipFill>
          <p:spPr>
            <a:xfrm>
              <a:off x="3281218" y="3092999"/>
              <a:ext cx="1814945" cy="1814945"/>
            </a:xfrm>
            <a:prstGeom prst="rect">
              <a:avLst/>
            </a:prstGeom>
          </p:spPr>
        </p:pic>
        <p:pic>
          <p:nvPicPr>
            <p:cNvPr id="16" name="Image 15"/>
            <p:cNvPicPr>
              <a:picLocks noChangeAspect="1"/>
            </p:cNvPicPr>
            <p:nvPr/>
          </p:nvPicPr>
          <p:blipFill>
            <a:blip r:embed="rId3"/>
            <a:stretch>
              <a:fillRect/>
            </a:stretch>
          </p:blipFill>
          <p:spPr>
            <a:xfrm>
              <a:off x="3935267" y="2472113"/>
              <a:ext cx="506846" cy="506846"/>
            </a:xfrm>
            <a:prstGeom prst="rect">
              <a:avLst/>
            </a:prstGeom>
          </p:spPr>
        </p:pic>
        <p:pic>
          <p:nvPicPr>
            <p:cNvPr id="17" name="Image 16"/>
            <p:cNvPicPr>
              <a:picLocks noChangeAspect="1"/>
            </p:cNvPicPr>
            <p:nvPr/>
          </p:nvPicPr>
          <p:blipFill>
            <a:blip r:embed="rId4"/>
            <a:stretch>
              <a:fillRect/>
            </a:stretch>
          </p:blipFill>
          <p:spPr>
            <a:xfrm>
              <a:off x="1235290" y="2443755"/>
              <a:ext cx="563563" cy="563563"/>
            </a:xfrm>
            <a:prstGeom prst="rect">
              <a:avLst/>
            </a:prstGeom>
          </p:spPr>
        </p:pic>
        <p:pic>
          <p:nvPicPr>
            <p:cNvPr id="18" name="Image 17"/>
            <p:cNvPicPr>
              <a:picLocks noChangeAspect="1"/>
            </p:cNvPicPr>
            <p:nvPr/>
          </p:nvPicPr>
          <p:blipFill rotWithShape="1">
            <a:blip r:embed="rId5"/>
            <a:srcRect t="13757"/>
            <a:stretch/>
          </p:blipFill>
          <p:spPr>
            <a:xfrm>
              <a:off x="2372302" y="2644124"/>
              <a:ext cx="787978" cy="726387"/>
            </a:xfrm>
            <a:prstGeom prst="rect">
              <a:avLst/>
            </a:prstGeom>
          </p:spPr>
        </p:pic>
        <p:cxnSp>
          <p:nvCxnSpPr>
            <p:cNvPr id="19" name="Connecteur droit avec flèche 18"/>
            <p:cNvCxnSpPr/>
            <p:nvPr/>
          </p:nvCxnSpPr>
          <p:spPr>
            <a:xfrm flipH="1">
              <a:off x="2380676" y="3716603"/>
              <a:ext cx="704804" cy="0"/>
            </a:xfrm>
            <a:prstGeom prst="straightConnector1">
              <a:avLst/>
            </a:prstGeom>
            <a:ln w="28575">
              <a:solidFill>
                <a:srgbClr val="00758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434759" y="4025568"/>
              <a:ext cx="725521" cy="0"/>
            </a:xfrm>
            <a:prstGeom prst="straightConnector1">
              <a:avLst/>
            </a:prstGeom>
            <a:ln w="28575">
              <a:solidFill>
                <a:srgbClr val="00758D"/>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Image 20"/>
          <p:cNvPicPr>
            <a:picLocks noChangeAspect="1"/>
          </p:cNvPicPr>
          <p:nvPr/>
        </p:nvPicPr>
        <p:blipFill>
          <a:blip r:embed="rId2"/>
          <a:stretch>
            <a:fillRect/>
          </a:stretch>
        </p:blipFill>
        <p:spPr>
          <a:xfrm>
            <a:off x="9164947" y="4778645"/>
            <a:ext cx="939026" cy="977034"/>
          </a:xfrm>
          <a:prstGeom prst="rect">
            <a:avLst/>
          </a:prstGeom>
        </p:spPr>
      </p:pic>
      <p:pic>
        <p:nvPicPr>
          <p:cNvPr id="22" name="Image 21"/>
          <p:cNvPicPr>
            <a:picLocks noChangeAspect="1"/>
          </p:cNvPicPr>
          <p:nvPr/>
        </p:nvPicPr>
        <p:blipFill>
          <a:blip r:embed="rId2"/>
          <a:stretch>
            <a:fillRect/>
          </a:stretch>
        </p:blipFill>
        <p:spPr>
          <a:xfrm>
            <a:off x="10690975" y="4793519"/>
            <a:ext cx="939026" cy="977034"/>
          </a:xfrm>
          <a:prstGeom prst="rect">
            <a:avLst/>
          </a:prstGeom>
        </p:spPr>
      </p:pic>
      <p:sp>
        <p:nvSpPr>
          <p:cNvPr id="23" name="ZoneTexte 22"/>
          <p:cNvSpPr txBox="1"/>
          <p:nvPr/>
        </p:nvSpPr>
        <p:spPr>
          <a:xfrm>
            <a:off x="9326799" y="4336458"/>
            <a:ext cx="1051124" cy="307777"/>
          </a:xfrm>
          <a:prstGeom prst="rect">
            <a:avLst/>
          </a:prstGeom>
          <a:noFill/>
        </p:spPr>
        <p:txBody>
          <a:bodyPr wrap="square" rtlCol="0">
            <a:spAutoFit/>
          </a:bodyPr>
          <a:lstStyle/>
          <a:p>
            <a:r>
              <a:rPr lang="fr-FR" sz="1400" b="1" dirty="0">
                <a:latin typeface="Tw Cen MT" panose="020B0602020104020603" pitchFamily="34" charset="0"/>
              </a:rPr>
              <a:t>Gabon</a:t>
            </a:r>
            <a:endParaRPr lang="en-US" sz="1400" b="1" dirty="0">
              <a:latin typeface="Tw Cen MT" panose="020B0602020104020603" pitchFamily="34" charset="0"/>
            </a:endParaRPr>
          </a:p>
        </p:txBody>
      </p:sp>
      <p:sp>
        <p:nvSpPr>
          <p:cNvPr id="24" name="ZoneTexte 23"/>
          <p:cNvSpPr txBox="1"/>
          <p:nvPr/>
        </p:nvSpPr>
        <p:spPr>
          <a:xfrm>
            <a:off x="10753069" y="4337306"/>
            <a:ext cx="1051124" cy="307777"/>
          </a:xfrm>
          <a:prstGeom prst="rect">
            <a:avLst/>
          </a:prstGeom>
          <a:noFill/>
        </p:spPr>
        <p:txBody>
          <a:bodyPr wrap="square" rtlCol="0">
            <a:spAutoFit/>
          </a:bodyPr>
          <a:lstStyle/>
          <a:p>
            <a:r>
              <a:rPr lang="fr-FR" sz="1400" b="1" dirty="0">
                <a:latin typeface="Tw Cen MT" panose="020B0602020104020603" pitchFamily="34" charset="0"/>
              </a:rPr>
              <a:t>Afrique</a:t>
            </a:r>
            <a:endParaRPr lang="en-US" sz="1400" b="1" dirty="0">
              <a:latin typeface="Tw Cen MT" panose="020B0602020104020603" pitchFamily="34" charset="0"/>
            </a:endParaRPr>
          </a:p>
        </p:txBody>
      </p:sp>
      <p:sp>
        <p:nvSpPr>
          <p:cNvPr id="25" name="ZoneTexte 24"/>
          <p:cNvSpPr txBox="1"/>
          <p:nvPr/>
        </p:nvSpPr>
        <p:spPr>
          <a:xfrm>
            <a:off x="9095544" y="5719449"/>
            <a:ext cx="1815631" cy="369332"/>
          </a:xfrm>
          <a:prstGeom prst="rect">
            <a:avLst/>
          </a:prstGeom>
          <a:noFill/>
        </p:spPr>
        <p:txBody>
          <a:bodyPr wrap="square" rtlCol="0">
            <a:spAutoFit/>
          </a:bodyPr>
          <a:lstStyle/>
          <a:p>
            <a:r>
              <a:rPr lang="fr-FR" b="1" dirty="0">
                <a:latin typeface="Tw Cen MT" panose="020B0602020104020603" pitchFamily="34" charset="0"/>
              </a:rPr>
              <a:t>231 $ / an</a:t>
            </a:r>
            <a:endParaRPr lang="en-US" b="1" dirty="0">
              <a:latin typeface="Tw Cen MT" panose="020B0602020104020603" pitchFamily="34" charset="0"/>
            </a:endParaRPr>
          </a:p>
        </p:txBody>
      </p:sp>
      <p:sp>
        <p:nvSpPr>
          <p:cNvPr id="26" name="ZoneTexte 25"/>
          <p:cNvSpPr txBox="1"/>
          <p:nvPr/>
        </p:nvSpPr>
        <p:spPr>
          <a:xfrm>
            <a:off x="8603728" y="1191727"/>
            <a:ext cx="3796515" cy="307777"/>
          </a:xfrm>
          <a:prstGeom prst="rect">
            <a:avLst/>
          </a:prstGeom>
          <a:noFill/>
        </p:spPr>
        <p:txBody>
          <a:bodyPr wrap="square" rtlCol="0">
            <a:spAutoFit/>
          </a:bodyPr>
          <a:lstStyle/>
          <a:p>
            <a:r>
              <a:rPr lang="fr-FR" sz="1400" b="1" dirty="0">
                <a:latin typeface="Tw Cen MT" panose="020B0602020104020603" pitchFamily="34" charset="0"/>
              </a:rPr>
              <a:t>Exemple de frein à l’utilisation du M-Money</a:t>
            </a:r>
            <a:endParaRPr lang="en-US" sz="1400" b="1" dirty="0">
              <a:latin typeface="Tw Cen MT" panose="020B0602020104020603" pitchFamily="34" charset="0"/>
            </a:endParaRPr>
          </a:p>
        </p:txBody>
      </p:sp>
      <p:sp>
        <p:nvSpPr>
          <p:cNvPr id="27" name="ZoneTexte 26"/>
          <p:cNvSpPr txBox="1"/>
          <p:nvPr/>
        </p:nvSpPr>
        <p:spPr>
          <a:xfrm>
            <a:off x="8666897" y="3730412"/>
            <a:ext cx="3796515" cy="307777"/>
          </a:xfrm>
          <a:prstGeom prst="rect">
            <a:avLst/>
          </a:prstGeom>
          <a:noFill/>
        </p:spPr>
        <p:txBody>
          <a:bodyPr wrap="square" rtlCol="0">
            <a:spAutoFit/>
          </a:bodyPr>
          <a:lstStyle/>
          <a:p>
            <a:r>
              <a:rPr lang="fr-FR" sz="1400" b="1" dirty="0">
                <a:latin typeface="Tw Cen MT" panose="020B0602020104020603" pitchFamily="34" charset="0"/>
              </a:rPr>
              <a:t>Dépenses moyennes annuelles par M-Money</a:t>
            </a:r>
            <a:endParaRPr lang="en-US" sz="1400" b="1" dirty="0">
              <a:latin typeface="Tw Cen MT" panose="020B0602020104020603" pitchFamily="34" charset="0"/>
            </a:endParaRPr>
          </a:p>
        </p:txBody>
      </p:sp>
      <p:sp>
        <p:nvSpPr>
          <p:cNvPr id="28" name="ZoneTexte 27"/>
          <p:cNvSpPr txBox="1"/>
          <p:nvPr/>
        </p:nvSpPr>
        <p:spPr>
          <a:xfrm>
            <a:off x="10501985" y="5734323"/>
            <a:ext cx="1815631" cy="369332"/>
          </a:xfrm>
          <a:prstGeom prst="rect">
            <a:avLst/>
          </a:prstGeom>
          <a:noFill/>
        </p:spPr>
        <p:txBody>
          <a:bodyPr wrap="square" rtlCol="0">
            <a:spAutoFit/>
          </a:bodyPr>
          <a:lstStyle/>
          <a:p>
            <a:r>
              <a:rPr lang="fr-FR" b="1" dirty="0">
                <a:latin typeface="Tw Cen MT" panose="020B0602020104020603" pitchFamily="34" charset="0"/>
              </a:rPr>
              <a:t>4267 $ / an</a:t>
            </a:r>
            <a:endParaRPr lang="en-US" b="1" dirty="0">
              <a:latin typeface="Tw Cen MT" panose="020B0602020104020603" pitchFamily="34" charset="0"/>
            </a:endParaRPr>
          </a:p>
        </p:txBody>
      </p:sp>
      <p:sp>
        <p:nvSpPr>
          <p:cNvPr id="29" name="ZoneTexte 28">
            <a:extLst>
              <a:ext uri="{FF2B5EF4-FFF2-40B4-BE49-F238E27FC236}">
                <a16:creationId xmlns:a16="http://schemas.microsoft.com/office/drawing/2014/main" id="{5A4A4EC2-30D7-4881-85FB-E6A3D67F2DC3}"/>
              </a:ext>
            </a:extLst>
          </p:cNvPr>
          <p:cNvSpPr txBox="1"/>
          <p:nvPr/>
        </p:nvSpPr>
        <p:spPr>
          <a:xfrm>
            <a:off x="8666897" y="3040821"/>
            <a:ext cx="3903380" cy="430887"/>
          </a:xfrm>
          <a:prstGeom prst="rect">
            <a:avLst/>
          </a:prstGeom>
          <a:noFill/>
        </p:spPr>
        <p:txBody>
          <a:bodyPr wrap="square">
            <a:spAutoFit/>
          </a:bodyPr>
          <a:lstStyle/>
          <a:p>
            <a:r>
              <a:rPr lang="fr-FR" sz="1100" dirty="0"/>
              <a:t>Les transactions inter opérateurs mobiles restent encore complexes et peu utilisées</a:t>
            </a:r>
          </a:p>
        </p:txBody>
      </p:sp>
    </p:spTree>
    <p:extLst>
      <p:ext uri="{BB962C8B-B14F-4D97-AF65-F5344CB8AC3E}">
        <p14:creationId xmlns:p14="http://schemas.microsoft.com/office/powerpoint/2010/main" val="382388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3- La solution</a:t>
            </a:r>
          </a:p>
        </p:txBody>
      </p:sp>
      <p:sp>
        <p:nvSpPr>
          <p:cNvPr id="6" name="Rectangle 5"/>
          <p:cNvSpPr/>
          <p:nvPr/>
        </p:nvSpPr>
        <p:spPr>
          <a:xfrm>
            <a:off x="578224" y="2334077"/>
            <a:ext cx="11197486" cy="2200089"/>
          </a:xfrm>
          <a:prstGeom prst="rect">
            <a:avLst/>
          </a:prstGeom>
        </p:spPr>
        <p:txBody>
          <a:bodyPr wrap="square">
            <a:spAutoFit/>
          </a:bodyPr>
          <a:lstStyle/>
          <a:p>
            <a:pPr algn="ctr">
              <a:lnSpc>
                <a:spcPct val="107000"/>
              </a:lnSpc>
              <a:spcAft>
                <a:spcPts val="800"/>
              </a:spcAft>
            </a:pPr>
            <a:r>
              <a:rPr lang="fr-FR" sz="3200" b="1" dirty="0">
                <a:latin typeface="Tw Cen MT" panose="020B0602020104020603" pitchFamily="34" charset="0"/>
                <a:ea typeface="Calibri" panose="020F0502020204030204" pitchFamily="34" charset="0"/>
                <a:cs typeface="Times New Roman" panose="02020603050405020304" pitchFamily="18" charset="0"/>
              </a:rPr>
              <a:t>SING </a:t>
            </a:r>
            <a:r>
              <a:rPr lang="fr-FR" sz="3200" b="1" dirty="0" err="1">
                <a:latin typeface="Tw Cen MT" panose="020B0602020104020603" pitchFamily="34" charset="0"/>
                <a:ea typeface="Calibri" panose="020F0502020204030204" pitchFamily="34" charset="0"/>
                <a:cs typeface="Times New Roman" panose="02020603050405020304" pitchFamily="18" charset="0"/>
              </a:rPr>
              <a:t>pay</a:t>
            </a:r>
            <a:r>
              <a:rPr lang="fr-FR" sz="3200" b="1" dirty="0">
                <a:latin typeface="Tw Cen MT" panose="020B0602020104020603" pitchFamily="34" charset="0"/>
                <a:ea typeface="Calibri" panose="020F0502020204030204" pitchFamily="34" charset="0"/>
                <a:cs typeface="Times New Roman" panose="02020603050405020304" pitchFamily="18" charset="0"/>
              </a:rPr>
              <a:t> Commerce est une solution de </a:t>
            </a:r>
            <a:r>
              <a:rPr lang="fr-FR" sz="3200" b="1" dirty="0" err="1">
                <a:latin typeface="Tw Cen MT" panose="020B0602020104020603" pitchFamily="34" charset="0"/>
                <a:ea typeface="Calibri" panose="020F0502020204030204" pitchFamily="34" charset="0"/>
                <a:cs typeface="Times New Roman" panose="02020603050405020304" pitchFamily="18" charset="0"/>
              </a:rPr>
              <a:t>fintech</a:t>
            </a:r>
            <a:r>
              <a:rPr lang="fr-FR" sz="3200" b="1" dirty="0">
                <a:latin typeface="Tw Cen MT" panose="020B0602020104020603" pitchFamily="34" charset="0"/>
                <a:ea typeface="Calibri" panose="020F0502020204030204" pitchFamily="34" charset="0"/>
                <a:cs typeface="Times New Roman" panose="02020603050405020304" pitchFamily="18" charset="0"/>
              </a:rPr>
              <a:t> qui vient faciliter le paiement par mobile money grâce à un agrégateur et un intégrateur de paiement et ce avec un API standardisé, contrairement aux intégrateur actuel.</a:t>
            </a:r>
            <a:endParaRPr lang="en-US" sz="3200" b="1" dirty="0">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96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6"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3- La solution</a:t>
            </a:r>
          </a:p>
        </p:txBody>
      </p:sp>
      <p:pic>
        <p:nvPicPr>
          <p:cNvPr id="23" name="Image 22"/>
          <p:cNvPicPr>
            <a:picLocks noChangeAspect="1"/>
          </p:cNvPicPr>
          <p:nvPr/>
        </p:nvPicPr>
        <p:blipFill>
          <a:blip r:embed="rId2"/>
          <a:stretch>
            <a:fillRect/>
          </a:stretch>
        </p:blipFill>
        <p:spPr>
          <a:xfrm>
            <a:off x="730622" y="2645851"/>
            <a:ext cx="1814945" cy="1814945"/>
          </a:xfrm>
          <a:prstGeom prst="rect">
            <a:avLst/>
          </a:prstGeom>
        </p:spPr>
      </p:pic>
      <p:sp>
        <p:nvSpPr>
          <p:cNvPr id="24" name="ZoneTexte 23"/>
          <p:cNvSpPr txBox="1"/>
          <p:nvPr/>
        </p:nvSpPr>
        <p:spPr>
          <a:xfrm>
            <a:off x="1032771" y="2184100"/>
            <a:ext cx="1671822" cy="369332"/>
          </a:xfrm>
          <a:prstGeom prst="rect">
            <a:avLst/>
          </a:prstGeom>
          <a:noFill/>
        </p:spPr>
        <p:txBody>
          <a:bodyPr wrap="square" rtlCol="0">
            <a:spAutoFit/>
          </a:bodyPr>
          <a:lstStyle/>
          <a:p>
            <a:r>
              <a:rPr lang="fr-FR" b="1" dirty="0">
                <a:solidFill>
                  <a:srgbClr val="00758D"/>
                </a:solidFill>
                <a:latin typeface="Tw Cen MT" panose="020B0602020104020603" pitchFamily="34" charset="0"/>
              </a:rPr>
              <a:t> Individus</a:t>
            </a:r>
            <a:endParaRPr lang="en-US" b="1" dirty="0">
              <a:solidFill>
                <a:srgbClr val="00758D"/>
              </a:solidFill>
              <a:latin typeface="Tw Cen MT" panose="020B0602020104020603" pitchFamily="34" charset="0"/>
            </a:endParaRPr>
          </a:p>
        </p:txBody>
      </p:sp>
      <p:pic>
        <p:nvPicPr>
          <p:cNvPr id="25" name="Image 24"/>
          <p:cNvPicPr>
            <a:picLocks noChangeAspect="1"/>
          </p:cNvPicPr>
          <p:nvPr/>
        </p:nvPicPr>
        <p:blipFill>
          <a:blip r:embed="rId3"/>
          <a:stretch>
            <a:fillRect/>
          </a:stretch>
        </p:blipFill>
        <p:spPr>
          <a:xfrm>
            <a:off x="4265727" y="2922259"/>
            <a:ext cx="1412956" cy="1412956"/>
          </a:xfrm>
          <a:prstGeom prst="rect">
            <a:avLst/>
          </a:prstGeom>
        </p:spPr>
      </p:pic>
      <p:sp>
        <p:nvSpPr>
          <p:cNvPr id="26" name="ZoneTexte 25"/>
          <p:cNvSpPr txBox="1"/>
          <p:nvPr/>
        </p:nvSpPr>
        <p:spPr>
          <a:xfrm>
            <a:off x="4356576" y="2184100"/>
            <a:ext cx="1671822" cy="369332"/>
          </a:xfrm>
          <a:prstGeom prst="rect">
            <a:avLst/>
          </a:prstGeom>
          <a:noFill/>
        </p:spPr>
        <p:txBody>
          <a:bodyPr wrap="square" rtlCol="0">
            <a:spAutoFit/>
          </a:bodyPr>
          <a:lstStyle/>
          <a:p>
            <a:r>
              <a:rPr lang="fr-FR" b="1" dirty="0">
                <a:solidFill>
                  <a:srgbClr val="00758D"/>
                </a:solidFill>
                <a:latin typeface="Tw Cen MT" panose="020B0602020104020603" pitchFamily="34" charset="0"/>
              </a:rPr>
              <a:t>Commerces</a:t>
            </a:r>
            <a:endParaRPr lang="en-US" b="1" dirty="0">
              <a:solidFill>
                <a:srgbClr val="00758D"/>
              </a:solidFill>
              <a:latin typeface="Tw Cen MT" panose="020B0602020104020603" pitchFamily="34" charset="0"/>
            </a:endParaRPr>
          </a:p>
        </p:txBody>
      </p:sp>
      <p:sp>
        <p:nvSpPr>
          <p:cNvPr id="27" name="ZoneTexte 26"/>
          <p:cNvSpPr txBox="1"/>
          <p:nvPr/>
        </p:nvSpPr>
        <p:spPr>
          <a:xfrm>
            <a:off x="3741272" y="2507013"/>
            <a:ext cx="2461866" cy="461665"/>
          </a:xfrm>
          <a:prstGeom prst="rect">
            <a:avLst/>
          </a:prstGeom>
          <a:noFill/>
        </p:spPr>
        <p:txBody>
          <a:bodyPr wrap="square" rtlCol="0">
            <a:spAutoFit/>
          </a:bodyPr>
          <a:lstStyle/>
          <a:p>
            <a:pPr algn="ctr"/>
            <a:r>
              <a:rPr lang="fr-FR" sz="1200" dirty="0">
                <a:latin typeface="Tw Cen MT" panose="020B0602020104020603" pitchFamily="34" charset="0"/>
              </a:rPr>
              <a:t>(Bar, boutique, pharmacie, petits commerces)</a:t>
            </a:r>
            <a:endParaRPr lang="en-US" sz="1200" dirty="0">
              <a:latin typeface="Tw Cen MT" panose="020B0602020104020603" pitchFamily="34" charset="0"/>
            </a:endParaRPr>
          </a:p>
        </p:txBody>
      </p:sp>
      <p:pic>
        <p:nvPicPr>
          <p:cNvPr id="28" name="Image 27"/>
          <p:cNvPicPr>
            <a:picLocks noChangeAspect="1"/>
          </p:cNvPicPr>
          <p:nvPr/>
        </p:nvPicPr>
        <p:blipFill rotWithShape="1">
          <a:blip r:embed="rId4"/>
          <a:srcRect b="16649"/>
          <a:stretch/>
        </p:blipFill>
        <p:spPr>
          <a:xfrm>
            <a:off x="6520239" y="2326922"/>
            <a:ext cx="2456259" cy="2211102"/>
          </a:xfrm>
          <a:prstGeom prst="rect">
            <a:avLst/>
          </a:prstGeom>
        </p:spPr>
      </p:pic>
      <p:pic>
        <p:nvPicPr>
          <p:cNvPr id="29" name="Image 28"/>
          <p:cNvPicPr>
            <a:picLocks noChangeAspect="1"/>
          </p:cNvPicPr>
          <p:nvPr/>
        </p:nvPicPr>
        <p:blipFill rotWithShape="1">
          <a:blip r:embed="rId5"/>
          <a:srcRect b="16185"/>
          <a:stretch/>
        </p:blipFill>
        <p:spPr>
          <a:xfrm>
            <a:off x="8904955" y="2480943"/>
            <a:ext cx="2123338" cy="1922045"/>
          </a:xfrm>
          <a:prstGeom prst="rect">
            <a:avLst/>
          </a:prstGeom>
        </p:spPr>
      </p:pic>
      <p:sp>
        <p:nvSpPr>
          <p:cNvPr id="30" name="ZoneTexte 29"/>
          <p:cNvSpPr txBox="1"/>
          <p:nvPr/>
        </p:nvSpPr>
        <p:spPr>
          <a:xfrm>
            <a:off x="7161600" y="2183847"/>
            <a:ext cx="1671822" cy="646331"/>
          </a:xfrm>
          <a:prstGeom prst="rect">
            <a:avLst/>
          </a:prstGeom>
          <a:noFill/>
        </p:spPr>
        <p:txBody>
          <a:bodyPr wrap="square" rtlCol="0">
            <a:spAutoFit/>
          </a:bodyPr>
          <a:lstStyle/>
          <a:p>
            <a:r>
              <a:rPr lang="fr-FR" b="1" dirty="0">
                <a:solidFill>
                  <a:srgbClr val="00758D"/>
                </a:solidFill>
                <a:latin typeface="Tw Cen MT" panose="020B0602020104020603" pitchFamily="34" charset="0"/>
              </a:rPr>
              <a:t>Structures d’épargne</a:t>
            </a:r>
            <a:endParaRPr lang="en-US" b="1" dirty="0">
              <a:solidFill>
                <a:srgbClr val="00758D"/>
              </a:solidFill>
              <a:latin typeface="Tw Cen MT" panose="020B0602020104020603" pitchFamily="34" charset="0"/>
            </a:endParaRPr>
          </a:p>
        </p:txBody>
      </p:sp>
      <p:sp>
        <p:nvSpPr>
          <p:cNvPr id="31" name="ZoneTexte 30"/>
          <p:cNvSpPr txBox="1"/>
          <p:nvPr/>
        </p:nvSpPr>
        <p:spPr>
          <a:xfrm>
            <a:off x="9202252" y="2172564"/>
            <a:ext cx="1671822" cy="646331"/>
          </a:xfrm>
          <a:prstGeom prst="rect">
            <a:avLst/>
          </a:prstGeom>
          <a:noFill/>
        </p:spPr>
        <p:txBody>
          <a:bodyPr wrap="square" rtlCol="0">
            <a:spAutoFit/>
          </a:bodyPr>
          <a:lstStyle/>
          <a:p>
            <a:r>
              <a:rPr lang="fr-FR" b="1" dirty="0">
                <a:solidFill>
                  <a:srgbClr val="00758D"/>
                </a:solidFill>
                <a:latin typeface="Tw Cen MT" panose="020B0602020104020603" pitchFamily="34" charset="0"/>
              </a:rPr>
              <a:t>Gestionnaires des marchés</a:t>
            </a:r>
            <a:endParaRPr lang="en-US" b="1" dirty="0">
              <a:solidFill>
                <a:srgbClr val="00758D"/>
              </a:solidFill>
              <a:latin typeface="Tw Cen MT" panose="020B0602020104020603" pitchFamily="34" charset="0"/>
            </a:endParaRPr>
          </a:p>
        </p:txBody>
      </p:sp>
      <p:sp>
        <p:nvSpPr>
          <p:cNvPr id="32" name="ZoneTexte 31"/>
          <p:cNvSpPr txBox="1"/>
          <p:nvPr/>
        </p:nvSpPr>
        <p:spPr>
          <a:xfrm>
            <a:off x="7100324" y="4536952"/>
            <a:ext cx="4371867" cy="923330"/>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
            </a:pPr>
            <a:r>
              <a:rPr lang="fr-FR" dirty="0">
                <a:solidFill>
                  <a:srgbClr val="8E0B56"/>
                </a:solidFill>
                <a:latin typeface="Tw Cen MT" panose="020B0602020104020603" pitchFamily="34" charset="0"/>
              </a:rPr>
              <a:t>De collecter et de distribuer de l’épargne</a:t>
            </a:r>
          </a:p>
          <a:p>
            <a:r>
              <a:rPr lang="fr-FR" dirty="0">
                <a:solidFill>
                  <a:srgbClr val="8E0B56"/>
                </a:solidFill>
                <a:latin typeface="Tw Cen MT" panose="020B0602020104020603" pitchFamily="34" charset="0"/>
              </a:rPr>
              <a:t>(</a:t>
            </a:r>
            <a:r>
              <a:rPr lang="fr-FR" i="1" dirty="0">
                <a:solidFill>
                  <a:srgbClr val="8E0B56"/>
                </a:solidFill>
                <a:latin typeface="Tw Cen MT" panose="020B0602020104020603" pitchFamily="34" charset="0"/>
              </a:rPr>
              <a:t>tontine, payement des stands de marché, micro épargne)</a:t>
            </a:r>
            <a:endParaRPr lang="en-US" i="1" dirty="0">
              <a:solidFill>
                <a:srgbClr val="8E0B56"/>
              </a:solidFill>
              <a:latin typeface="Tw Cen MT" panose="020B0602020104020603" pitchFamily="34" charset="0"/>
            </a:endParaRPr>
          </a:p>
        </p:txBody>
      </p:sp>
      <p:sp>
        <p:nvSpPr>
          <p:cNvPr id="33" name="ZoneTexte 32"/>
          <p:cNvSpPr txBox="1"/>
          <p:nvPr/>
        </p:nvSpPr>
        <p:spPr>
          <a:xfrm>
            <a:off x="315888" y="4460796"/>
            <a:ext cx="3221640" cy="1200329"/>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
            </a:pPr>
            <a:r>
              <a:rPr lang="fr-FR" dirty="0">
                <a:solidFill>
                  <a:srgbClr val="8E0B56"/>
                </a:solidFill>
                <a:latin typeface="Tw Cen MT" panose="020B0602020104020603" pitchFamily="34" charset="0"/>
              </a:rPr>
              <a:t>D’effectuer des transferts mobile money interopérable</a:t>
            </a:r>
          </a:p>
          <a:p>
            <a:pPr marL="285750" indent="-285750">
              <a:buFont typeface="Wingdings" panose="05000000000000000000" pitchFamily="2" charset="2"/>
              <a:buChar char="§"/>
            </a:pPr>
            <a:r>
              <a:rPr lang="fr-FR" dirty="0">
                <a:solidFill>
                  <a:srgbClr val="8E0B56"/>
                </a:solidFill>
                <a:latin typeface="Tw Cen MT" panose="020B0602020104020603" pitchFamily="34" charset="0"/>
              </a:rPr>
              <a:t>De gérer les dépenses personnelles</a:t>
            </a:r>
            <a:endParaRPr lang="en-US" dirty="0">
              <a:solidFill>
                <a:srgbClr val="8E0B56"/>
              </a:solidFill>
              <a:latin typeface="Tw Cen MT" panose="020B0602020104020603" pitchFamily="34" charset="0"/>
            </a:endParaRPr>
          </a:p>
        </p:txBody>
      </p:sp>
      <p:sp>
        <p:nvSpPr>
          <p:cNvPr id="34" name="ZoneTexte 33"/>
          <p:cNvSpPr txBox="1"/>
          <p:nvPr/>
        </p:nvSpPr>
        <p:spPr>
          <a:xfrm>
            <a:off x="3624512" y="4460796"/>
            <a:ext cx="3062916" cy="1477328"/>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
            </a:pPr>
            <a:r>
              <a:rPr lang="fr-FR" dirty="0">
                <a:solidFill>
                  <a:srgbClr val="8E0B56"/>
                </a:solidFill>
                <a:latin typeface="Tw Cen MT" panose="020B0602020104020603" pitchFamily="34" charset="0"/>
              </a:rPr>
              <a:t>De recevoir les payements des clients et fournisseurs</a:t>
            </a:r>
          </a:p>
          <a:p>
            <a:pPr marL="285750" indent="-285750">
              <a:buFont typeface="Wingdings" panose="05000000000000000000" pitchFamily="2" charset="2"/>
              <a:buChar char="§"/>
            </a:pPr>
            <a:r>
              <a:rPr lang="fr-FR" dirty="0">
                <a:solidFill>
                  <a:srgbClr val="8E0B56"/>
                </a:solidFill>
                <a:latin typeface="Tw Cen MT" panose="020B0602020104020603" pitchFamily="34" charset="0"/>
              </a:rPr>
              <a:t>D’établir les factures et devis à partir d’un QR code</a:t>
            </a:r>
          </a:p>
          <a:p>
            <a:pPr marL="285750" indent="-285750">
              <a:buFont typeface="Wingdings" panose="05000000000000000000" pitchFamily="2" charset="2"/>
              <a:buChar char="§"/>
            </a:pPr>
            <a:endParaRPr lang="en-US" dirty="0">
              <a:solidFill>
                <a:srgbClr val="8E0B56"/>
              </a:solidFill>
              <a:latin typeface="Tw Cen MT" panose="020B0602020104020603" pitchFamily="34" charset="0"/>
            </a:endParaRPr>
          </a:p>
        </p:txBody>
      </p:sp>
      <p:sp>
        <p:nvSpPr>
          <p:cNvPr id="2" name="Rectangle 1"/>
          <p:cNvSpPr/>
          <p:nvPr/>
        </p:nvSpPr>
        <p:spPr>
          <a:xfrm>
            <a:off x="630875" y="1347866"/>
            <a:ext cx="4376198" cy="461665"/>
          </a:xfrm>
          <a:prstGeom prst="rect">
            <a:avLst/>
          </a:prstGeom>
        </p:spPr>
        <p:txBody>
          <a:bodyPr wrap="none">
            <a:spAutoFit/>
          </a:bodyPr>
          <a:lstStyle/>
          <a:p>
            <a:r>
              <a:rPr lang="fr-FR" sz="2400" dirty="0">
                <a:latin typeface="Tw Cen MT" panose="020B0602020104020603" pitchFamily="34" charset="0"/>
              </a:rPr>
              <a:t>SING </a:t>
            </a:r>
            <a:r>
              <a:rPr lang="fr-FR" sz="2400" dirty="0" err="1">
                <a:latin typeface="Tw Cen MT" panose="020B0602020104020603" pitchFamily="34" charset="0"/>
              </a:rPr>
              <a:t>Pay</a:t>
            </a:r>
            <a:r>
              <a:rPr lang="fr-FR" sz="2400" dirty="0">
                <a:latin typeface="Tw Cen MT" panose="020B0602020104020603" pitchFamily="34" charset="0"/>
              </a:rPr>
              <a:t> Commerce, permet aux:</a:t>
            </a:r>
            <a:endParaRPr lang="en-US" sz="2400" dirty="0"/>
          </a:p>
        </p:txBody>
      </p:sp>
    </p:spTree>
    <p:extLst>
      <p:ext uri="{BB962C8B-B14F-4D97-AF65-F5344CB8AC3E}">
        <p14:creationId xmlns:p14="http://schemas.microsoft.com/office/powerpoint/2010/main" val="131508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12" name="ZoneTexte 11"/>
          <p:cNvSpPr txBox="1"/>
          <p:nvPr/>
        </p:nvSpPr>
        <p:spPr>
          <a:xfrm>
            <a:off x="11454063" y="6160168"/>
            <a:ext cx="336884" cy="369332"/>
          </a:xfrm>
          <a:prstGeom prst="rect">
            <a:avLst/>
          </a:prstGeom>
          <a:noFill/>
        </p:spPr>
        <p:txBody>
          <a:bodyPr wrap="square" rtlCol="0">
            <a:spAutoFit/>
          </a:bodyPr>
          <a:lstStyle/>
          <a:p>
            <a:r>
              <a:rPr lang="fr-FR" dirty="0">
                <a:solidFill>
                  <a:schemeClr val="bg1"/>
                </a:solidFill>
              </a:rPr>
              <a:t>1</a:t>
            </a:r>
            <a:endParaRPr lang="en-US" dirty="0">
              <a:solidFill>
                <a:schemeClr val="bg1"/>
              </a:solidFill>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3- La solution</a:t>
            </a:r>
          </a:p>
        </p:txBody>
      </p:sp>
      <p:sp>
        <p:nvSpPr>
          <p:cNvPr id="8" name="ZoneTexte 7">
            <a:extLst>
              <a:ext uri="{FF2B5EF4-FFF2-40B4-BE49-F238E27FC236}">
                <a16:creationId xmlns:a16="http://schemas.microsoft.com/office/drawing/2014/main" id="{CC808579-8BDD-459B-9E85-BBB455ADBA48}"/>
              </a:ext>
            </a:extLst>
          </p:cNvPr>
          <p:cNvSpPr txBox="1"/>
          <p:nvPr/>
        </p:nvSpPr>
        <p:spPr>
          <a:xfrm>
            <a:off x="496004" y="1416878"/>
            <a:ext cx="5913865" cy="4024243"/>
          </a:xfrm>
          <a:prstGeom prst="rect">
            <a:avLst/>
          </a:prstGeom>
          <a:noFill/>
        </p:spPr>
        <p:txBody>
          <a:bodyPr wrap="square" rtlCol="0">
            <a:spAutoFit/>
          </a:bodyPr>
          <a:lstStyle/>
          <a:p>
            <a:pPr>
              <a:lnSpc>
                <a:spcPts val="2160"/>
              </a:lnSpc>
            </a:pPr>
            <a:r>
              <a:rPr lang="fr-FR" sz="2000" b="1" dirty="0">
                <a:latin typeface="Tw Cen MT" panose="020B0602020104020603" pitchFamily="34" charset="0"/>
              </a:rPr>
              <a:t>Une application simple d’utilisation qui permet :</a:t>
            </a:r>
          </a:p>
          <a:p>
            <a:pPr marL="285750" indent="-285750">
              <a:lnSpc>
                <a:spcPts val="2160"/>
              </a:lnSpc>
              <a:buFont typeface="Wingdings" panose="05000000000000000000" pitchFamily="2" charset="2"/>
              <a:buChar char="§"/>
            </a:pPr>
            <a:endParaRPr lang="fr-FR" dirty="0"/>
          </a:p>
          <a:p>
            <a:pPr marL="285750" indent="-285750">
              <a:lnSpc>
                <a:spcPts val="2160"/>
              </a:lnSpc>
              <a:buFont typeface="Wingdings" panose="05000000000000000000" pitchFamily="2" charset="2"/>
              <a:buChar char="§"/>
            </a:pPr>
            <a:r>
              <a:rPr lang="fr-FR" dirty="0"/>
              <a:t> </a:t>
            </a:r>
            <a:r>
              <a:rPr lang="fr-FR" sz="1600" dirty="0">
                <a:latin typeface="Tw Cen MT" panose="020B0602020104020603" pitchFamily="34" charset="0"/>
              </a:rPr>
              <a:t>De recevoir ou d’envoyer du mobile money quelque soit l’opérateur sans avoir besoin de me déplacer</a:t>
            </a:r>
          </a:p>
          <a:p>
            <a:pPr marL="285750" indent="-285750">
              <a:lnSpc>
                <a:spcPts val="2160"/>
              </a:lnSpc>
              <a:buFont typeface="Wingdings" panose="05000000000000000000" pitchFamily="2" charset="2"/>
              <a:buChar char="§"/>
            </a:pPr>
            <a:r>
              <a:rPr lang="fr-FR" sz="1600" dirty="0">
                <a:latin typeface="Tw Cen MT" panose="020B0602020104020603" pitchFamily="34" charset="0"/>
              </a:rPr>
              <a:t>De gérer ma tontine à distance </a:t>
            </a:r>
          </a:p>
          <a:p>
            <a:pPr marL="285750" indent="-285750">
              <a:lnSpc>
                <a:spcPts val="2160"/>
              </a:lnSpc>
              <a:buFont typeface="Wingdings" panose="05000000000000000000" pitchFamily="2" charset="2"/>
              <a:buChar char="§"/>
            </a:pPr>
            <a:r>
              <a:rPr lang="fr-FR" sz="1600" dirty="0">
                <a:latin typeface="Tw Cen MT" panose="020B0602020104020603" pitchFamily="34" charset="0"/>
              </a:rPr>
              <a:t>De gérer les collecteur d’épargne dans les marchés et de réaliser des paiements</a:t>
            </a:r>
          </a:p>
          <a:p>
            <a:pPr marL="285750" indent="-285750">
              <a:lnSpc>
                <a:spcPts val="2160"/>
              </a:lnSpc>
              <a:buFont typeface="Wingdings" panose="05000000000000000000" pitchFamily="2" charset="2"/>
              <a:buChar char="§"/>
            </a:pPr>
            <a:r>
              <a:rPr lang="fr-FR" sz="1600" dirty="0">
                <a:latin typeface="Tw Cen MT" panose="020B0602020104020603" pitchFamily="34" charset="0"/>
              </a:rPr>
              <a:t>De gérer mon budget personnel ou celui de mon commerce</a:t>
            </a:r>
          </a:p>
          <a:p>
            <a:pPr marL="285750" indent="-285750">
              <a:lnSpc>
                <a:spcPts val="2160"/>
              </a:lnSpc>
              <a:buFont typeface="Wingdings" panose="05000000000000000000" pitchFamily="2" charset="2"/>
              <a:buChar char="§"/>
            </a:pPr>
            <a:r>
              <a:rPr lang="fr-FR" sz="1600" dirty="0">
                <a:latin typeface="Tw Cen MT" panose="020B0602020104020603" pitchFamily="34" charset="0"/>
              </a:rPr>
              <a:t>Faire des factures et recevoir des paiements en 2 clicks grâce à un QR Code</a:t>
            </a:r>
          </a:p>
          <a:p>
            <a:pPr marL="285750" indent="-285750">
              <a:lnSpc>
                <a:spcPts val="2160"/>
              </a:lnSpc>
              <a:buFont typeface="Wingdings" panose="05000000000000000000" pitchFamily="2" charset="2"/>
              <a:buChar char="§"/>
            </a:pPr>
            <a:r>
              <a:rPr lang="fr-FR" sz="1600" dirty="0">
                <a:latin typeface="Tw Cen MT" panose="020B0602020104020603" pitchFamily="34" charset="0"/>
              </a:rPr>
              <a:t>Recharger les cartes prépayés de mes clients</a:t>
            </a:r>
          </a:p>
          <a:p>
            <a:pPr marL="285750" indent="-285750">
              <a:lnSpc>
                <a:spcPts val="2160"/>
              </a:lnSpc>
              <a:buFont typeface="Wingdings" panose="05000000000000000000" pitchFamily="2" charset="2"/>
              <a:buChar char="§"/>
            </a:pPr>
            <a:r>
              <a:rPr lang="fr-FR" sz="1600" dirty="0">
                <a:latin typeface="Tw Cen MT" panose="020B0602020104020603" pitchFamily="34" charset="0"/>
              </a:rPr>
              <a:t>Accepter des paiements de mobile money sur mon application</a:t>
            </a:r>
          </a:p>
          <a:p>
            <a:pPr marL="285750" indent="-285750">
              <a:lnSpc>
                <a:spcPts val="2160"/>
              </a:lnSpc>
              <a:buFont typeface="Wingdings" panose="05000000000000000000" pitchFamily="2" charset="2"/>
              <a:buChar char="§"/>
            </a:pPr>
            <a:r>
              <a:rPr lang="fr-FR" sz="1600" dirty="0">
                <a:latin typeface="Tw Cen MT" panose="020B0602020104020603" pitchFamily="34" charset="0"/>
              </a:rPr>
              <a:t>Faire des transactions visa et MasterCard à partir de mon téléphone</a:t>
            </a:r>
            <a:endParaRPr lang="en-US" sz="1600" dirty="0">
              <a:latin typeface="Tw Cen MT" panose="020B0602020104020603" pitchFamily="34" charset="0"/>
            </a:endParaRPr>
          </a:p>
        </p:txBody>
      </p:sp>
      <p:pic>
        <p:nvPicPr>
          <p:cNvPr id="9" name="Image 8">
            <a:extLst>
              <a:ext uri="{FF2B5EF4-FFF2-40B4-BE49-F238E27FC236}">
                <a16:creationId xmlns:a16="http://schemas.microsoft.com/office/drawing/2014/main" id="{93353E14-E7C2-4D59-886B-BB18777A2E5B}"/>
              </a:ext>
            </a:extLst>
          </p:cNvPr>
          <p:cNvPicPr>
            <a:picLocks noChangeAspect="1"/>
          </p:cNvPicPr>
          <p:nvPr/>
        </p:nvPicPr>
        <p:blipFill>
          <a:blip r:embed="rId2"/>
          <a:stretch>
            <a:fillRect/>
          </a:stretch>
        </p:blipFill>
        <p:spPr>
          <a:xfrm>
            <a:off x="6645915" y="2235820"/>
            <a:ext cx="5167394" cy="2741240"/>
          </a:xfrm>
          <a:prstGeom prst="rect">
            <a:avLst/>
          </a:prstGeom>
        </p:spPr>
      </p:pic>
      <p:sp>
        <p:nvSpPr>
          <p:cNvPr id="11" name="ZoneTexte 10">
            <a:extLst>
              <a:ext uri="{FF2B5EF4-FFF2-40B4-BE49-F238E27FC236}">
                <a16:creationId xmlns:a16="http://schemas.microsoft.com/office/drawing/2014/main" id="{B4B3824E-DB4A-4122-90B5-D14544A6D68A}"/>
              </a:ext>
            </a:extLst>
          </p:cNvPr>
          <p:cNvSpPr txBox="1"/>
          <p:nvPr/>
        </p:nvSpPr>
        <p:spPr>
          <a:xfrm>
            <a:off x="662067" y="5662613"/>
            <a:ext cx="11236283" cy="830997"/>
          </a:xfrm>
          <a:prstGeom prst="rect">
            <a:avLst/>
          </a:prstGeom>
          <a:solidFill>
            <a:srgbClr val="8E0B56"/>
          </a:solidFill>
        </p:spPr>
        <p:txBody>
          <a:bodyPr wrap="square" rtlCol="0">
            <a:spAutoFit/>
          </a:bodyPr>
          <a:lstStyle/>
          <a:p>
            <a:r>
              <a:rPr lang="fr-FR" sz="2400" b="1" dirty="0">
                <a:solidFill>
                  <a:schemeClr val="bg1"/>
                </a:solidFill>
                <a:latin typeface="Tw Cen MT" panose="020B0602020104020603" pitchFamily="34" charset="0"/>
              </a:rPr>
              <a:t>Inclusion et proximité grâce aux réseaux de clients utilisant les services financiers numérique SINGPAY</a:t>
            </a:r>
            <a:endParaRPr lang="en-US"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40161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4- Pourquoi maintenant</a:t>
            </a:r>
          </a:p>
        </p:txBody>
      </p:sp>
      <p:sp>
        <p:nvSpPr>
          <p:cNvPr id="2" name="Rectangle 1"/>
          <p:cNvSpPr/>
          <p:nvPr/>
        </p:nvSpPr>
        <p:spPr>
          <a:xfrm>
            <a:off x="862293" y="1272193"/>
            <a:ext cx="10165925" cy="5016758"/>
          </a:xfrm>
          <a:prstGeom prst="rect">
            <a:avLst/>
          </a:prstGeom>
          <a:solidFill>
            <a:schemeClr val="bg1">
              <a:lumMod val="95000"/>
            </a:schemeClr>
          </a:solidFill>
        </p:spPr>
        <p:txBody>
          <a:bodyPr wrap="square">
            <a:spAutoFit/>
          </a:bodyPr>
          <a:lstStyle/>
          <a:p>
            <a:pPr algn="just"/>
            <a:r>
              <a:rPr lang="fr-FR" sz="2000" dirty="0">
                <a:latin typeface="Tw Cen MT" panose="020B0602020104020603" pitchFamily="34" charset="0"/>
              </a:rPr>
              <a:t>Avec la pandémie du </a:t>
            </a:r>
            <a:r>
              <a:rPr lang="fr-FR" sz="2000" dirty="0" err="1">
                <a:latin typeface="Tw Cen MT" panose="020B0602020104020603" pitchFamily="34" charset="0"/>
              </a:rPr>
              <a:t>covid</a:t>
            </a:r>
            <a:r>
              <a:rPr lang="fr-FR" sz="2000" dirty="0">
                <a:latin typeface="Tw Cen MT" panose="020B0602020104020603" pitchFamily="34" charset="0"/>
              </a:rPr>
              <a:t> 19, il a rapidement été évident que la technologie mobile, et les services mobile money en particulier, auraient un rôle majeur à jouer pour maintenir le contact entre les personnes, leur permettre de recevoir une aide financière vitale et leur offrir un moyen sûr et sans contact de régler leurs différents achats et paiement. </a:t>
            </a:r>
          </a:p>
          <a:p>
            <a:pPr algn="just"/>
            <a:endParaRPr lang="fr-FR" sz="2000" dirty="0">
              <a:latin typeface="Tw Cen MT" panose="020B0602020104020603" pitchFamily="34" charset="0"/>
            </a:endParaRPr>
          </a:p>
          <a:p>
            <a:pPr algn="just"/>
            <a:r>
              <a:rPr lang="fr-FR" sz="2000" dirty="0">
                <a:latin typeface="Tw Cen MT" panose="020B0602020104020603" pitchFamily="34" charset="0"/>
              </a:rPr>
              <a:t>Avec plus de </a:t>
            </a:r>
            <a:r>
              <a:rPr lang="fr-FR" sz="2000" b="1" dirty="0">
                <a:latin typeface="Tw Cen MT" panose="020B0602020104020603" pitchFamily="34" charset="0"/>
              </a:rPr>
              <a:t>1,2 milliard </a:t>
            </a:r>
            <a:r>
              <a:rPr lang="fr-FR" sz="2000" dirty="0">
                <a:latin typeface="Tw Cen MT" panose="020B0602020104020603" pitchFamily="34" charset="0"/>
              </a:rPr>
              <a:t>de comptes enregistrés et </a:t>
            </a:r>
            <a:r>
              <a:rPr lang="fr-FR" sz="2000" b="1" dirty="0">
                <a:latin typeface="Tw Cen MT" panose="020B0602020104020603" pitchFamily="34" charset="0"/>
              </a:rPr>
              <a:t>300 millions </a:t>
            </a:r>
            <a:r>
              <a:rPr lang="fr-FR" sz="2000" dirty="0">
                <a:latin typeface="Tw Cen MT" panose="020B0602020104020603" pitchFamily="34" charset="0"/>
              </a:rPr>
              <a:t>de comptes actifs dans le monde en 2021, l’utilisation du mobile money est en plein essor ces dernières années et fait donc partie désormais des habitudes quotidiennes.</a:t>
            </a:r>
          </a:p>
          <a:p>
            <a:pPr algn="just"/>
            <a:endParaRPr lang="fr-FR" sz="2000" dirty="0">
              <a:latin typeface="Tw Cen MT" panose="020B0602020104020603" pitchFamily="34" charset="0"/>
            </a:endParaRPr>
          </a:p>
          <a:p>
            <a:pPr algn="just"/>
            <a:r>
              <a:rPr lang="fr-FR" sz="2000" dirty="0">
                <a:latin typeface="Tw Cen MT" panose="020B0602020104020603" pitchFamily="34" charset="0"/>
              </a:rPr>
              <a:t>Enfin, avec les actions mis en place ces dernières années pour favoriser  l’inclusion financière, le secteur de la téléphonie mobile possède la couverture et la capacité d’innovation nécessaires pour ce renforcement. </a:t>
            </a:r>
            <a:endParaRPr lang="en-US" sz="2000" dirty="0">
              <a:latin typeface="Tw Cen MT" panose="020B0602020104020603" pitchFamily="34" charset="0"/>
            </a:endParaRPr>
          </a:p>
          <a:p>
            <a:pPr algn="just"/>
            <a:endParaRPr lang="fr-FR" sz="2000" dirty="0">
              <a:latin typeface="Tw Cen MT" panose="020B0602020104020603" pitchFamily="34" charset="0"/>
            </a:endParaRPr>
          </a:p>
          <a:p>
            <a:pPr algn="just"/>
            <a:endParaRPr lang="fr-FR" sz="2000" dirty="0">
              <a:latin typeface="Tw Cen MT" panose="020B0602020104020603" pitchFamily="34" charset="0"/>
            </a:endParaRPr>
          </a:p>
          <a:p>
            <a:pPr algn="just"/>
            <a:endParaRPr lang="fr-FR" sz="2000" dirty="0">
              <a:latin typeface="Tw Cen MT" panose="020B0602020104020603" pitchFamily="34" charset="0"/>
            </a:endParaRPr>
          </a:p>
          <a:p>
            <a:pPr algn="just"/>
            <a:endParaRPr lang="fr-FR" sz="2000" dirty="0">
              <a:latin typeface="Tw Cen MT" panose="020B0602020104020603" pitchFamily="34" charset="0"/>
            </a:endParaRPr>
          </a:p>
        </p:txBody>
      </p:sp>
    </p:spTree>
    <p:extLst>
      <p:ext uri="{BB962C8B-B14F-4D97-AF65-F5344CB8AC3E}">
        <p14:creationId xmlns:p14="http://schemas.microsoft.com/office/powerpoint/2010/main" val="34541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1">
            <a:extLst>
              <a:ext uri="{FF2B5EF4-FFF2-40B4-BE49-F238E27FC236}">
                <a16:creationId xmlns:a16="http://schemas.microsoft.com/office/drawing/2014/main" id="{2608D587-07E3-4F3B-AF40-2375C9328BE4}"/>
              </a:ext>
            </a:extLst>
          </p:cNvPr>
          <p:cNvSpPr txBox="1">
            <a:spLocks/>
          </p:cNvSpPr>
          <p:nvPr/>
        </p:nvSpPr>
        <p:spPr>
          <a:xfrm>
            <a:off x="862293" y="209783"/>
            <a:ext cx="7575176" cy="571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bg1"/>
                </a:solidFill>
                <a:latin typeface="GalanoClassic-Medium ☞"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FFFFFF"/>
              </a:solidFill>
              <a:effectLst/>
              <a:uLnTx/>
              <a:uFillTx/>
              <a:latin typeface="GalanoClassic-Medium ☞" pitchFamily="2" charset="77"/>
              <a:ea typeface="+mj-ea"/>
              <a:cs typeface="+mj-cs"/>
            </a:endParaRPr>
          </a:p>
        </p:txBody>
      </p:sp>
      <p:sp>
        <p:nvSpPr>
          <p:cNvPr id="10" name="Espace réservé du contenu 2"/>
          <p:cNvSpPr txBox="1">
            <a:spLocks/>
          </p:cNvSpPr>
          <p:nvPr/>
        </p:nvSpPr>
        <p:spPr>
          <a:xfrm>
            <a:off x="485383" y="1478671"/>
            <a:ext cx="9259118" cy="149271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endParaRPr lang="fr-FR" sz="1200" dirty="0"/>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a:p>
            <a:pPr marL="0" indent="0" algn="just">
              <a:lnSpc>
                <a:spcPct val="100000"/>
              </a:lnSpc>
              <a:buFont typeface="Arial" panose="020B0604020202020204" pitchFamily="34" charset="0"/>
              <a:buNone/>
            </a:pPr>
            <a:endParaRPr lang="fr-FR" sz="1800" dirty="0">
              <a:latin typeface="Tw Cen MT" panose="020B0602020104020603" pitchFamily="34" charset="0"/>
            </a:endParaRPr>
          </a:p>
        </p:txBody>
      </p:sp>
      <p:sp>
        <p:nvSpPr>
          <p:cNvPr id="7" name="Titre 1"/>
          <p:cNvSpPr>
            <a:spLocks noGrp="1"/>
          </p:cNvSpPr>
          <p:nvPr>
            <p:ph type="title"/>
          </p:nvPr>
        </p:nvSpPr>
        <p:spPr>
          <a:xfrm>
            <a:off x="578224" y="118053"/>
            <a:ext cx="7575176" cy="571406"/>
          </a:xfrm>
        </p:spPr>
        <p:txBody>
          <a:bodyPr>
            <a:noAutofit/>
          </a:bodyPr>
          <a:lstStyle/>
          <a:p>
            <a:r>
              <a:rPr lang="fr-FR" sz="4400" b="1" dirty="0">
                <a:latin typeface="Tw Cen MT" panose="020B0602020104020603" pitchFamily="34" charset="0"/>
              </a:rPr>
              <a:t>5- Taille du marché</a:t>
            </a:r>
          </a:p>
        </p:txBody>
      </p:sp>
      <p:sp>
        <p:nvSpPr>
          <p:cNvPr id="3" name="ZoneTexte 2"/>
          <p:cNvSpPr txBox="1"/>
          <p:nvPr/>
        </p:nvSpPr>
        <p:spPr>
          <a:xfrm>
            <a:off x="765205" y="1673936"/>
            <a:ext cx="3408218" cy="461665"/>
          </a:xfrm>
          <a:prstGeom prst="rect">
            <a:avLst/>
          </a:prstGeom>
          <a:noFill/>
        </p:spPr>
        <p:txBody>
          <a:bodyPr wrap="square" rtlCol="0">
            <a:spAutoFit/>
          </a:bodyPr>
          <a:lstStyle/>
          <a:p>
            <a:r>
              <a:rPr lang="fr-FR" sz="2400" b="1" dirty="0">
                <a:solidFill>
                  <a:srgbClr val="8E0B56"/>
                </a:solidFill>
                <a:latin typeface="Tw Cen MT" panose="020B0602020104020603" pitchFamily="34" charset="0"/>
              </a:rPr>
              <a:t>Marché global</a:t>
            </a:r>
            <a:endParaRPr lang="en-US" sz="2400" b="1" dirty="0">
              <a:solidFill>
                <a:srgbClr val="8E0B56"/>
              </a:solidFill>
              <a:latin typeface="Tw Cen MT" panose="020B0602020104020603" pitchFamily="34" charset="0"/>
            </a:endParaRPr>
          </a:p>
        </p:txBody>
      </p:sp>
      <p:sp>
        <p:nvSpPr>
          <p:cNvPr id="13" name="Rectangle 12"/>
          <p:cNvSpPr/>
          <p:nvPr/>
        </p:nvSpPr>
        <p:spPr>
          <a:xfrm>
            <a:off x="4197497" y="4107263"/>
            <a:ext cx="3225465" cy="707886"/>
          </a:xfrm>
          <a:prstGeom prst="rect">
            <a:avLst/>
          </a:prstGeom>
        </p:spPr>
        <p:txBody>
          <a:bodyPr wrap="square">
            <a:spAutoFit/>
          </a:bodyPr>
          <a:lstStyle/>
          <a:p>
            <a:pPr algn="ctr"/>
            <a:r>
              <a:rPr lang="fr-FR" sz="2000" b="1" dirty="0">
                <a:latin typeface="Tw Cen MT" panose="020B0602020104020603" pitchFamily="34" charset="0"/>
              </a:rPr>
              <a:t>39</a:t>
            </a:r>
            <a:r>
              <a:rPr lang="fr-FR" sz="2000" dirty="0">
                <a:latin typeface="Tw Cen MT" panose="020B0602020104020603" pitchFamily="34" charset="0"/>
              </a:rPr>
              <a:t> millions de comptes actifs en Afrique </a:t>
            </a:r>
            <a:r>
              <a:rPr lang="fr-FR" sz="2000" dirty="0" err="1">
                <a:latin typeface="Tw Cen MT" panose="020B0602020104020603" pitchFamily="34" charset="0"/>
              </a:rPr>
              <a:t>subsaherienne</a:t>
            </a:r>
            <a:endParaRPr lang="en-US" sz="2000" dirty="0">
              <a:latin typeface="Tw Cen MT" panose="020B0602020104020603" pitchFamily="34" charset="0"/>
            </a:endParaRPr>
          </a:p>
        </p:txBody>
      </p:sp>
      <p:pic>
        <p:nvPicPr>
          <p:cNvPr id="1028" name="Picture 4" descr="Foule d'utilisateurs - Icônes social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205" y="2135601"/>
            <a:ext cx="1971662" cy="1971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me de l'utilisateur - Icônes gens gratui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1332" y="2624067"/>
            <a:ext cx="1136532" cy="11365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tilisateurs - Icônes interface gratui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8510" y="2466062"/>
            <a:ext cx="1401179" cy="140118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4649881" y="1673936"/>
            <a:ext cx="3408218" cy="461665"/>
          </a:xfrm>
          <a:prstGeom prst="rect">
            <a:avLst/>
          </a:prstGeom>
          <a:noFill/>
        </p:spPr>
        <p:txBody>
          <a:bodyPr wrap="square" rtlCol="0">
            <a:spAutoFit/>
          </a:bodyPr>
          <a:lstStyle/>
          <a:p>
            <a:r>
              <a:rPr lang="fr-FR" sz="2400" b="1" dirty="0">
                <a:solidFill>
                  <a:srgbClr val="8E0B56"/>
                </a:solidFill>
                <a:latin typeface="Tw Cen MT" panose="020B0602020104020603" pitchFamily="34" charset="0"/>
              </a:rPr>
              <a:t>Marché potentiel</a:t>
            </a:r>
            <a:endParaRPr lang="en-US" sz="2400" b="1" dirty="0">
              <a:solidFill>
                <a:srgbClr val="8E0B56"/>
              </a:solidFill>
              <a:latin typeface="Tw Cen MT" panose="020B0602020104020603" pitchFamily="34" charset="0"/>
            </a:endParaRPr>
          </a:p>
        </p:txBody>
      </p:sp>
      <p:sp>
        <p:nvSpPr>
          <p:cNvPr id="21" name="ZoneTexte 20"/>
          <p:cNvSpPr txBox="1"/>
          <p:nvPr/>
        </p:nvSpPr>
        <p:spPr>
          <a:xfrm>
            <a:off x="8883593" y="1673936"/>
            <a:ext cx="3408218" cy="461665"/>
          </a:xfrm>
          <a:prstGeom prst="rect">
            <a:avLst/>
          </a:prstGeom>
          <a:noFill/>
        </p:spPr>
        <p:txBody>
          <a:bodyPr wrap="square" rtlCol="0">
            <a:spAutoFit/>
          </a:bodyPr>
          <a:lstStyle/>
          <a:p>
            <a:r>
              <a:rPr lang="fr-FR" sz="2400" b="1" dirty="0">
                <a:solidFill>
                  <a:srgbClr val="8E0B56"/>
                </a:solidFill>
                <a:latin typeface="Tw Cen MT" panose="020B0602020104020603" pitchFamily="34" charset="0"/>
              </a:rPr>
              <a:t>Marché captif</a:t>
            </a:r>
            <a:endParaRPr lang="en-US" sz="2400" b="1" dirty="0">
              <a:solidFill>
                <a:srgbClr val="8E0B56"/>
              </a:solidFill>
              <a:latin typeface="Tw Cen MT" panose="020B0602020104020603" pitchFamily="34" charset="0"/>
            </a:endParaRPr>
          </a:p>
        </p:txBody>
      </p:sp>
      <p:sp>
        <p:nvSpPr>
          <p:cNvPr id="15" name="Rectangle 14"/>
          <p:cNvSpPr/>
          <p:nvPr/>
        </p:nvSpPr>
        <p:spPr>
          <a:xfrm>
            <a:off x="8165314" y="4107263"/>
            <a:ext cx="3225465" cy="707886"/>
          </a:xfrm>
          <a:prstGeom prst="rect">
            <a:avLst/>
          </a:prstGeom>
        </p:spPr>
        <p:txBody>
          <a:bodyPr wrap="square">
            <a:spAutoFit/>
          </a:bodyPr>
          <a:lstStyle/>
          <a:p>
            <a:pPr algn="ctr"/>
            <a:r>
              <a:rPr lang="fr-FR" sz="2000" b="1" dirty="0">
                <a:latin typeface="Tw Cen MT" panose="020B0602020104020603" pitchFamily="34" charset="0"/>
              </a:rPr>
              <a:t>2,7</a:t>
            </a:r>
            <a:r>
              <a:rPr lang="fr-FR" sz="2000" dirty="0">
                <a:latin typeface="Tw Cen MT" panose="020B0602020104020603" pitchFamily="34" charset="0"/>
              </a:rPr>
              <a:t> millions de comptes actifs au Gabon</a:t>
            </a:r>
            <a:endParaRPr lang="en-US" sz="2000" dirty="0">
              <a:latin typeface="Tw Cen MT" panose="020B0602020104020603" pitchFamily="34" charset="0"/>
            </a:endParaRPr>
          </a:p>
        </p:txBody>
      </p:sp>
      <p:sp>
        <p:nvSpPr>
          <p:cNvPr id="16" name="Rectangle 15"/>
          <p:cNvSpPr/>
          <p:nvPr/>
        </p:nvSpPr>
        <p:spPr>
          <a:xfrm>
            <a:off x="229680" y="4107263"/>
            <a:ext cx="3225465" cy="707886"/>
          </a:xfrm>
          <a:prstGeom prst="rect">
            <a:avLst/>
          </a:prstGeom>
        </p:spPr>
        <p:txBody>
          <a:bodyPr wrap="square">
            <a:spAutoFit/>
          </a:bodyPr>
          <a:lstStyle/>
          <a:p>
            <a:pPr algn="ctr"/>
            <a:r>
              <a:rPr lang="fr-FR" sz="2000" b="1" dirty="0">
                <a:latin typeface="Tw Cen MT" panose="020B0602020104020603" pitchFamily="34" charset="0"/>
              </a:rPr>
              <a:t>161</a:t>
            </a:r>
            <a:r>
              <a:rPr lang="fr-FR" sz="2000" dirty="0">
                <a:latin typeface="Tw Cen MT" panose="020B0602020104020603" pitchFamily="34" charset="0"/>
              </a:rPr>
              <a:t> millions de comptes actifs en Afrique</a:t>
            </a:r>
            <a:endParaRPr lang="en-US" sz="2000" dirty="0">
              <a:latin typeface="Tw Cen MT" panose="020B0602020104020603" pitchFamily="34" charset="0"/>
            </a:endParaRPr>
          </a:p>
        </p:txBody>
      </p:sp>
    </p:spTree>
    <p:extLst>
      <p:ext uri="{BB962C8B-B14F-4D97-AF65-F5344CB8AC3E}">
        <p14:creationId xmlns:p14="http://schemas.microsoft.com/office/powerpoint/2010/main" val="3409285560"/>
      </p:ext>
    </p:extLst>
  </p:cSld>
  <p:clrMapOvr>
    <a:masterClrMapping/>
  </p:clrMapOvr>
</p:sld>
</file>

<file path=ppt/theme/theme1.xml><?xml version="1.0" encoding="utf-8"?>
<a:theme xmlns:a="http://schemas.openxmlformats.org/drawingml/2006/main" name="SING_Intérieur">
  <a:themeElements>
    <a:clrScheme name="SING">
      <a:dk1>
        <a:srgbClr val="1C1C1C"/>
      </a:dk1>
      <a:lt1>
        <a:srgbClr val="FFFFFF"/>
      </a:lt1>
      <a:dk2>
        <a:srgbClr val="63093D"/>
      </a:dk2>
      <a:lt2>
        <a:srgbClr val="E5E7EA"/>
      </a:lt2>
      <a:accent1>
        <a:srgbClr val="008BAC"/>
      </a:accent1>
      <a:accent2>
        <a:srgbClr val="CFB400"/>
      </a:accent2>
      <a:accent3>
        <a:srgbClr val="7F602D"/>
      </a:accent3>
      <a:accent4>
        <a:srgbClr val="032E3B"/>
      </a:accent4>
      <a:accent5>
        <a:srgbClr val="7F0C4E"/>
      </a:accent5>
      <a:accent6>
        <a:srgbClr val="009291"/>
      </a:accent6>
      <a:hlink>
        <a:srgbClr val="009291"/>
      </a:hlink>
      <a:folHlink>
        <a:srgbClr val="A910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NG_Titre">
  <a:themeElements>
    <a:clrScheme name="SING">
      <a:dk1>
        <a:srgbClr val="1C1C1C"/>
      </a:dk1>
      <a:lt1>
        <a:srgbClr val="FFFFFF"/>
      </a:lt1>
      <a:dk2>
        <a:srgbClr val="63093D"/>
      </a:dk2>
      <a:lt2>
        <a:srgbClr val="E5E7EA"/>
      </a:lt2>
      <a:accent1>
        <a:srgbClr val="008BAC"/>
      </a:accent1>
      <a:accent2>
        <a:srgbClr val="CFB400"/>
      </a:accent2>
      <a:accent3>
        <a:srgbClr val="7F602D"/>
      </a:accent3>
      <a:accent4>
        <a:srgbClr val="032E3B"/>
      </a:accent4>
      <a:accent5>
        <a:srgbClr val="7F0C4E"/>
      </a:accent5>
      <a:accent6>
        <a:srgbClr val="009291"/>
      </a:accent6>
      <a:hlink>
        <a:srgbClr val="009291"/>
      </a:hlink>
      <a:folHlink>
        <a:srgbClr val="A910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25082</TotalTime>
  <Words>4275</Words>
  <Application>Microsoft Office PowerPoint</Application>
  <PresentationFormat>Grand écran</PresentationFormat>
  <Paragraphs>621</Paragraphs>
  <Slides>31</Slides>
  <Notes>1</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31</vt:i4>
      </vt:variant>
    </vt:vector>
  </HeadingPairs>
  <TitlesOfParts>
    <vt:vector size="46" baseType="lpstr">
      <vt:lpstr>Arial</vt:lpstr>
      <vt:lpstr>Arial</vt:lpstr>
      <vt:lpstr>Calibri</vt:lpstr>
      <vt:lpstr>Calibri corps</vt:lpstr>
      <vt:lpstr>Calibri Light</vt:lpstr>
      <vt:lpstr>GalanoClassic-Medium ☞</vt:lpstr>
      <vt:lpstr>inherit</vt:lpstr>
      <vt:lpstr>Myriad Pro</vt:lpstr>
      <vt:lpstr>Tahoma</vt:lpstr>
      <vt:lpstr>Times New Roman</vt:lpstr>
      <vt:lpstr>Tw Cen MT</vt:lpstr>
      <vt:lpstr>Verdana</vt:lpstr>
      <vt:lpstr>Wingdings</vt:lpstr>
      <vt:lpstr>SING_Intérieur</vt:lpstr>
      <vt:lpstr>1_SING_Titre</vt:lpstr>
      <vt:lpstr>Présentation PowerPoint</vt:lpstr>
      <vt:lpstr>Sommaire</vt:lpstr>
      <vt:lpstr>1- La vision</vt:lpstr>
      <vt:lpstr>Présentation PowerPoint</vt:lpstr>
      <vt:lpstr>3- La solution</vt:lpstr>
      <vt:lpstr>3- La solution</vt:lpstr>
      <vt:lpstr>3- La solution</vt:lpstr>
      <vt:lpstr>4- Pourquoi maintenant</vt:lpstr>
      <vt:lpstr>5- Taille du marché</vt:lpstr>
      <vt:lpstr>6- La concurrence</vt:lpstr>
      <vt:lpstr>6- La concurrence</vt:lpstr>
      <vt:lpstr>6- La concurrence</vt:lpstr>
      <vt:lpstr>7- Le produit</vt:lpstr>
      <vt:lpstr>7- Le produit</vt:lpstr>
      <vt:lpstr>7- Le produit</vt:lpstr>
      <vt:lpstr>7- Le produit</vt:lpstr>
      <vt:lpstr>7- Le produit</vt:lpstr>
      <vt:lpstr>7- Le produit</vt:lpstr>
      <vt:lpstr>7- Le produit</vt:lpstr>
      <vt:lpstr>8- Le business model</vt:lpstr>
      <vt:lpstr>9- L’équipe</vt:lpstr>
      <vt:lpstr>9- L’équipe</vt:lpstr>
      <vt:lpstr>9- L’équipe</vt:lpstr>
      <vt:lpstr>9- L’équipe</vt:lpstr>
      <vt:lpstr>9- L’équipe</vt:lpstr>
      <vt:lpstr>9- L’équipe</vt:lpstr>
      <vt:lpstr>9- L’équipe</vt:lpstr>
      <vt:lpstr>10- Les états financiers</vt:lpstr>
      <vt:lpstr>10- Les états financiers</vt:lpstr>
      <vt:lpstr>10- Les états financiers</vt:lpstr>
      <vt:lpstr>11- OKR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SING-02</dc:creator>
  <cp:lastModifiedBy>LENOVO</cp:lastModifiedBy>
  <cp:revision>427</cp:revision>
  <cp:lastPrinted>2021-07-21T08:55:30Z</cp:lastPrinted>
  <dcterms:created xsi:type="dcterms:W3CDTF">2021-04-10T10:00:14Z</dcterms:created>
  <dcterms:modified xsi:type="dcterms:W3CDTF">2023-03-22T17:32:54Z</dcterms:modified>
</cp:coreProperties>
</file>