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8288000" cy="10287000"/>
  <p:notesSz cx="6858000" cy="9144000"/>
  <p:embeddedFontLst>
    <p:embeddedFont>
      <p:font typeface="League Spartan" charset="1" panose="00000800000000000000"/>
      <p:regular r:id="rId28"/>
    </p:embeddedFont>
    <p:embeddedFont>
      <p:font typeface="Poppins" charset="1" panose="00000500000000000000"/>
      <p:regular r:id="rId29"/>
    </p:embeddedFont>
    <p:embeddedFont>
      <p:font typeface="Poppins Bold" charset="1" panose="00000800000000000000"/>
      <p:regular r:id="rId30"/>
    </p:embeddedFont>
    <p:embeddedFont>
      <p:font typeface="TT Firs Neue Bold" charset="1" panose="02000803030000020004"/>
      <p:regular r:id="rId31"/>
    </p:embeddedFont>
    <p:embeddedFont>
      <p:font typeface="TT Firs Neue" charset="1" panose="02000503030000020004"/>
      <p:regular r:id="rId32"/>
    </p:embeddedFont>
    <p:embeddedFont>
      <p:font typeface="Montserrat" charset="1" panose="00000500000000000000"/>
      <p:regular r:id="rId33"/>
    </p:embeddedFont>
    <p:embeddedFont>
      <p:font typeface="Montserrat Bold" charset="1" panose="00000800000000000000"/>
      <p:regular r:id="rId34"/>
    </p:embeddedFont>
    <p:embeddedFont>
      <p:font typeface="Montserrat Semi-Bold" charset="1" panose="00000700000000000000"/>
      <p:regular r:id="rId35"/>
    </p:embeddedFont>
    <p:embeddedFont>
      <p:font typeface="Helios Extended Bold" charset="1" panose="02000805050000020004"/>
      <p:regular r:id="rId36"/>
    </p:embeddedFont>
    <p:embeddedFont>
      <p:font typeface="Helios Extended" charset="1" panose="02000505040000020004"/>
      <p:regular r:id="rId37"/>
    </p:embeddedFont>
    <p:embeddedFont>
      <p:font typeface="Nunito Sans Expanded Semi-Bold" charset="1" panose="00000000000000000000"/>
      <p:regular r:id="rId38"/>
    </p:embeddedFont>
    <p:embeddedFont>
      <p:font typeface="Nunito Sans Expanded Bold" charset="1" panose="0000000000000000000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5.jpeg" Type="http://schemas.openxmlformats.org/officeDocument/2006/relationships/image"/><Relationship Id="rId7" Target="../media/image36.jpeg" Type="http://schemas.openxmlformats.org/officeDocument/2006/relationships/image"/><Relationship Id="rId8" Target="../media/image37.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40.png" Type="http://schemas.openxmlformats.org/officeDocument/2006/relationships/image"/><Relationship Id="rId7" Target="../media/image4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2.png" Type="http://schemas.openxmlformats.org/officeDocument/2006/relationships/image"/><Relationship Id="rId4" Target="../media/image43.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28.png" Type="http://schemas.openxmlformats.org/officeDocument/2006/relationships/image"/><Relationship Id="rId8" Target="../media/image29.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45.svg" Type="http://schemas.openxmlformats.org/officeDocument/2006/relationships/image"/><Relationship Id="rId4" Target="../media/image4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47.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VAGL2ybbjhA.mp4" Type="http://schemas.microsoft.com/office/2007/relationships/media"/><Relationship Id="rId2" Target="../media/image48.jpeg" Type="http://schemas.openxmlformats.org/officeDocument/2006/relationships/image"/><Relationship Id="rId3" Target="../media/image49.jpeg" Type="http://schemas.openxmlformats.org/officeDocument/2006/relationships/image"/><Relationship Id="rId4" Target="../media/VAGL2wfuY4k.mp4" Type="http://schemas.openxmlformats.org/officeDocument/2006/relationships/video"/><Relationship Id="rId5" Target="../media/VAGL2wfuY4k.mp4" Type="http://schemas.microsoft.com/office/2007/relationships/media"/><Relationship Id="rId6" Target="../media/image50.png" Type="http://schemas.openxmlformats.org/officeDocument/2006/relationships/image"/><Relationship Id="rId7" Target="../media/image51.svg" Type="http://schemas.openxmlformats.org/officeDocument/2006/relationships/image"/><Relationship Id="rId8" Target="../media/image52.jpeg" Type="http://schemas.openxmlformats.org/officeDocument/2006/relationships/image"/><Relationship Id="rId9" Target="../media/VAGL2ybbjhA.mp4" Type="http://schemas.openxmlformats.org/officeDocument/2006/relationships/video"/></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11" Target="../media/image16.png" Type="http://schemas.openxmlformats.org/officeDocument/2006/relationships/image"/><Relationship Id="rId12" Target="../media/image17.png" Type="http://schemas.openxmlformats.org/officeDocument/2006/relationships/image"/><Relationship Id="rId13" Target="../media/image18.png" Type="http://schemas.openxmlformats.org/officeDocument/2006/relationships/image"/><Relationship Id="rId14" Target="../media/image19.png" Type="http://schemas.openxmlformats.org/officeDocument/2006/relationships/image"/><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10.png" Type="http://schemas.openxmlformats.org/officeDocument/2006/relationships/image"/><Relationship Id="rId6" Target="../media/image11.png" Type="http://schemas.openxmlformats.org/officeDocument/2006/relationships/image"/><Relationship Id="rId7" Target="../media/image12.png" Type="http://schemas.openxmlformats.org/officeDocument/2006/relationships/image"/><Relationship Id="rId8" Target="../media/image13.png" Type="http://schemas.openxmlformats.org/officeDocument/2006/relationships/image"/><Relationship Id="rId9" Target="../media/image1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jpeg" Type="http://schemas.openxmlformats.org/officeDocument/2006/relationships/image"/><Relationship Id="rId6" Target="../media/image26.jpeg" Type="http://schemas.openxmlformats.org/officeDocument/2006/relationships/image"/><Relationship Id="rId7" Target="../media/image27.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8.png" Type="http://schemas.openxmlformats.org/officeDocument/2006/relationships/image"/><Relationship Id="rId7" Target="../media/image29.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grpSp>
        <p:nvGrpSpPr>
          <p:cNvPr name="Group 2" id="2"/>
          <p:cNvGrpSpPr/>
          <p:nvPr/>
        </p:nvGrpSpPr>
        <p:grpSpPr>
          <a:xfrm rot="0">
            <a:off x="1258810" y="8649659"/>
            <a:ext cx="4277019" cy="47625"/>
            <a:chOff x="0" y="0"/>
            <a:chExt cx="1126458" cy="12543"/>
          </a:xfrm>
        </p:grpSpPr>
        <p:sp>
          <p:nvSpPr>
            <p:cNvPr name="Freeform 3" id="3"/>
            <p:cNvSpPr/>
            <p:nvPr/>
          </p:nvSpPr>
          <p:spPr>
            <a:xfrm flipH="false" flipV="false" rot="0">
              <a:off x="0" y="0"/>
              <a:ext cx="1126458" cy="12543"/>
            </a:xfrm>
            <a:custGeom>
              <a:avLst/>
              <a:gdLst/>
              <a:ahLst/>
              <a:cxnLst/>
              <a:rect r="r" b="b" t="t" l="l"/>
              <a:pathLst>
                <a:path h="12543" w="1126458">
                  <a:moveTo>
                    <a:pt x="0" y="0"/>
                  </a:moveTo>
                  <a:lnTo>
                    <a:pt x="1126458" y="0"/>
                  </a:lnTo>
                  <a:lnTo>
                    <a:pt x="1126458" y="12543"/>
                  </a:lnTo>
                  <a:lnTo>
                    <a:pt x="0" y="12543"/>
                  </a:lnTo>
                  <a:close/>
                </a:path>
              </a:pathLst>
            </a:custGeom>
            <a:solidFill>
              <a:srgbClr val="1C1717"/>
            </a:solidFill>
          </p:spPr>
        </p:sp>
        <p:sp>
          <p:nvSpPr>
            <p:cNvPr name="TextBox 4" id="4"/>
            <p:cNvSpPr txBox="true"/>
            <p:nvPr/>
          </p:nvSpPr>
          <p:spPr>
            <a:xfrm>
              <a:off x="0" y="-38100"/>
              <a:ext cx="1126458" cy="50643"/>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7995441" y="3109729"/>
            <a:ext cx="14775578" cy="7898218"/>
          </a:xfrm>
          <a:custGeom>
            <a:avLst/>
            <a:gdLst/>
            <a:ahLst/>
            <a:cxnLst/>
            <a:rect r="r" b="b" t="t" l="l"/>
            <a:pathLst>
              <a:path h="7898218" w="14775578">
                <a:moveTo>
                  <a:pt x="0" y="0"/>
                </a:moveTo>
                <a:lnTo>
                  <a:pt x="14775579" y="0"/>
                </a:lnTo>
                <a:lnTo>
                  <a:pt x="14775579" y="7898218"/>
                </a:lnTo>
                <a:lnTo>
                  <a:pt x="0" y="7898218"/>
                </a:lnTo>
                <a:lnTo>
                  <a:pt x="0" y="0"/>
                </a:lnTo>
                <a:close/>
              </a:path>
            </a:pathLst>
          </a:custGeom>
          <a:blipFill>
            <a:blip r:embed="rId2">
              <a:alphaModFix amt="70000"/>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258810" y="3360040"/>
            <a:ext cx="8103035" cy="2892645"/>
          </a:xfrm>
          <a:prstGeom prst="rect">
            <a:avLst/>
          </a:prstGeom>
        </p:spPr>
        <p:txBody>
          <a:bodyPr anchor="t" rtlCol="false" tIns="0" lIns="0" bIns="0" rIns="0">
            <a:spAutoFit/>
          </a:bodyPr>
          <a:lstStyle/>
          <a:p>
            <a:pPr algn="l">
              <a:lnSpc>
                <a:spcPts val="11180"/>
              </a:lnSpc>
            </a:pPr>
            <a:r>
              <a:rPr lang="en-US" sz="10548">
                <a:solidFill>
                  <a:srgbClr val="1C1717"/>
                </a:solidFill>
                <a:latin typeface="League Spartan"/>
                <a:ea typeface="League Spartan"/>
                <a:cs typeface="League Spartan"/>
                <a:sym typeface="League Spartan"/>
              </a:rPr>
              <a:t>STUDIO OKOUMÉ</a:t>
            </a:r>
          </a:p>
        </p:txBody>
      </p:sp>
      <p:sp>
        <p:nvSpPr>
          <p:cNvPr name="TextBox 7" id="7"/>
          <p:cNvSpPr txBox="true"/>
          <p:nvPr/>
        </p:nvSpPr>
        <p:spPr>
          <a:xfrm rot="0">
            <a:off x="1258810" y="6321909"/>
            <a:ext cx="5843532" cy="1927861"/>
          </a:xfrm>
          <a:prstGeom prst="rect">
            <a:avLst/>
          </a:prstGeom>
        </p:spPr>
        <p:txBody>
          <a:bodyPr anchor="t" rtlCol="false" tIns="0" lIns="0" bIns="0" rIns="0">
            <a:spAutoFit/>
          </a:bodyPr>
          <a:lstStyle/>
          <a:p>
            <a:pPr algn="l">
              <a:lnSpc>
                <a:spcPts val="5039"/>
              </a:lnSpc>
            </a:pPr>
            <a:r>
              <a:rPr lang="en-US" sz="3599">
                <a:solidFill>
                  <a:srgbClr val="1C1717"/>
                </a:solidFill>
                <a:latin typeface="Poppins"/>
                <a:ea typeface="Poppins"/>
                <a:cs typeface="Poppins"/>
                <a:sym typeface="Poppins"/>
              </a:rPr>
              <a:t>Des meubles fabriqués chez nous, pour tous les budgets.</a:t>
            </a:r>
          </a:p>
        </p:txBody>
      </p:sp>
      <p:sp>
        <p:nvSpPr>
          <p:cNvPr name="Freeform 8" id="8"/>
          <p:cNvSpPr/>
          <p:nvPr/>
        </p:nvSpPr>
        <p:spPr>
          <a:xfrm flipH="false" flipV="false" rot="0">
            <a:off x="1258810" y="1155451"/>
            <a:ext cx="854383" cy="994915"/>
          </a:xfrm>
          <a:custGeom>
            <a:avLst/>
            <a:gdLst/>
            <a:ahLst/>
            <a:cxnLst/>
            <a:rect r="r" b="b" t="t" l="l"/>
            <a:pathLst>
              <a:path h="994915" w="854383">
                <a:moveTo>
                  <a:pt x="0" y="0"/>
                </a:moveTo>
                <a:lnTo>
                  <a:pt x="854383" y="0"/>
                </a:lnTo>
                <a:lnTo>
                  <a:pt x="854383" y="994914"/>
                </a:lnTo>
                <a:lnTo>
                  <a:pt x="0" y="9949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grpSp>
        <p:nvGrpSpPr>
          <p:cNvPr name="Group 2" id="2"/>
          <p:cNvGrpSpPr/>
          <p:nvPr/>
        </p:nvGrpSpPr>
        <p:grpSpPr>
          <a:xfrm rot="0">
            <a:off x="9144000" y="-276963"/>
            <a:ext cx="11005126" cy="13152062"/>
            <a:chOff x="0" y="0"/>
            <a:chExt cx="2898469" cy="3463917"/>
          </a:xfrm>
        </p:grpSpPr>
        <p:sp>
          <p:nvSpPr>
            <p:cNvPr name="Freeform 3" id="3"/>
            <p:cNvSpPr/>
            <p:nvPr/>
          </p:nvSpPr>
          <p:spPr>
            <a:xfrm flipH="false" flipV="false" rot="0">
              <a:off x="0" y="0"/>
              <a:ext cx="2898469" cy="3463918"/>
            </a:xfrm>
            <a:custGeom>
              <a:avLst/>
              <a:gdLst/>
              <a:ahLst/>
              <a:cxnLst/>
              <a:rect r="r" b="b" t="t" l="l"/>
              <a:pathLst>
                <a:path h="3463918" w="2898469">
                  <a:moveTo>
                    <a:pt x="0" y="0"/>
                  </a:moveTo>
                  <a:lnTo>
                    <a:pt x="2898469" y="0"/>
                  </a:lnTo>
                  <a:lnTo>
                    <a:pt x="2898469" y="3463918"/>
                  </a:lnTo>
                  <a:lnTo>
                    <a:pt x="0" y="3463918"/>
                  </a:lnTo>
                  <a:close/>
                </a:path>
              </a:pathLst>
            </a:custGeom>
            <a:solidFill>
              <a:srgbClr val="6D4825"/>
            </a:solidFill>
          </p:spPr>
        </p:sp>
        <p:sp>
          <p:nvSpPr>
            <p:cNvPr name="TextBox 4" id="4"/>
            <p:cNvSpPr txBox="true"/>
            <p:nvPr/>
          </p:nvSpPr>
          <p:spPr>
            <a:xfrm>
              <a:off x="0" y="-38100"/>
              <a:ext cx="2898469" cy="3502017"/>
            </a:xfrm>
            <a:prstGeom prst="rect">
              <a:avLst/>
            </a:prstGeom>
          </p:spPr>
          <p:txBody>
            <a:bodyPr anchor="ctr" rtlCol="false" tIns="50800" lIns="50800" bIns="50800" rIns="50800"/>
            <a:lstStyle/>
            <a:p>
              <a:pPr algn="ctr">
                <a:lnSpc>
                  <a:spcPts val="2659"/>
                </a:lnSpc>
              </a:pPr>
            </a:p>
          </p:txBody>
        </p:sp>
      </p:grpSp>
      <p:pic>
        <p:nvPicPr>
          <p:cNvPr name="Picture 5" id="5"/>
          <p:cNvPicPr>
            <a:picLocks noChangeAspect="true"/>
          </p:cNvPicPr>
          <p:nvPr/>
        </p:nvPicPr>
        <p:blipFill>
          <a:blip r:embed="rId2"/>
          <a:stretch>
            <a:fillRect/>
          </a:stretch>
        </p:blipFill>
        <p:spPr>
          <a:xfrm rot="0">
            <a:off x="9093285" y="1361702"/>
            <a:ext cx="9481526" cy="7020790"/>
          </a:xfrm>
          <a:prstGeom prst="rect">
            <a:avLst/>
          </a:prstGeom>
        </p:spPr>
      </p:pic>
      <p:sp>
        <p:nvSpPr>
          <p:cNvPr name="AutoShape 6" id="6"/>
          <p:cNvSpPr/>
          <p:nvPr/>
        </p:nvSpPr>
        <p:spPr>
          <a:xfrm flipV="true">
            <a:off x="1028700" y="5538432"/>
            <a:ext cx="7128263" cy="0"/>
          </a:xfrm>
          <a:prstGeom prst="line">
            <a:avLst/>
          </a:prstGeom>
          <a:ln cap="flat" w="66675">
            <a:solidFill>
              <a:srgbClr val="1C1717"/>
            </a:solidFill>
            <a:prstDash val="solid"/>
            <a:headEnd type="none" len="sm" w="sm"/>
            <a:tailEnd type="none" len="sm" w="sm"/>
          </a:ln>
        </p:spPr>
      </p:sp>
      <p:sp>
        <p:nvSpPr>
          <p:cNvPr name="TextBox 7" id="7"/>
          <p:cNvSpPr txBox="true"/>
          <p:nvPr/>
        </p:nvSpPr>
        <p:spPr>
          <a:xfrm rot="0">
            <a:off x="1028700" y="1618157"/>
            <a:ext cx="7897898" cy="3238500"/>
          </a:xfrm>
          <a:prstGeom prst="rect">
            <a:avLst/>
          </a:prstGeom>
        </p:spPr>
        <p:txBody>
          <a:bodyPr anchor="t" rtlCol="false" tIns="0" lIns="0" bIns="0" rIns="0">
            <a:spAutoFit/>
          </a:bodyPr>
          <a:lstStyle/>
          <a:p>
            <a:pPr algn="l">
              <a:lnSpc>
                <a:spcPts val="8528"/>
              </a:lnSpc>
            </a:pPr>
            <a:r>
              <a:rPr lang="en-US" sz="7107">
                <a:solidFill>
                  <a:srgbClr val="1C1717"/>
                </a:solidFill>
                <a:latin typeface="League Spartan"/>
                <a:ea typeface="League Spartan"/>
                <a:cs typeface="League Spartan"/>
                <a:sym typeface="League Spartan"/>
              </a:rPr>
              <a:t>LES ALTERNATIVES / CONCURRENTS</a:t>
            </a:r>
          </a:p>
        </p:txBody>
      </p:sp>
      <p:sp>
        <p:nvSpPr>
          <p:cNvPr name="TextBox 8" id="8"/>
          <p:cNvSpPr txBox="true"/>
          <p:nvPr/>
        </p:nvSpPr>
        <p:spPr>
          <a:xfrm rot="0">
            <a:off x="1028700" y="5825911"/>
            <a:ext cx="7128263" cy="2833408"/>
          </a:xfrm>
          <a:prstGeom prst="rect">
            <a:avLst/>
          </a:prstGeom>
        </p:spPr>
        <p:txBody>
          <a:bodyPr anchor="t" rtlCol="false" tIns="0" lIns="0" bIns="0" rIns="0">
            <a:spAutoFit/>
          </a:bodyPr>
          <a:lstStyle/>
          <a:p>
            <a:pPr algn="l">
              <a:lnSpc>
                <a:spcPts val="4506"/>
              </a:lnSpc>
            </a:pPr>
            <a:r>
              <a:rPr lang="en-US" sz="2410">
                <a:solidFill>
                  <a:srgbClr val="1C1717"/>
                </a:solidFill>
                <a:latin typeface="Poppins"/>
                <a:ea typeface="Poppins"/>
                <a:cs typeface="Poppins"/>
                <a:sym typeface="Poppins"/>
              </a:rPr>
              <a:t>Marque A : </a:t>
            </a:r>
          </a:p>
          <a:p>
            <a:pPr algn="l">
              <a:lnSpc>
                <a:spcPts val="4506"/>
              </a:lnSpc>
            </a:pPr>
            <a:r>
              <a:rPr lang="en-US" sz="2410">
                <a:solidFill>
                  <a:srgbClr val="1C1717"/>
                </a:solidFill>
                <a:latin typeface="Poppins"/>
                <a:ea typeface="Poppins"/>
                <a:cs typeface="Poppins"/>
                <a:sym typeface="Poppins"/>
              </a:rPr>
              <a:t>655, 957,000 CFA </a:t>
            </a:r>
          </a:p>
          <a:p>
            <a:pPr algn="l">
              <a:lnSpc>
                <a:spcPts val="4506"/>
              </a:lnSpc>
            </a:pPr>
          </a:p>
          <a:p>
            <a:pPr algn="l">
              <a:lnSpc>
                <a:spcPts val="4506"/>
              </a:lnSpc>
            </a:pPr>
            <a:r>
              <a:rPr lang="en-US" sz="2410">
                <a:solidFill>
                  <a:srgbClr val="1C1717"/>
                </a:solidFill>
                <a:latin typeface="Poppins"/>
                <a:ea typeface="Poppins"/>
                <a:cs typeface="Poppins"/>
                <a:sym typeface="Poppins"/>
              </a:rPr>
              <a:t>Marque B :</a:t>
            </a:r>
          </a:p>
          <a:p>
            <a:pPr algn="l">
              <a:lnSpc>
                <a:spcPts val="4506"/>
              </a:lnSpc>
            </a:pPr>
            <a:r>
              <a:rPr lang="en-US" sz="2410">
                <a:solidFill>
                  <a:srgbClr val="1C1717"/>
                </a:solidFill>
                <a:latin typeface="Poppins"/>
                <a:ea typeface="Poppins"/>
                <a:cs typeface="Poppins"/>
                <a:sym typeface="Poppins"/>
              </a:rPr>
              <a:t>800,000,000 CFA</a:t>
            </a:r>
          </a:p>
        </p:txBody>
      </p:sp>
      <p:sp>
        <p:nvSpPr>
          <p:cNvPr name="TextBox 9" id="9"/>
          <p:cNvSpPr txBox="true"/>
          <p:nvPr/>
        </p:nvSpPr>
        <p:spPr>
          <a:xfrm rot="0">
            <a:off x="5869058" y="1646732"/>
            <a:ext cx="1608136" cy="693363"/>
          </a:xfrm>
          <a:prstGeom prst="rect">
            <a:avLst/>
          </a:prstGeom>
        </p:spPr>
        <p:txBody>
          <a:bodyPr anchor="t" rtlCol="false" tIns="0" lIns="0" bIns="0" rIns="0">
            <a:spAutoFit/>
          </a:bodyPr>
          <a:lstStyle/>
          <a:p>
            <a:pPr algn="l">
              <a:lnSpc>
                <a:spcPts val="4993"/>
              </a:lnSpc>
            </a:pPr>
            <a:r>
              <a:rPr lang="en-US" sz="4711">
                <a:solidFill>
                  <a:srgbClr val="1C1717"/>
                </a:solidFill>
                <a:latin typeface="Poppins Bold"/>
                <a:ea typeface="Poppins Bold"/>
                <a:cs typeface="Poppins Bold"/>
                <a:sym typeface="Poppins Bold"/>
              </a:rPr>
              <a:t>07.</a:t>
            </a:r>
          </a:p>
        </p:txBody>
      </p:sp>
      <p:sp>
        <p:nvSpPr>
          <p:cNvPr name="Freeform 10" id="10"/>
          <p:cNvSpPr/>
          <p:nvPr/>
        </p:nvSpPr>
        <p:spPr>
          <a:xfrm flipH="false" flipV="false" rot="0">
            <a:off x="7729771" y="8659318"/>
            <a:ext cx="854383" cy="994915"/>
          </a:xfrm>
          <a:custGeom>
            <a:avLst/>
            <a:gdLst/>
            <a:ahLst/>
            <a:cxnLst/>
            <a:rect r="r" b="b" t="t" l="l"/>
            <a:pathLst>
              <a:path h="994915" w="854383">
                <a:moveTo>
                  <a:pt x="0" y="0"/>
                </a:moveTo>
                <a:lnTo>
                  <a:pt x="854383" y="0"/>
                </a:lnTo>
                <a:lnTo>
                  <a:pt x="854383" y="994915"/>
                </a:lnTo>
                <a:lnTo>
                  <a:pt x="0" y="9949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9922226" y="531243"/>
            <a:ext cx="854383" cy="994915"/>
          </a:xfrm>
          <a:custGeom>
            <a:avLst/>
            <a:gdLst/>
            <a:ahLst/>
            <a:cxnLst/>
            <a:rect r="r" b="b" t="t" l="l"/>
            <a:pathLst>
              <a:path h="994915" w="854383">
                <a:moveTo>
                  <a:pt x="0" y="0"/>
                </a:moveTo>
                <a:lnTo>
                  <a:pt x="854383" y="0"/>
                </a:lnTo>
                <a:lnTo>
                  <a:pt x="854383" y="994914"/>
                </a:lnTo>
                <a:lnTo>
                  <a:pt x="0" y="9949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true" rot="2603118">
            <a:off x="12368966" y="4077440"/>
            <a:ext cx="16362946" cy="8746739"/>
          </a:xfrm>
          <a:custGeom>
            <a:avLst/>
            <a:gdLst/>
            <a:ahLst/>
            <a:cxnLst/>
            <a:rect r="r" b="b" t="t" l="l"/>
            <a:pathLst>
              <a:path h="8746739" w="16362946">
                <a:moveTo>
                  <a:pt x="0" y="8746738"/>
                </a:moveTo>
                <a:lnTo>
                  <a:pt x="16362947" y="8746738"/>
                </a:lnTo>
                <a:lnTo>
                  <a:pt x="16362947" y="0"/>
                </a:lnTo>
                <a:lnTo>
                  <a:pt x="0" y="0"/>
                </a:lnTo>
                <a:lnTo>
                  <a:pt x="0" y="8746738"/>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803892" y="4633113"/>
            <a:ext cx="4859054" cy="414909"/>
          </a:xfrm>
          <a:prstGeom prst="rect">
            <a:avLst/>
          </a:prstGeom>
        </p:spPr>
        <p:txBody>
          <a:bodyPr anchor="t" rtlCol="false" tIns="0" lIns="0" bIns="0" rIns="0">
            <a:spAutoFit/>
          </a:bodyPr>
          <a:lstStyle/>
          <a:p>
            <a:pPr algn="l">
              <a:lnSpc>
                <a:spcPts val="3167"/>
              </a:lnSpc>
            </a:pPr>
            <a:r>
              <a:rPr lang="en-US" sz="3299" spc="-211">
                <a:solidFill>
                  <a:srgbClr val="1B1B1B"/>
                </a:solidFill>
                <a:latin typeface="TT Firs Neue Bold"/>
                <a:ea typeface="TT Firs Neue Bold"/>
                <a:cs typeface="TT Firs Neue Bold"/>
                <a:sym typeface="TT Firs Neue Bold"/>
              </a:rPr>
              <a:t>FABRICATION LOCALE</a:t>
            </a:r>
          </a:p>
        </p:txBody>
      </p:sp>
      <p:sp>
        <p:nvSpPr>
          <p:cNvPr name="TextBox 4" id="4"/>
          <p:cNvSpPr txBox="true"/>
          <p:nvPr/>
        </p:nvSpPr>
        <p:spPr>
          <a:xfrm rot="0">
            <a:off x="1826872" y="5093893"/>
            <a:ext cx="5688241" cy="1800225"/>
          </a:xfrm>
          <a:prstGeom prst="rect">
            <a:avLst/>
          </a:prstGeom>
        </p:spPr>
        <p:txBody>
          <a:bodyPr anchor="t" rtlCol="false" tIns="0" lIns="0" bIns="0" rIns="0">
            <a:spAutoFit/>
          </a:bodyPr>
          <a:lstStyle/>
          <a:p>
            <a:pPr algn="l">
              <a:lnSpc>
                <a:spcPts val="3600"/>
              </a:lnSpc>
            </a:pPr>
            <a:r>
              <a:rPr lang="en-US" sz="2000">
                <a:solidFill>
                  <a:srgbClr val="1B1B1B"/>
                </a:solidFill>
                <a:latin typeface="TT Firs Neue"/>
                <a:ea typeface="TT Firs Neue"/>
                <a:cs typeface="TT Firs Neue"/>
                <a:sym typeface="TT Firs Neue"/>
              </a:rPr>
              <a:t>Nous concevons et fabriquons nos meubles à partir de bois de chez nous, ce qui réduit les coûts liés au transport et favorise l’économie locale.</a:t>
            </a:r>
          </a:p>
        </p:txBody>
      </p:sp>
      <p:sp>
        <p:nvSpPr>
          <p:cNvPr name="TextBox 5" id="5"/>
          <p:cNvSpPr txBox="true"/>
          <p:nvPr/>
        </p:nvSpPr>
        <p:spPr>
          <a:xfrm rot="0">
            <a:off x="9581569" y="4633113"/>
            <a:ext cx="4037811" cy="414909"/>
          </a:xfrm>
          <a:prstGeom prst="rect">
            <a:avLst/>
          </a:prstGeom>
        </p:spPr>
        <p:txBody>
          <a:bodyPr anchor="t" rtlCol="false" tIns="0" lIns="0" bIns="0" rIns="0">
            <a:spAutoFit/>
          </a:bodyPr>
          <a:lstStyle/>
          <a:p>
            <a:pPr algn="l">
              <a:lnSpc>
                <a:spcPts val="3167"/>
              </a:lnSpc>
            </a:pPr>
            <a:r>
              <a:rPr lang="en-US" sz="3299" spc="-211">
                <a:solidFill>
                  <a:srgbClr val="1B1B1B"/>
                </a:solidFill>
                <a:latin typeface="TT Firs Neue Bold"/>
                <a:ea typeface="TT Firs Neue Bold"/>
                <a:cs typeface="TT Firs Neue Bold"/>
                <a:sym typeface="TT Firs Neue Bold"/>
              </a:rPr>
              <a:t>VENTE DIRECTE</a:t>
            </a:r>
          </a:p>
        </p:txBody>
      </p:sp>
      <p:sp>
        <p:nvSpPr>
          <p:cNvPr name="TextBox 6" id="6"/>
          <p:cNvSpPr txBox="true"/>
          <p:nvPr/>
        </p:nvSpPr>
        <p:spPr>
          <a:xfrm rot="0">
            <a:off x="1028700" y="680257"/>
            <a:ext cx="10315699" cy="2832822"/>
          </a:xfrm>
          <a:prstGeom prst="rect">
            <a:avLst/>
          </a:prstGeom>
        </p:spPr>
        <p:txBody>
          <a:bodyPr anchor="t" rtlCol="false" tIns="0" lIns="0" bIns="0" rIns="0">
            <a:spAutoFit/>
          </a:bodyPr>
          <a:lstStyle/>
          <a:p>
            <a:pPr algn="l">
              <a:lnSpc>
                <a:spcPts val="11021"/>
              </a:lnSpc>
            </a:pPr>
            <a:r>
              <a:rPr lang="en-US" sz="10397">
                <a:solidFill>
                  <a:srgbClr val="1C1717"/>
                </a:solidFill>
                <a:latin typeface="League Spartan"/>
                <a:ea typeface="League Spartan"/>
                <a:cs typeface="League Spartan"/>
                <a:sym typeface="League Spartan"/>
              </a:rPr>
              <a:t>MODÈLE ÉCONOMIQUE</a:t>
            </a:r>
          </a:p>
        </p:txBody>
      </p:sp>
      <p:sp>
        <p:nvSpPr>
          <p:cNvPr name="TextBox 7" id="7"/>
          <p:cNvSpPr txBox="true"/>
          <p:nvPr/>
        </p:nvSpPr>
        <p:spPr>
          <a:xfrm rot="0">
            <a:off x="9554322" y="5093893"/>
            <a:ext cx="5688241" cy="1800225"/>
          </a:xfrm>
          <a:prstGeom prst="rect">
            <a:avLst/>
          </a:prstGeom>
        </p:spPr>
        <p:txBody>
          <a:bodyPr anchor="t" rtlCol="false" tIns="0" lIns="0" bIns="0" rIns="0">
            <a:spAutoFit/>
          </a:bodyPr>
          <a:lstStyle/>
          <a:p>
            <a:pPr algn="l">
              <a:lnSpc>
                <a:spcPts val="3600"/>
              </a:lnSpc>
            </a:pPr>
            <a:r>
              <a:rPr lang="en-US" sz="2000">
                <a:solidFill>
                  <a:srgbClr val="1B1B1B"/>
                </a:solidFill>
                <a:latin typeface="TT Firs Neue"/>
                <a:ea typeface="TT Firs Neue"/>
                <a:cs typeface="TT Firs Neue"/>
                <a:sym typeface="TT Firs Neue"/>
              </a:rPr>
              <a:t>Nous privilegions la vente directe via notre site web et nos points de vente locaux, ce qui nous permet de maintenir des marges bénéficiaires optimales.</a:t>
            </a:r>
          </a:p>
        </p:txBody>
      </p:sp>
      <p:sp>
        <p:nvSpPr>
          <p:cNvPr name="TextBox 8" id="8"/>
          <p:cNvSpPr txBox="true"/>
          <p:nvPr/>
        </p:nvSpPr>
        <p:spPr>
          <a:xfrm rot="0">
            <a:off x="3455759" y="8524875"/>
            <a:ext cx="9430500" cy="1800225"/>
          </a:xfrm>
          <a:prstGeom prst="rect">
            <a:avLst/>
          </a:prstGeom>
        </p:spPr>
        <p:txBody>
          <a:bodyPr anchor="t" rtlCol="false" tIns="0" lIns="0" bIns="0" rIns="0">
            <a:spAutoFit/>
          </a:bodyPr>
          <a:lstStyle/>
          <a:p>
            <a:pPr algn="l">
              <a:lnSpc>
                <a:spcPts val="3600"/>
              </a:lnSpc>
            </a:pPr>
            <a:r>
              <a:rPr lang="en-US" sz="2000">
                <a:solidFill>
                  <a:srgbClr val="1B1B1B"/>
                </a:solidFill>
                <a:latin typeface="TT Firs Neue"/>
                <a:ea typeface="TT Firs Neue"/>
                <a:cs typeface="TT Firs Neue"/>
                <a:sym typeface="TT Firs Neue"/>
              </a:rPr>
              <a:t>En organisant des ateliers de peinture sur bois, des événements éphémères, nous engageons la communauté et encourageons la promotion du savoir-faire et créons des opportunités de ventes supplémentaires en renforcant notre marque.</a:t>
            </a:r>
          </a:p>
        </p:txBody>
      </p:sp>
      <p:sp>
        <p:nvSpPr>
          <p:cNvPr name="TextBox 9" id="9"/>
          <p:cNvSpPr txBox="true"/>
          <p:nvPr/>
        </p:nvSpPr>
        <p:spPr>
          <a:xfrm rot="0">
            <a:off x="6186550" y="8035901"/>
            <a:ext cx="5413925" cy="414909"/>
          </a:xfrm>
          <a:prstGeom prst="rect">
            <a:avLst/>
          </a:prstGeom>
        </p:spPr>
        <p:txBody>
          <a:bodyPr anchor="t" rtlCol="false" tIns="0" lIns="0" bIns="0" rIns="0">
            <a:spAutoFit/>
          </a:bodyPr>
          <a:lstStyle/>
          <a:p>
            <a:pPr algn="l">
              <a:lnSpc>
                <a:spcPts val="3167"/>
              </a:lnSpc>
            </a:pPr>
            <a:r>
              <a:rPr lang="en-US" sz="3299" spc="-211">
                <a:solidFill>
                  <a:srgbClr val="1B1B1B"/>
                </a:solidFill>
                <a:latin typeface="TT Firs Neue Bold"/>
                <a:ea typeface="TT Firs Neue Bold"/>
                <a:cs typeface="TT Firs Neue Bold"/>
                <a:sym typeface="TT Firs Neue Bold"/>
              </a:rPr>
              <a:t>ATELIERS ET ÉVÉNEMENTS</a:t>
            </a:r>
          </a:p>
        </p:txBody>
      </p:sp>
      <p:sp>
        <p:nvSpPr>
          <p:cNvPr name="TextBox 10" id="10"/>
          <p:cNvSpPr txBox="true"/>
          <p:nvPr/>
        </p:nvSpPr>
        <p:spPr>
          <a:xfrm rot="0">
            <a:off x="7285376" y="1047750"/>
            <a:ext cx="1608136" cy="693363"/>
          </a:xfrm>
          <a:prstGeom prst="rect">
            <a:avLst/>
          </a:prstGeom>
        </p:spPr>
        <p:txBody>
          <a:bodyPr anchor="t" rtlCol="false" tIns="0" lIns="0" bIns="0" rIns="0">
            <a:spAutoFit/>
          </a:bodyPr>
          <a:lstStyle/>
          <a:p>
            <a:pPr algn="l">
              <a:lnSpc>
                <a:spcPts val="4993"/>
              </a:lnSpc>
            </a:pPr>
            <a:r>
              <a:rPr lang="en-US" sz="4711">
                <a:solidFill>
                  <a:srgbClr val="1C1717"/>
                </a:solidFill>
                <a:latin typeface="Poppins Bold"/>
                <a:ea typeface="Poppins Bold"/>
                <a:cs typeface="Poppins Bold"/>
                <a:sym typeface="Poppins Bold"/>
              </a:rPr>
              <a:t>08.</a:t>
            </a:r>
          </a:p>
        </p:txBody>
      </p:sp>
      <p:grpSp>
        <p:nvGrpSpPr>
          <p:cNvPr name="Group 11" id="11"/>
          <p:cNvGrpSpPr/>
          <p:nvPr/>
        </p:nvGrpSpPr>
        <p:grpSpPr>
          <a:xfrm rot="0">
            <a:off x="459339" y="4303156"/>
            <a:ext cx="7548158" cy="2856943"/>
            <a:chOff x="0" y="0"/>
            <a:chExt cx="2188874" cy="828479"/>
          </a:xfrm>
        </p:grpSpPr>
        <p:sp>
          <p:nvSpPr>
            <p:cNvPr name="Freeform 12" id="12"/>
            <p:cNvSpPr/>
            <p:nvPr/>
          </p:nvSpPr>
          <p:spPr>
            <a:xfrm flipH="false" flipV="false" rot="0">
              <a:off x="0" y="0"/>
              <a:ext cx="2188874" cy="828479"/>
            </a:xfrm>
            <a:custGeom>
              <a:avLst/>
              <a:gdLst/>
              <a:ahLst/>
              <a:cxnLst/>
              <a:rect r="r" b="b" t="t" l="l"/>
              <a:pathLst>
                <a:path h="828479" w="2188874">
                  <a:moveTo>
                    <a:pt x="20513" y="0"/>
                  </a:moveTo>
                  <a:lnTo>
                    <a:pt x="2168360" y="0"/>
                  </a:lnTo>
                  <a:cubicBezTo>
                    <a:pt x="2173801" y="0"/>
                    <a:pt x="2179018" y="2161"/>
                    <a:pt x="2182865" y="6008"/>
                  </a:cubicBezTo>
                  <a:cubicBezTo>
                    <a:pt x="2186712" y="9855"/>
                    <a:pt x="2188874" y="15073"/>
                    <a:pt x="2188874" y="20513"/>
                  </a:cubicBezTo>
                  <a:lnTo>
                    <a:pt x="2188874" y="807965"/>
                  </a:lnTo>
                  <a:cubicBezTo>
                    <a:pt x="2188874" y="813406"/>
                    <a:pt x="2186712" y="818623"/>
                    <a:pt x="2182865" y="822470"/>
                  </a:cubicBezTo>
                  <a:cubicBezTo>
                    <a:pt x="2179018" y="826317"/>
                    <a:pt x="2173801" y="828479"/>
                    <a:pt x="2168360" y="828479"/>
                  </a:cubicBezTo>
                  <a:lnTo>
                    <a:pt x="20513" y="828479"/>
                  </a:lnTo>
                  <a:cubicBezTo>
                    <a:pt x="15073" y="828479"/>
                    <a:pt x="9855" y="826317"/>
                    <a:pt x="6008" y="822470"/>
                  </a:cubicBezTo>
                  <a:cubicBezTo>
                    <a:pt x="2161" y="818623"/>
                    <a:pt x="0" y="813406"/>
                    <a:pt x="0" y="807965"/>
                  </a:cubicBezTo>
                  <a:lnTo>
                    <a:pt x="0" y="20513"/>
                  </a:lnTo>
                  <a:cubicBezTo>
                    <a:pt x="0" y="15073"/>
                    <a:pt x="2161" y="9855"/>
                    <a:pt x="6008" y="6008"/>
                  </a:cubicBezTo>
                  <a:cubicBezTo>
                    <a:pt x="9855" y="2161"/>
                    <a:pt x="15073" y="0"/>
                    <a:pt x="20513" y="0"/>
                  </a:cubicBezTo>
                  <a:close/>
                </a:path>
              </a:pathLst>
            </a:custGeom>
            <a:solidFill>
              <a:srgbClr val="000000">
                <a:alpha val="0"/>
              </a:srgbClr>
            </a:solidFill>
            <a:ln w="38100" cap="sq">
              <a:solidFill>
                <a:srgbClr val="000000"/>
              </a:solidFill>
              <a:prstDash val="solid"/>
              <a:miter/>
            </a:ln>
          </p:spPr>
        </p:sp>
        <p:sp>
          <p:nvSpPr>
            <p:cNvPr name="TextBox 13" id="13"/>
            <p:cNvSpPr txBox="true"/>
            <p:nvPr/>
          </p:nvSpPr>
          <p:spPr>
            <a:xfrm>
              <a:off x="0" y="-38100"/>
              <a:ext cx="2188874" cy="866579"/>
            </a:xfrm>
            <a:prstGeom prst="rect">
              <a:avLst/>
            </a:prstGeom>
          </p:spPr>
          <p:txBody>
            <a:bodyPr anchor="ctr" rtlCol="false" tIns="39089" lIns="39089" bIns="39089" rIns="39089"/>
            <a:lstStyle/>
            <a:p>
              <a:pPr algn="ctr" marL="0" indent="0" lvl="0">
                <a:lnSpc>
                  <a:spcPts val="2659"/>
                </a:lnSpc>
                <a:spcBef>
                  <a:spcPct val="0"/>
                </a:spcBef>
              </a:pPr>
            </a:p>
          </p:txBody>
        </p:sp>
      </p:grpSp>
      <p:grpSp>
        <p:nvGrpSpPr>
          <p:cNvPr name="Group 14" id="14"/>
          <p:cNvGrpSpPr/>
          <p:nvPr/>
        </p:nvGrpSpPr>
        <p:grpSpPr>
          <a:xfrm rot="0">
            <a:off x="8376704" y="4303156"/>
            <a:ext cx="7548158" cy="2856943"/>
            <a:chOff x="0" y="0"/>
            <a:chExt cx="2188874" cy="828479"/>
          </a:xfrm>
        </p:grpSpPr>
        <p:sp>
          <p:nvSpPr>
            <p:cNvPr name="Freeform 15" id="15"/>
            <p:cNvSpPr/>
            <p:nvPr/>
          </p:nvSpPr>
          <p:spPr>
            <a:xfrm flipH="false" flipV="false" rot="0">
              <a:off x="0" y="0"/>
              <a:ext cx="2188874" cy="828479"/>
            </a:xfrm>
            <a:custGeom>
              <a:avLst/>
              <a:gdLst/>
              <a:ahLst/>
              <a:cxnLst/>
              <a:rect r="r" b="b" t="t" l="l"/>
              <a:pathLst>
                <a:path h="828479" w="2188874">
                  <a:moveTo>
                    <a:pt x="20513" y="0"/>
                  </a:moveTo>
                  <a:lnTo>
                    <a:pt x="2168360" y="0"/>
                  </a:lnTo>
                  <a:cubicBezTo>
                    <a:pt x="2173801" y="0"/>
                    <a:pt x="2179018" y="2161"/>
                    <a:pt x="2182865" y="6008"/>
                  </a:cubicBezTo>
                  <a:cubicBezTo>
                    <a:pt x="2186712" y="9855"/>
                    <a:pt x="2188874" y="15073"/>
                    <a:pt x="2188874" y="20513"/>
                  </a:cubicBezTo>
                  <a:lnTo>
                    <a:pt x="2188874" y="807965"/>
                  </a:lnTo>
                  <a:cubicBezTo>
                    <a:pt x="2188874" y="813406"/>
                    <a:pt x="2186712" y="818623"/>
                    <a:pt x="2182865" y="822470"/>
                  </a:cubicBezTo>
                  <a:cubicBezTo>
                    <a:pt x="2179018" y="826317"/>
                    <a:pt x="2173801" y="828479"/>
                    <a:pt x="2168360" y="828479"/>
                  </a:cubicBezTo>
                  <a:lnTo>
                    <a:pt x="20513" y="828479"/>
                  </a:lnTo>
                  <a:cubicBezTo>
                    <a:pt x="15073" y="828479"/>
                    <a:pt x="9855" y="826317"/>
                    <a:pt x="6008" y="822470"/>
                  </a:cubicBezTo>
                  <a:cubicBezTo>
                    <a:pt x="2161" y="818623"/>
                    <a:pt x="0" y="813406"/>
                    <a:pt x="0" y="807965"/>
                  </a:cubicBezTo>
                  <a:lnTo>
                    <a:pt x="0" y="20513"/>
                  </a:lnTo>
                  <a:cubicBezTo>
                    <a:pt x="0" y="15073"/>
                    <a:pt x="2161" y="9855"/>
                    <a:pt x="6008" y="6008"/>
                  </a:cubicBezTo>
                  <a:cubicBezTo>
                    <a:pt x="9855" y="2161"/>
                    <a:pt x="15073" y="0"/>
                    <a:pt x="20513" y="0"/>
                  </a:cubicBezTo>
                  <a:close/>
                </a:path>
              </a:pathLst>
            </a:custGeom>
            <a:solidFill>
              <a:srgbClr val="000000">
                <a:alpha val="0"/>
              </a:srgbClr>
            </a:solidFill>
            <a:ln w="38100" cap="sq">
              <a:solidFill>
                <a:srgbClr val="000000"/>
              </a:solidFill>
              <a:prstDash val="solid"/>
              <a:miter/>
            </a:ln>
          </p:spPr>
        </p:sp>
        <p:sp>
          <p:nvSpPr>
            <p:cNvPr name="TextBox 16" id="16"/>
            <p:cNvSpPr txBox="true"/>
            <p:nvPr/>
          </p:nvSpPr>
          <p:spPr>
            <a:xfrm>
              <a:off x="0" y="-38100"/>
              <a:ext cx="2188874" cy="866579"/>
            </a:xfrm>
            <a:prstGeom prst="rect">
              <a:avLst/>
            </a:prstGeom>
          </p:spPr>
          <p:txBody>
            <a:bodyPr anchor="ctr" rtlCol="false" tIns="39089" lIns="39089" bIns="39089" rIns="39089"/>
            <a:lstStyle/>
            <a:p>
              <a:pPr algn="ctr" marL="0" indent="0" lvl="0">
                <a:lnSpc>
                  <a:spcPts val="2659"/>
                </a:lnSpc>
                <a:spcBef>
                  <a:spcPct val="0"/>
                </a:spcBef>
              </a:pPr>
            </a:p>
          </p:txBody>
        </p:sp>
      </p:grpSp>
      <p:grpSp>
        <p:nvGrpSpPr>
          <p:cNvPr name="Group 17" id="17"/>
          <p:cNvGrpSpPr/>
          <p:nvPr/>
        </p:nvGrpSpPr>
        <p:grpSpPr>
          <a:xfrm rot="0">
            <a:off x="2812774" y="7468157"/>
            <a:ext cx="10716471" cy="2856943"/>
            <a:chOff x="0" y="0"/>
            <a:chExt cx="3107646" cy="828479"/>
          </a:xfrm>
        </p:grpSpPr>
        <p:sp>
          <p:nvSpPr>
            <p:cNvPr name="Freeform 18" id="18"/>
            <p:cNvSpPr/>
            <p:nvPr/>
          </p:nvSpPr>
          <p:spPr>
            <a:xfrm flipH="false" flipV="false" rot="0">
              <a:off x="0" y="0"/>
              <a:ext cx="3107646" cy="828479"/>
            </a:xfrm>
            <a:custGeom>
              <a:avLst/>
              <a:gdLst/>
              <a:ahLst/>
              <a:cxnLst/>
              <a:rect r="r" b="b" t="t" l="l"/>
              <a:pathLst>
                <a:path h="828479" w="3107646">
                  <a:moveTo>
                    <a:pt x="14449" y="0"/>
                  </a:moveTo>
                  <a:lnTo>
                    <a:pt x="3093197" y="0"/>
                  </a:lnTo>
                  <a:cubicBezTo>
                    <a:pt x="3097029" y="0"/>
                    <a:pt x="3100704" y="1522"/>
                    <a:pt x="3103414" y="4232"/>
                  </a:cubicBezTo>
                  <a:cubicBezTo>
                    <a:pt x="3106123" y="6942"/>
                    <a:pt x="3107646" y="10617"/>
                    <a:pt x="3107646" y="14449"/>
                  </a:cubicBezTo>
                  <a:lnTo>
                    <a:pt x="3107646" y="814030"/>
                  </a:lnTo>
                  <a:cubicBezTo>
                    <a:pt x="3107646" y="822010"/>
                    <a:pt x="3101177" y="828479"/>
                    <a:pt x="3093197" y="828479"/>
                  </a:cubicBezTo>
                  <a:lnTo>
                    <a:pt x="14449" y="828479"/>
                  </a:lnTo>
                  <a:cubicBezTo>
                    <a:pt x="6469" y="828479"/>
                    <a:pt x="0" y="822010"/>
                    <a:pt x="0" y="814030"/>
                  </a:cubicBezTo>
                  <a:lnTo>
                    <a:pt x="0" y="14449"/>
                  </a:lnTo>
                  <a:cubicBezTo>
                    <a:pt x="0" y="6469"/>
                    <a:pt x="6469" y="0"/>
                    <a:pt x="14449" y="0"/>
                  </a:cubicBezTo>
                  <a:close/>
                </a:path>
              </a:pathLst>
            </a:custGeom>
            <a:solidFill>
              <a:srgbClr val="000000">
                <a:alpha val="0"/>
              </a:srgbClr>
            </a:solidFill>
            <a:ln w="38100" cap="sq">
              <a:solidFill>
                <a:srgbClr val="000000"/>
              </a:solidFill>
              <a:prstDash val="solid"/>
              <a:miter/>
            </a:ln>
          </p:spPr>
        </p:sp>
        <p:sp>
          <p:nvSpPr>
            <p:cNvPr name="TextBox 19" id="19"/>
            <p:cNvSpPr txBox="true"/>
            <p:nvPr/>
          </p:nvSpPr>
          <p:spPr>
            <a:xfrm>
              <a:off x="0" y="-38100"/>
              <a:ext cx="3107646" cy="866579"/>
            </a:xfrm>
            <a:prstGeom prst="rect">
              <a:avLst/>
            </a:prstGeom>
          </p:spPr>
          <p:txBody>
            <a:bodyPr anchor="ctr" rtlCol="false" tIns="39089" lIns="39089" bIns="39089" rIns="39089"/>
            <a:lstStyle/>
            <a:p>
              <a:pPr algn="ctr" marL="0" indent="0" lvl="0">
                <a:lnSpc>
                  <a:spcPts val="2659"/>
                </a:lnSpc>
                <a:spcBef>
                  <a:spcPct val="0"/>
                </a:spcBef>
              </a:pP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C1717"/>
        </a:solidFill>
      </p:bgPr>
    </p:bg>
    <p:spTree>
      <p:nvGrpSpPr>
        <p:cNvPr id="1" name=""/>
        <p:cNvGrpSpPr/>
        <p:nvPr/>
      </p:nvGrpSpPr>
      <p:grpSpPr>
        <a:xfrm>
          <a:off x="0" y="0"/>
          <a:ext cx="0" cy="0"/>
          <a:chOff x="0" y="0"/>
          <a:chExt cx="0" cy="0"/>
        </a:xfrm>
      </p:grpSpPr>
      <p:sp>
        <p:nvSpPr>
          <p:cNvPr name="Freeform 2" id="2"/>
          <p:cNvSpPr/>
          <p:nvPr/>
        </p:nvSpPr>
        <p:spPr>
          <a:xfrm flipH="false" flipV="false" rot="-4466992">
            <a:off x="12956278" y="-1374835"/>
            <a:ext cx="13691661" cy="7990951"/>
          </a:xfrm>
          <a:custGeom>
            <a:avLst/>
            <a:gdLst/>
            <a:ahLst/>
            <a:cxnLst/>
            <a:rect r="r" b="b" t="t" l="l"/>
            <a:pathLst>
              <a:path h="7990951" w="13691661">
                <a:moveTo>
                  <a:pt x="0" y="0"/>
                </a:moveTo>
                <a:lnTo>
                  <a:pt x="13691661" y="0"/>
                </a:lnTo>
                <a:lnTo>
                  <a:pt x="13691661" y="7990951"/>
                </a:lnTo>
                <a:lnTo>
                  <a:pt x="0" y="7990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7130403">
            <a:off x="-5543720" y="-4660654"/>
            <a:ext cx="13691661" cy="7990951"/>
          </a:xfrm>
          <a:custGeom>
            <a:avLst/>
            <a:gdLst/>
            <a:ahLst/>
            <a:cxnLst/>
            <a:rect r="r" b="b" t="t" l="l"/>
            <a:pathLst>
              <a:path h="7990951" w="13691661">
                <a:moveTo>
                  <a:pt x="0" y="0"/>
                </a:moveTo>
                <a:lnTo>
                  <a:pt x="13691661" y="0"/>
                </a:lnTo>
                <a:lnTo>
                  <a:pt x="13691661" y="7990951"/>
                </a:lnTo>
                <a:lnTo>
                  <a:pt x="0" y="7990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5459164" y="531243"/>
            <a:ext cx="854383" cy="994915"/>
          </a:xfrm>
          <a:custGeom>
            <a:avLst/>
            <a:gdLst/>
            <a:ahLst/>
            <a:cxnLst/>
            <a:rect r="r" b="b" t="t" l="l"/>
            <a:pathLst>
              <a:path h="994915" w="854383">
                <a:moveTo>
                  <a:pt x="0" y="0"/>
                </a:moveTo>
                <a:lnTo>
                  <a:pt x="854383" y="0"/>
                </a:lnTo>
                <a:lnTo>
                  <a:pt x="854383" y="994914"/>
                </a:lnTo>
                <a:lnTo>
                  <a:pt x="0" y="9949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679424" y="3169411"/>
            <a:ext cx="854383" cy="994915"/>
          </a:xfrm>
          <a:custGeom>
            <a:avLst/>
            <a:gdLst/>
            <a:ahLst/>
            <a:cxnLst/>
            <a:rect r="r" b="b" t="t" l="l"/>
            <a:pathLst>
              <a:path h="994915" w="854383">
                <a:moveTo>
                  <a:pt x="0" y="0"/>
                </a:moveTo>
                <a:lnTo>
                  <a:pt x="854383" y="0"/>
                </a:lnTo>
                <a:lnTo>
                  <a:pt x="854383" y="994915"/>
                </a:lnTo>
                <a:lnTo>
                  <a:pt x="0" y="9949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 id="6"/>
          <p:cNvGrpSpPr>
            <a:grpSpLocks noChangeAspect="true"/>
          </p:cNvGrpSpPr>
          <p:nvPr/>
        </p:nvGrpSpPr>
        <p:grpSpPr>
          <a:xfrm rot="0">
            <a:off x="1933014" y="4164326"/>
            <a:ext cx="3175648" cy="3175635"/>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0" b="0"/>
              </a:stretch>
            </a:blipFill>
          </p:spPr>
        </p:sp>
      </p:grpSp>
      <p:grpSp>
        <p:nvGrpSpPr>
          <p:cNvPr name="Group 8" id="8"/>
          <p:cNvGrpSpPr/>
          <p:nvPr/>
        </p:nvGrpSpPr>
        <p:grpSpPr>
          <a:xfrm rot="0">
            <a:off x="4201073" y="6432373"/>
            <a:ext cx="907588" cy="907588"/>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2ED"/>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a:grpSpLocks noChangeAspect="true"/>
          </p:cNvGrpSpPr>
          <p:nvPr/>
        </p:nvGrpSpPr>
        <p:grpSpPr>
          <a:xfrm rot="0">
            <a:off x="7689837" y="4164326"/>
            <a:ext cx="3175648" cy="3175635"/>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4999" t="0" r="-24999" b="0"/>
              </a:stretch>
            </a:blipFill>
          </p:spPr>
        </p:sp>
      </p:grpSp>
      <p:grpSp>
        <p:nvGrpSpPr>
          <p:cNvPr name="Group 13" id="13"/>
          <p:cNvGrpSpPr/>
          <p:nvPr/>
        </p:nvGrpSpPr>
        <p:grpSpPr>
          <a:xfrm rot="0">
            <a:off x="9957897" y="6432373"/>
            <a:ext cx="907588" cy="907588"/>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2ED"/>
            </a:solidFill>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6" id="16"/>
          <p:cNvGrpSpPr>
            <a:grpSpLocks noChangeAspect="true"/>
          </p:cNvGrpSpPr>
          <p:nvPr/>
        </p:nvGrpSpPr>
        <p:grpSpPr>
          <a:xfrm rot="0">
            <a:off x="13179338" y="4164326"/>
            <a:ext cx="3175648" cy="3175635"/>
            <a:chOff x="0" y="0"/>
            <a:chExt cx="6350000" cy="6349975"/>
          </a:xfrm>
        </p:grpSpPr>
        <p:sp>
          <p:nvSpPr>
            <p:cNvPr name="Freeform 17" id="1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t="-19002" r="0" b="-71474"/>
              </a:stretch>
            </a:blipFill>
          </p:spPr>
        </p:sp>
      </p:grpSp>
      <p:grpSp>
        <p:nvGrpSpPr>
          <p:cNvPr name="Group 18" id="18"/>
          <p:cNvGrpSpPr/>
          <p:nvPr/>
        </p:nvGrpSpPr>
        <p:grpSpPr>
          <a:xfrm rot="0">
            <a:off x="15405959" y="6432373"/>
            <a:ext cx="907588" cy="907588"/>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2ED"/>
            </a:solidFill>
          </p:spPr>
        </p:sp>
        <p:sp>
          <p:nvSpPr>
            <p:cNvPr name="TextBox 20" id="2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21" id="21"/>
          <p:cNvSpPr txBox="true"/>
          <p:nvPr/>
        </p:nvSpPr>
        <p:spPr>
          <a:xfrm rot="0">
            <a:off x="3128956" y="2256533"/>
            <a:ext cx="12341257" cy="1387475"/>
          </a:xfrm>
          <a:prstGeom prst="rect">
            <a:avLst/>
          </a:prstGeom>
        </p:spPr>
        <p:txBody>
          <a:bodyPr anchor="t" rtlCol="false" tIns="0" lIns="0" bIns="0" rIns="0">
            <a:spAutoFit/>
          </a:bodyPr>
          <a:lstStyle/>
          <a:p>
            <a:pPr algn="ctr">
              <a:lnSpc>
                <a:spcPts val="10599"/>
              </a:lnSpc>
            </a:pPr>
            <a:r>
              <a:rPr lang="en-US" sz="9999">
                <a:solidFill>
                  <a:srgbClr val="F8F2ED"/>
                </a:solidFill>
                <a:latin typeface="League Spartan"/>
                <a:ea typeface="League Spartan"/>
                <a:cs typeface="League Spartan"/>
                <a:sym typeface="League Spartan"/>
              </a:rPr>
              <a:t>L’EQUIPE</a:t>
            </a:r>
          </a:p>
        </p:txBody>
      </p:sp>
      <p:sp>
        <p:nvSpPr>
          <p:cNvPr name="TextBox 22" id="22"/>
          <p:cNvSpPr txBox="true"/>
          <p:nvPr/>
        </p:nvSpPr>
        <p:spPr>
          <a:xfrm rot="0">
            <a:off x="8339932" y="1288569"/>
            <a:ext cx="1608136" cy="693363"/>
          </a:xfrm>
          <a:prstGeom prst="rect">
            <a:avLst/>
          </a:prstGeom>
        </p:spPr>
        <p:txBody>
          <a:bodyPr anchor="t" rtlCol="false" tIns="0" lIns="0" bIns="0" rIns="0">
            <a:spAutoFit/>
          </a:bodyPr>
          <a:lstStyle/>
          <a:p>
            <a:pPr algn="ctr">
              <a:lnSpc>
                <a:spcPts val="4993"/>
              </a:lnSpc>
            </a:pPr>
            <a:r>
              <a:rPr lang="en-US" sz="4711">
                <a:solidFill>
                  <a:srgbClr val="F8F2ED"/>
                </a:solidFill>
                <a:latin typeface="Poppins Bold"/>
                <a:ea typeface="Poppins Bold"/>
                <a:cs typeface="Poppins Bold"/>
                <a:sym typeface="Poppins Bold"/>
              </a:rPr>
              <a:t>09.</a:t>
            </a:r>
          </a:p>
        </p:txBody>
      </p:sp>
      <p:sp>
        <p:nvSpPr>
          <p:cNvPr name="TextBox 23" id="23"/>
          <p:cNvSpPr txBox="true"/>
          <p:nvPr/>
        </p:nvSpPr>
        <p:spPr>
          <a:xfrm rot="0">
            <a:off x="1933014" y="7653806"/>
            <a:ext cx="4003643" cy="976253"/>
          </a:xfrm>
          <a:prstGeom prst="rect">
            <a:avLst/>
          </a:prstGeom>
        </p:spPr>
        <p:txBody>
          <a:bodyPr anchor="t" rtlCol="false" tIns="0" lIns="0" bIns="0" rIns="0">
            <a:spAutoFit/>
          </a:bodyPr>
          <a:lstStyle/>
          <a:p>
            <a:pPr algn="l">
              <a:lnSpc>
                <a:spcPts val="3707"/>
              </a:lnSpc>
            </a:pPr>
            <a:r>
              <a:rPr lang="en-US" sz="3370">
                <a:solidFill>
                  <a:srgbClr val="F8F2ED"/>
                </a:solidFill>
                <a:latin typeface="Helios Extended Bold"/>
                <a:ea typeface="Helios Extended Bold"/>
                <a:cs typeface="Helios Extended Bold"/>
                <a:sym typeface="Helios Extended Bold"/>
              </a:rPr>
              <a:t>Benoit </a:t>
            </a:r>
          </a:p>
          <a:p>
            <a:pPr algn="l">
              <a:lnSpc>
                <a:spcPts val="3707"/>
              </a:lnSpc>
            </a:pPr>
            <a:r>
              <a:rPr lang="en-US" sz="3370">
                <a:solidFill>
                  <a:srgbClr val="F8F2ED"/>
                </a:solidFill>
                <a:latin typeface="Helios Extended Bold"/>
                <a:ea typeface="Helios Extended Bold"/>
                <a:cs typeface="Helios Extended Bold"/>
                <a:sym typeface="Helios Extended Bold"/>
              </a:rPr>
              <a:t>Kassa Koumba</a:t>
            </a:r>
          </a:p>
        </p:txBody>
      </p:sp>
      <p:sp>
        <p:nvSpPr>
          <p:cNvPr name="TextBox 24" id="24"/>
          <p:cNvSpPr txBox="true"/>
          <p:nvPr/>
        </p:nvSpPr>
        <p:spPr>
          <a:xfrm rot="0">
            <a:off x="1933014" y="8695464"/>
            <a:ext cx="2737228" cy="319420"/>
          </a:xfrm>
          <a:prstGeom prst="rect">
            <a:avLst/>
          </a:prstGeom>
        </p:spPr>
        <p:txBody>
          <a:bodyPr anchor="t" rtlCol="false" tIns="0" lIns="0" bIns="0" rIns="0">
            <a:spAutoFit/>
          </a:bodyPr>
          <a:lstStyle/>
          <a:p>
            <a:pPr algn="l">
              <a:lnSpc>
                <a:spcPts val="2366"/>
              </a:lnSpc>
            </a:pPr>
            <a:r>
              <a:rPr lang="en-US" sz="2005">
                <a:solidFill>
                  <a:srgbClr val="F8F2ED"/>
                </a:solidFill>
                <a:latin typeface="Helios Extended"/>
                <a:ea typeface="Helios Extended"/>
                <a:cs typeface="Helios Extended"/>
                <a:sym typeface="Helios Extended"/>
              </a:rPr>
              <a:t>Head of Marketing</a:t>
            </a:r>
          </a:p>
        </p:txBody>
      </p:sp>
      <p:sp>
        <p:nvSpPr>
          <p:cNvPr name="TextBox 25" id="25"/>
          <p:cNvSpPr txBox="true"/>
          <p:nvPr/>
        </p:nvSpPr>
        <p:spPr>
          <a:xfrm rot="0">
            <a:off x="7689837" y="7653806"/>
            <a:ext cx="3557551" cy="976253"/>
          </a:xfrm>
          <a:prstGeom prst="rect">
            <a:avLst/>
          </a:prstGeom>
        </p:spPr>
        <p:txBody>
          <a:bodyPr anchor="t" rtlCol="false" tIns="0" lIns="0" bIns="0" rIns="0">
            <a:spAutoFit/>
          </a:bodyPr>
          <a:lstStyle/>
          <a:p>
            <a:pPr algn="l">
              <a:lnSpc>
                <a:spcPts val="3707"/>
              </a:lnSpc>
            </a:pPr>
            <a:r>
              <a:rPr lang="en-US" sz="3370">
                <a:solidFill>
                  <a:srgbClr val="F8F2ED"/>
                </a:solidFill>
                <a:latin typeface="Helios Extended Bold"/>
                <a:ea typeface="Helios Extended Bold"/>
                <a:cs typeface="Helios Extended Bold"/>
                <a:sym typeface="Helios Extended Bold"/>
              </a:rPr>
              <a:t>Prescillia Nollet</a:t>
            </a:r>
          </a:p>
        </p:txBody>
      </p:sp>
      <p:sp>
        <p:nvSpPr>
          <p:cNvPr name="TextBox 26" id="26"/>
          <p:cNvSpPr txBox="true"/>
          <p:nvPr/>
        </p:nvSpPr>
        <p:spPr>
          <a:xfrm rot="0">
            <a:off x="7689837" y="8695464"/>
            <a:ext cx="2737228" cy="909970"/>
          </a:xfrm>
          <a:prstGeom prst="rect">
            <a:avLst/>
          </a:prstGeom>
        </p:spPr>
        <p:txBody>
          <a:bodyPr anchor="t" rtlCol="false" tIns="0" lIns="0" bIns="0" rIns="0">
            <a:spAutoFit/>
          </a:bodyPr>
          <a:lstStyle/>
          <a:p>
            <a:pPr algn="l">
              <a:lnSpc>
                <a:spcPts val="2366"/>
              </a:lnSpc>
            </a:pPr>
            <a:r>
              <a:rPr lang="en-US" sz="2005">
                <a:solidFill>
                  <a:srgbClr val="F8F2ED"/>
                </a:solidFill>
                <a:latin typeface="Helios Extended"/>
                <a:ea typeface="Helios Extended"/>
                <a:cs typeface="Helios Extended"/>
                <a:sym typeface="Helios Extended"/>
              </a:rPr>
              <a:t>Head of Customer Experience &amp; Logistics</a:t>
            </a:r>
          </a:p>
        </p:txBody>
      </p:sp>
      <p:sp>
        <p:nvSpPr>
          <p:cNvPr name="TextBox 27" id="27"/>
          <p:cNvSpPr txBox="true"/>
          <p:nvPr/>
        </p:nvSpPr>
        <p:spPr>
          <a:xfrm rot="0">
            <a:off x="13179338" y="7653806"/>
            <a:ext cx="3557551" cy="976253"/>
          </a:xfrm>
          <a:prstGeom prst="rect">
            <a:avLst/>
          </a:prstGeom>
        </p:spPr>
        <p:txBody>
          <a:bodyPr anchor="t" rtlCol="false" tIns="0" lIns="0" bIns="0" rIns="0">
            <a:spAutoFit/>
          </a:bodyPr>
          <a:lstStyle/>
          <a:p>
            <a:pPr algn="l">
              <a:lnSpc>
                <a:spcPts val="3707"/>
              </a:lnSpc>
            </a:pPr>
            <a:r>
              <a:rPr lang="en-US" sz="3370">
                <a:solidFill>
                  <a:srgbClr val="F8F2ED"/>
                </a:solidFill>
                <a:latin typeface="Helios Extended Bold"/>
                <a:ea typeface="Helios Extended Bold"/>
                <a:cs typeface="Helios Extended Bold"/>
                <a:sym typeface="Helios Extended Bold"/>
              </a:rPr>
              <a:t>Claudia</a:t>
            </a:r>
          </a:p>
          <a:p>
            <a:pPr algn="l">
              <a:lnSpc>
                <a:spcPts val="3707"/>
              </a:lnSpc>
            </a:pPr>
            <a:r>
              <a:rPr lang="en-US" sz="3370">
                <a:solidFill>
                  <a:srgbClr val="F8F2ED"/>
                </a:solidFill>
                <a:latin typeface="Helios Extended Bold"/>
                <a:ea typeface="Helios Extended Bold"/>
                <a:cs typeface="Helios Extended Bold"/>
                <a:sym typeface="Helios Extended Bold"/>
              </a:rPr>
              <a:t>Ondo</a:t>
            </a:r>
          </a:p>
        </p:txBody>
      </p:sp>
      <p:sp>
        <p:nvSpPr>
          <p:cNvPr name="TextBox 28" id="28"/>
          <p:cNvSpPr txBox="true"/>
          <p:nvPr/>
        </p:nvSpPr>
        <p:spPr>
          <a:xfrm rot="0">
            <a:off x="13179338" y="8695464"/>
            <a:ext cx="2737228" cy="909970"/>
          </a:xfrm>
          <a:prstGeom prst="rect">
            <a:avLst/>
          </a:prstGeom>
        </p:spPr>
        <p:txBody>
          <a:bodyPr anchor="t" rtlCol="false" tIns="0" lIns="0" bIns="0" rIns="0">
            <a:spAutoFit/>
          </a:bodyPr>
          <a:lstStyle/>
          <a:p>
            <a:pPr algn="l">
              <a:lnSpc>
                <a:spcPts val="2366"/>
              </a:lnSpc>
            </a:pPr>
            <a:r>
              <a:rPr lang="en-US" sz="2005">
                <a:solidFill>
                  <a:srgbClr val="F8F2ED"/>
                </a:solidFill>
                <a:latin typeface="Helios Extended"/>
                <a:ea typeface="Helios Extended"/>
                <a:cs typeface="Helios Extended"/>
                <a:sym typeface="Helios Extended"/>
              </a:rPr>
              <a:t>Head of Business Development &amp; Design</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914415" y="1162050"/>
            <a:ext cx="13882798" cy="2730500"/>
          </a:xfrm>
          <a:prstGeom prst="rect">
            <a:avLst/>
          </a:prstGeom>
        </p:spPr>
        <p:txBody>
          <a:bodyPr anchor="t" rtlCol="false" tIns="0" lIns="0" bIns="0" rIns="0">
            <a:spAutoFit/>
          </a:bodyPr>
          <a:lstStyle/>
          <a:p>
            <a:pPr algn="ctr">
              <a:lnSpc>
                <a:spcPts val="10599"/>
              </a:lnSpc>
            </a:pPr>
            <a:r>
              <a:rPr lang="en-US" sz="9999">
                <a:solidFill>
                  <a:srgbClr val="1C1717"/>
                </a:solidFill>
                <a:latin typeface="League Spartan"/>
                <a:ea typeface="League Spartan"/>
                <a:cs typeface="League Spartan"/>
                <a:sym typeface="League Spartan"/>
              </a:rPr>
              <a:t>NOS HYPOTHÈSES FINANCIÈRES</a:t>
            </a:r>
          </a:p>
        </p:txBody>
      </p:sp>
      <p:sp>
        <p:nvSpPr>
          <p:cNvPr name="Freeform 3" id="3"/>
          <p:cNvSpPr/>
          <p:nvPr/>
        </p:nvSpPr>
        <p:spPr>
          <a:xfrm flipH="true" flipV="true" rot="2603118">
            <a:off x="9837941" y="-546995"/>
            <a:ext cx="14775578" cy="7898218"/>
          </a:xfrm>
          <a:custGeom>
            <a:avLst/>
            <a:gdLst/>
            <a:ahLst/>
            <a:cxnLst/>
            <a:rect r="r" b="b" t="t" l="l"/>
            <a:pathLst>
              <a:path h="7898218" w="14775578">
                <a:moveTo>
                  <a:pt x="14775578" y="7898219"/>
                </a:moveTo>
                <a:lnTo>
                  <a:pt x="0" y="7898219"/>
                </a:lnTo>
                <a:lnTo>
                  <a:pt x="0" y="0"/>
                </a:lnTo>
                <a:lnTo>
                  <a:pt x="14775578" y="0"/>
                </a:lnTo>
                <a:lnTo>
                  <a:pt x="14775578" y="7898219"/>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919163" y="4382045"/>
            <a:ext cx="3143250" cy="874356"/>
            <a:chOff x="0" y="0"/>
            <a:chExt cx="1002670" cy="278912"/>
          </a:xfrm>
        </p:grpSpPr>
        <p:sp>
          <p:nvSpPr>
            <p:cNvPr name="Freeform 5" id="5"/>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1C1717"/>
            </a:solidFill>
            <a:ln w="19050" cap="rnd">
              <a:solidFill>
                <a:srgbClr val="F4F4F4"/>
              </a:solidFill>
              <a:prstDash val="solid"/>
              <a:round/>
            </a:ln>
          </p:spPr>
        </p:sp>
        <p:sp>
          <p:nvSpPr>
            <p:cNvPr name="TextBox 6" id="6"/>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FFFFFF"/>
                  </a:solidFill>
                  <a:latin typeface="Nunito Sans Expanded Semi-Bold"/>
                  <a:ea typeface="Nunito Sans Expanded Semi-Bold"/>
                  <a:cs typeface="Nunito Sans Expanded Semi-Bold"/>
                  <a:sym typeface="Nunito Sans Expanded Semi-Bold"/>
                </a:rPr>
                <a:t>COUTS DE GESTION</a:t>
              </a:r>
            </a:p>
          </p:txBody>
        </p:sp>
      </p:grpSp>
      <p:grpSp>
        <p:nvGrpSpPr>
          <p:cNvPr name="Group 7" id="7"/>
          <p:cNvGrpSpPr/>
          <p:nvPr/>
        </p:nvGrpSpPr>
        <p:grpSpPr>
          <a:xfrm rot="0">
            <a:off x="4245769" y="4382045"/>
            <a:ext cx="3143250" cy="874356"/>
            <a:chOff x="0" y="0"/>
            <a:chExt cx="1002670" cy="278912"/>
          </a:xfrm>
        </p:grpSpPr>
        <p:sp>
          <p:nvSpPr>
            <p:cNvPr name="Freeform 8" id="8"/>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1B1B1B"/>
            </a:solidFill>
            <a:ln w="19050" cap="rnd">
              <a:solidFill>
                <a:srgbClr val="F1F1F1"/>
              </a:solidFill>
              <a:prstDash val="solid"/>
              <a:round/>
            </a:ln>
          </p:spPr>
        </p:sp>
        <p:sp>
          <p:nvSpPr>
            <p:cNvPr name="TextBox 9" id="9"/>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FFFFFF"/>
                  </a:solidFill>
                  <a:latin typeface="Nunito Sans Expanded Semi-Bold"/>
                  <a:ea typeface="Nunito Sans Expanded Semi-Bold"/>
                  <a:cs typeface="Nunito Sans Expanded Semi-Bold"/>
                  <a:sym typeface="Nunito Sans Expanded Semi-Bold"/>
                </a:rPr>
                <a:t>COUTS DE DISTRIBUTION</a:t>
              </a:r>
            </a:p>
          </p:txBody>
        </p:sp>
      </p:grpSp>
      <p:grpSp>
        <p:nvGrpSpPr>
          <p:cNvPr name="Group 10" id="10"/>
          <p:cNvGrpSpPr/>
          <p:nvPr/>
        </p:nvGrpSpPr>
        <p:grpSpPr>
          <a:xfrm rot="0">
            <a:off x="7572375" y="4382045"/>
            <a:ext cx="3143250" cy="874356"/>
            <a:chOff x="0" y="0"/>
            <a:chExt cx="1002670" cy="278912"/>
          </a:xfrm>
        </p:grpSpPr>
        <p:sp>
          <p:nvSpPr>
            <p:cNvPr name="Freeform 11" id="11"/>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1C1717"/>
            </a:solidFill>
            <a:ln w="19050" cap="rnd">
              <a:solidFill>
                <a:srgbClr val="F4F4F4"/>
              </a:solidFill>
              <a:prstDash val="solid"/>
              <a:round/>
            </a:ln>
          </p:spPr>
        </p:sp>
        <p:sp>
          <p:nvSpPr>
            <p:cNvPr name="TextBox 12" id="12"/>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FFFFFF"/>
                  </a:solidFill>
                  <a:latin typeface="Nunito Sans Expanded Semi-Bold"/>
                  <a:ea typeface="Nunito Sans Expanded Semi-Bold"/>
                  <a:cs typeface="Nunito Sans Expanded Semi-Bold"/>
                  <a:sym typeface="Nunito Sans Expanded Semi-Bold"/>
                </a:rPr>
                <a:t>COUTS DE MARKETING</a:t>
              </a:r>
            </a:p>
          </p:txBody>
        </p:sp>
      </p:grpSp>
      <p:grpSp>
        <p:nvGrpSpPr>
          <p:cNvPr name="Group 13" id="13"/>
          <p:cNvGrpSpPr/>
          <p:nvPr/>
        </p:nvGrpSpPr>
        <p:grpSpPr>
          <a:xfrm rot="0">
            <a:off x="14225588" y="4382045"/>
            <a:ext cx="3143250" cy="874356"/>
            <a:chOff x="0" y="0"/>
            <a:chExt cx="1002670" cy="278912"/>
          </a:xfrm>
        </p:grpSpPr>
        <p:sp>
          <p:nvSpPr>
            <p:cNvPr name="Freeform 14" id="14"/>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1C1717"/>
            </a:solidFill>
            <a:ln w="19050" cap="rnd">
              <a:solidFill>
                <a:srgbClr val="F4F4F4"/>
              </a:solidFill>
              <a:prstDash val="solid"/>
              <a:round/>
            </a:ln>
          </p:spPr>
        </p:sp>
        <p:sp>
          <p:nvSpPr>
            <p:cNvPr name="TextBox 15" id="15"/>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FFFFFF"/>
                  </a:solidFill>
                  <a:latin typeface="Nunito Sans Expanded Semi-Bold"/>
                  <a:ea typeface="Nunito Sans Expanded Semi-Bold"/>
                  <a:cs typeface="Nunito Sans Expanded Semi-Bold"/>
                  <a:sym typeface="Nunito Sans Expanded Semi-Bold"/>
                </a:rPr>
                <a:t>TOTAUX</a:t>
              </a:r>
            </a:p>
          </p:txBody>
        </p:sp>
      </p:grpSp>
      <p:grpSp>
        <p:nvGrpSpPr>
          <p:cNvPr name="Group 16" id="16"/>
          <p:cNvGrpSpPr/>
          <p:nvPr/>
        </p:nvGrpSpPr>
        <p:grpSpPr>
          <a:xfrm rot="0">
            <a:off x="10898981" y="4382045"/>
            <a:ext cx="3143250" cy="874356"/>
            <a:chOff x="0" y="0"/>
            <a:chExt cx="1002670" cy="278912"/>
          </a:xfrm>
        </p:grpSpPr>
        <p:sp>
          <p:nvSpPr>
            <p:cNvPr name="Freeform 17" id="17"/>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1C1717"/>
            </a:solidFill>
            <a:ln w="19050" cap="rnd">
              <a:solidFill>
                <a:srgbClr val="F4F4F4"/>
              </a:solidFill>
              <a:prstDash val="solid"/>
              <a:round/>
            </a:ln>
          </p:spPr>
        </p:sp>
        <p:sp>
          <p:nvSpPr>
            <p:cNvPr name="TextBox 18" id="18"/>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FFFFFF"/>
                  </a:solidFill>
                  <a:latin typeface="Nunito Sans Expanded Semi-Bold"/>
                  <a:ea typeface="Nunito Sans Expanded Semi-Bold"/>
                  <a:cs typeface="Nunito Sans Expanded Semi-Bold"/>
                  <a:sym typeface="Nunito Sans Expanded Semi-Bold"/>
                </a:rPr>
                <a:t>COUTS DE PRODUCTION</a:t>
              </a:r>
            </a:p>
          </p:txBody>
        </p:sp>
      </p:grpSp>
      <p:grpSp>
        <p:nvGrpSpPr>
          <p:cNvPr name="Group 19" id="19"/>
          <p:cNvGrpSpPr/>
          <p:nvPr/>
        </p:nvGrpSpPr>
        <p:grpSpPr>
          <a:xfrm rot="0">
            <a:off x="919163" y="5437375"/>
            <a:ext cx="3143250" cy="874356"/>
            <a:chOff x="0" y="0"/>
            <a:chExt cx="1002670" cy="278912"/>
          </a:xfrm>
        </p:grpSpPr>
        <p:sp>
          <p:nvSpPr>
            <p:cNvPr name="Freeform 20" id="20"/>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4F4F4"/>
            </a:solidFill>
            <a:ln w="19050" cap="rnd">
              <a:solidFill>
                <a:srgbClr val="000000"/>
              </a:solidFill>
              <a:prstDash val="solid"/>
              <a:round/>
            </a:ln>
          </p:spPr>
        </p:sp>
        <p:sp>
          <p:nvSpPr>
            <p:cNvPr name="TextBox 21" id="21"/>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ADMINISTRATION</a:t>
              </a:r>
            </a:p>
          </p:txBody>
        </p:sp>
      </p:grpSp>
      <p:grpSp>
        <p:nvGrpSpPr>
          <p:cNvPr name="Group 22" id="22"/>
          <p:cNvGrpSpPr/>
          <p:nvPr/>
        </p:nvGrpSpPr>
        <p:grpSpPr>
          <a:xfrm rot="0">
            <a:off x="4245769" y="5437375"/>
            <a:ext cx="3143250" cy="874356"/>
            <a:chOff x="0" y="0"/>
            <a:chExt cx="1002670" cy="278912"/>
          </a:xfrm>
        </p:grpSpPr>
        <p:sp>
          <p:nvSpPr>
            <p:cNvPr name="Freeform 23" id="23"/>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24" id="24"/>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EMBALLAGE</a:t>
              </a:r>
            </a:p>
          </p:txBody>
        </p:sp>
      </p:grpSp>
      <p:grpSp>
        <p:nvGrpSpPr>
          <p:cNvPr name="Group 25" id="25"/>
          <p:cNvGrpSpPr/>
          <p:nvPr/>
        </p:nvGrpSpPr>
        <p:grpSpPr>
          <a:xfrm rot="0">
            <a:off x="7572375" y="5437375"/>
            <a:ext cx="3143250" cy="874356"/>
            <a:chOff x="0" y="0"/>
            <a:chExt cx="1002670" cy="278912"/>
          </a:xfrm>
        </p:grpSpPr>
        <p:sp>
          <p:nvSpPr>
            <p:cNvPr name="Freeform 26" id="26"/>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27" id="27"/>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CRÉATION DE CONTENU</a:t>
              </a:r>
            </a:p>
          </p:txBody>
        </p:sp>
      </p:grpSp>
      <p:grpSp>
        <p:nvGrpSpPr>
          <p:cNvPr name="Group 28" id="28"/>
          <p:cNvGrpSpPr/>
          <p:nvPr/>
        </p:nvGrpSpPr>
        <p:grpSpPr>
          <a:xfrm rot="0">
            <a:off x="14225588" y="5437375"/>
            <a:ext cx="3143250" cy="874356"/>
            <a:chOff x="0" y="0"/>
            <a:chExt cx="1002670" cy="278912"/>
          </a:xfrm>
        </p:grpSpPr>
        <p:sp>
          <p:nvSpPr>
            <p:cNvPr name="Freeform 29" id="29"/>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30" id="30"/>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p>
          </p:txBody>
        </p:sp>
      </p:grpSp>
      <p:grpSp>
        <p:nvGrpSpPr>
          <p:cNvPr name="Group 31" id="31"/>
          <p:cNvGrpSpPr/>
          <p:nvPr/>
        </p:nvGrpSpPr>
        <p:grpSpPr>
          <a:xfrm rot="0">
            <a:off x="10898981" y="5437375"/>
            <a:ext cx="3143250" cy="874356"/>
            <a:chOff x="0" y="0"/>
            <a:chExt cx="1002670" cy="278912"/>
          </a:xfrm>
        </p:grpSpPr>
        <p:sp>
          <p:nvSpPr>
            <p:cNvPr name="Freeform 32" id="32"/>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33" id="33"/>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MATÉRIAUX</a:t>
              </a:r>
            </a:p>
          </p:txBody>
        </p:sp>
      </p:grpSp>
      <p:grpSp>
        <p:nvGrpSpPr>
          <p:cNvPr name="Group 34" id="34"/>
          <p:cNvGrpSpPr/>
          <p:nvPr/>
        </p:nvGrpSpPr>
        <p:grpSpPr>
          <a:xfrm rot="0">
            <a:off x="919163" y="6492706"/>
            <a:ext cx="3143250" cy="874356"/>
            <a:chOff x="0" y="0"/>
            <a:chExt cx="1002670" cy="278912"/>
          </a:xfrm>
        </p:grpSpPr>
        <p:sp>
          <p:nvSpPr>
            <p:cNvPr name="Freeform 35" id="35"/>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4F4F4"/>
            </a:solidFill>
            <a:ln w="19050" cap="rnd">
              <a:solidFill>
                <a:srgbClr val="000000"/>
              </a:solidFill>
              <a:prstDash val="solid"/>
              <a:round/>
            </a:ln>
          </p:spPr>
        </p:sp>
        <p:sp>
          <p:nvSpPr>
            <p:cNvPr name="TextBox 36" id="36"/>
            <p:cNvSpPr txBox="true"/>
            <p:nvPr/>
          </p:nvSpPr>
          <p:spPr>
            <a:xfrm>
              <a:off x="0" y="-38100"/>
              <a:ext cx="1002670" cy="317012"/>
            </a:xfrm>
            <a:prstGeom prst="rect">
              <a:avLst/>
            </a:prstGeom>
          </p:spPr>
          <p:txBody>
            <a:bodyPr anchor="ctr" rtlCol="false" tIns="38100" lIns="38100" bIns="38100" rIns="38100"/>
            <a:lstStyle/>
            <a:p>
              <a:pPr algn="ctr">
                <a:lnSpc>
                  <a:spcPts val="2116"/>
                </a:lnSpc>
              </a:pPr>
              <a:r>
                <a:rPr lang="en-US" sz="1439" spc="211">
                  <a:solidFill>
                    <a:srgbClr val="211F1C"/>
                  </a:solidFill>
                  <a:latin typeface="Nunito Sans Expanded Semi-Bold"/>
                  <a:ea typeface="Nunito Sans Expanded Semi-Bold"/>
                  <a:cs typeface="Nunito Sans Expanded Semi-Bold"/>
                  <a:sym typeface="Nunito Sans Expanded Semi-Bold"/>
                </a:rPr>
                <a:t>RÉMUNERATIONS</a:t>
              </a:r>
            </a:p>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ARTISANS</a:t>
              </a:r>
            </a:p>
          </p:txBody>
        </p:sp>
      </p:grpSp>
      <p:grpSp>
        <p:nvGrpSpPr>
          <p:cNvPr name="Group 37" id="37"/>
          <p:cNvGrpSpPr/>
          <p:nvPr/>
        </p:nvGrpSpPr>
        <p:grpSpPr>
          <a:xfrm rot="0">
            <a:off x="4245769" y="6492706"/>
            <a:ext cx="3143250" cy="874356"/>
            <a:chOff x="0" y="0"/>
            <a:chExt cx="1002670" cy="278912"/>
          </a:xfrm>
        </p:grpSpPr>
        <p:sp>
          <p:nvSpPr>
            <p:cNvPr name="Freeform 38" id="38"/>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39" id="39"/>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TRANSPORT</a:t>
              </a:r>
            </a:p>
          </p:txBody>
        </p:sp>
      </p:grpSp>
      <p:grpSp>
        <p:nvGrpSpPr>
          <p:cNvPr name="Group 40" id="40"/>
          <p:cNvGrpSpPr/>
          <p:nvPr/>
        </p:nvGrpSpPr>
        <p:grpSpPr>
          <a:xfrm rot="0">
            <a:off x="7572375" y="6492706"/>
            <a:ext cx="3143250" cy="874356"/>
            <a:chOff x="0" y="0"/>
            <a:chExt cx="1002670" cy="278912"/>
          </a:xfrm>
        </p:grpSpPr>
        <p:sp>
          <p:nvSpPr>
            <p:cNvPr name="Freeform 41" id="41"/>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42" id="42"/>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PUBLICITÉ ET VISIBILITÉ</a:t>
              </a:r>
            </a:p>
          </p:txBody>
        </p:sp>
      </p:grpSp>
      <p:grpSp>
        <p:nvGrpSpPr>
          <p:cNvPr name="Group 43" id="43"/>
          <p:cNvGrpSpPr/>
          <p:nvPr/>
        </p:nvGrpSpPr>
        <p:grpSpPr>
          <a:xfrm rot="0">
            <a:off x="14225588" y="6492706"/>
            <a:ext cx="3143250" cy="874356"/>
            <a:chOff x="0" y="0"/>
            <a:chExt cx="1002670" cy="278912"/>
          </a:xfrm>
        </p:grpSpPr>
        <p:sp>
          <p:nvSpPr>
            <p:cNvPr name="Freeform 44" id="44"/>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45" id="45"/>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p>
          </p:txBody>
        </p:sp>
      </p:grpSp>
      <p:grpSp>
        <p:nvGrpSpPr>
          <p:cNvPr name="Group 46" id="46"/>
          <p:cNvGrpSpPr/>
          <p:nvPr/>
        </p:nvGrpSpPr>
        <p:grpSpPr>
          <a:xfrm rot="0">
            <a:off x="10898981" y="6492706"/>
            <a:ext cx="3143250" cy="929183"/>
            <a:chOff x="0" y="0"/>
            <a:chExt cx="1002670" cy="296401"/>
          </a:xfrm>
        </p:grpSpPr>
        <p:sp>
          <p:nvSpPr>
            <p:cNvPr name="Freeform 47" id="47"/>
            <p:cNvSpPr/>
            <p:nvPr/>
          </p:nvSpPr>
          <p:spPr>
            <a:xfrm flipH="false" flipV="false" rot="0">
              <a:off x="0" y="0"/>
              <a:ext cx="1002670" cy="296401"/>
            </a:xfrm>
            <a:custGeom>
              <a:avLst/>
              <a:gdLst/>
              <a:ahLst/>
              <a:cxnLst/>
              <a:rect r="r" b="b" t="t" l="l"/>
              <a:pathLst>
                <a:path h="296401" w="1002670">
                  <a:moveTo>
                    <a:pt x="88669" y="0"/>
                  </a:moveTo>
                  <a:lnTo>
                    <a:pt x="914001" y="0"/>
                  </a:lnTo>
                  <a:cubicBezTo>
                    <a:pt x="937517" y="0"/>
                    <a:pt x="960071" y="9342"/>
                    <a:pt x="976699" y="25971"/>
                  </a:cubicBezTo>
                  <a:cubicBezTo>
                    <a:pt x="993328" y="42599"/>
                    <a:pt x="1002670" y="65153"/>
                    <a:pt x="1002670" y="88669"/>
                  </a:cubicBezTo>
                  <a:lnTo>
                    <a:pt x="1002670" y="207732"/>
                  </a:lnTo>
                  <a:cubicBezTo>
                    <a:pt x="1002670" y="231249"/>
                    <a:pt x="993328" y="253802"/>
                    <a:pt x="976699" y="270431"/>
                  </a:cubicBezTo>
                  <a:cubicBezTo>
                    <a:pt x="960071" y="287060"/>
                    <a:pt x="937517" y="296401"/>
                    <a:pt x="914001" y="296401"/>
                  </a:cubicBezTo>
                  <a:lnTo>
                    <a:pt x="88669" y="296401"/>
                  </a:lnTo>
                  <a:cubicBezTo>
                    <a:pt x="65153" y="296401"/>
                    <a:pt x="42599" y="287060"/>
                    <a:pt x="25971" y="270431"/>
                  </a:cubicBezTo>
                  <a:cubicBezTo>
                    <a:pt x="9342" y="253802"/>
                    <a:pt x="0" y="231249"/>
                    <a:pt x="0" y="207732"/>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48" id="48"/>
            <p:cNvSpPr txBox="true"/>
            <p:nvPr/>
          </p:nvSpPr>
          <p:spPr>
            <a:xfrm>
              <a:off x="0" y="-38100"/>
              <a:ext cx="1002670" cy="334501"/>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OUTILS, EQUIPEMENTS  ET MAINTENANCE</a:t>
              </a:r>
            </a:p>
          </p:txBody>
        </p:sp>
      </p:grpSp>
      <p:grpSp>
        <p:nvGrpSpPr>
          <p:cNvPr name="Group 49" id="49"/>
          <p:cNvGrpSpPr/>
          <p:nvPr/>
        </p:nvGrpSpPr>
        <p:grpSpPr>
          <a:xfrm rot="0">
            <a:off x="919163" y="7548037"/>
            <a:ext cx="3143250" cy="874356"/>
            <a:chOff x="0" y="0"/>
            <a:chExt cx="1002670" cy="278912"/>
          </a:xfrm>
        </p:grpSpPr>
        <p:sp>
          <p:nvSpPr>
            <p:cNvPr name="Freeform 50" id="50"/>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4F4F4"/>
            </a:solidFill>
            <a:ln w="19050" cap="rnd">
              <a:solidFill>
                <a:srgbClr val="000000"/>
              </a:solidFill>
              <a:prstDash val="solid"/>
              <a:round/>
            </a:ln>
          </p:spPr>
        </p:sp>
        <p:sp>
          <p:nvSpPr>
            <p:cNvPr name="TextBox 51" id="51"/>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ESPACE DE CONDITIONNEMENT</a:t>
              </a:r>
            </a:p>
          </p:txBody>
        </p:sp>
      </p:grpSp>
      <p:grpSp>
        <p:nvGrpSpPr>
          <p:cNvPr name="Group 52" id="52"/>
          <p:cNvGrpSpPr/>
          <p:nvPr/>
        </p:nvGrpSpPr>
        <p:grpSpPr>
          <a:xfrm rot="0">
            <a:off x="4245769" y="7548037"/>
            <a:ext cx="3143250" cy="874356"/>
            <a:chOff x="0" y="0"/>
            <a:chExt cx="1002670" cy="278912"/>
          </a:xfrm>
        </p:grpSpPr>
        <p:sp>
          <p:nvSpPr>
            <p:cNvPr name="Freeform 53" id="53"/>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54" id="54"/>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MISE EN LIGNE D’UNE PLATEFORME WEB</a:t>
              </a:r>
            </a:p>
          </p:txBody>
        </p:sp>
      </p:grpSp>
      <p:grpSp>
        <p:nvGrpSpPr>
          <p:cNvPr name="Group 55" id="55"/>
          <p:cNvGrpSpPr/>
          <p:nvPr/>
        </p:nvGrpSpPr>
        <p:grpSpPr>
          <a:xfrm rot="0">
            <a:off x="7572375" y="7548037"/>
            <a:ext cx="3143250" cy="874356"/>
            <a:chOff x="0" y="0"/>
            <a:chExt cx="1002670" cy="278912"/>
          </a:xfrm>
        </p:grpSpPr>
        <p:sp>
          <p:nvSpPr>
            <p:cNvPr name="Freeform 56" id="56"/>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57" id="57"/>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IDENTITÉ VISUELLE ET BRANDING</a:t>
              </a:r>
            </a:p>
          </p:txBody>
        </p:sp>
      </p:grpSp>
      <p:grpSp>
        <p:nvGrpSpPr>
          <p:cNvPr name="Group 58" id="58"/>
          <p:cNvGrpSpPr/>
          <p:nvPr/>
        </p:nvGrpSpPr>
        <p:grpSpPr>
          <a:xfrm rot="0">
            <a:off x="14225588" y="7548037"/>
            <a:ext cx="3143250" cy="874356"/>
            <a:chOff x="0" y="0"/>
            <a:chExt cx="1002670" cy="278912"/>
          </a:xfrm>
        </p:grpSpPr>
        <p:sp>
          <p:nvSpPr>
            <p:cNvPr name="Freeform 59" id="59"/>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60" id="60"/>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p>
          </p:txBody>
        </p:sp>
      </p:grpSp>
      <p:grpSp>
        <p:nvGrpSpPr>
          <p:cNvPr name="Group 61" id="61"/>
          <p:cNvGrpSpPr/>
          <p:nvPr/>
        </p:nvGrpSpPr>
        <p:grpSpPr>
          <a:xfrm rot="0">
            <a:off x="10898981" y="7548037"/>
            <a:ext cx="3143250" cy="874356"/>
            <a:chOff x="0" y="0"/>
            <a:chExt cx="1002670" cy="278912"/>
          </a:xfrm>
        </p:grpSpPr>
        <p:sp>
          <p:nvSpPr>
            <p:cNvPr name="Freeform 62" id="62"/>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63" id="63"/>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FORMATION DES ARTISANS</a:t>
              </a:r>
            </a:p>
          </p:txBody>
        </p:sp>
      </p:grpSp>
      <p:grpSp>
        <p:nvGrpSpPr>
          <p:cNvPr name="Group 64" id="64"/>
          <p:cNvGrpSpPr/>
          <p:nvPr/>
        </p:nvGrpSpPr>
        <p:grpSpPr>
          <a:xfrm rot="0">
            <a:off x="919163" y="8603368"/>
            <a:ext cx="3143250" cy="874356"/>
            <a:chOff x="0" y="0"/>
            <a:chExt cx="1002670" cy="278912"/>
          </a:xfrm>
        </p:grpSpPr>
        <p:sp>
          <p:nvSpPr>
            <p:cNvPr name="Freeform 65" id="65"/>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4F4F4"/>
            </a:solidFill>
            <a:ln w="19050" cap="rnd">
              <a:solidFill>
                <a:srgbClr val="000000"/>
              </a:solidFill>
              <a:prstDash val="solid"/>
              <a:round/>
            </a:ln>
          </p:spPr>
        </p:sp>
        <p:sp>
          <p:nvSpPr>
            <p:cNvPr name="TextBox 66" id="66"/>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600,000</a:t>
              </a:r>
            </a:p>
          </p:txBody>
        </p:sp>
      </p:grpSp>
      <p:grpSp>
        <p:nvGrpSpPr>
          <p:cNvPr name="Group 67" id="67"/>
          <p:cNvGrpSpPr/>
          <p:nvPr/>
        </p:nvGrpSpPr>
        <p:grpSpPr>
          <a:xfrm rot="0">
            <a:off x="4245769" y="8603368"/>
            <a:ext cx="3143250" cy="874356"/>
            <a:chOff x="0" y="0"/>
            <a:chExt cx="1002670" cy="278912"/>
          </a:xfrm>
        </p:grpSpPr>
        <p:sp>
          <p:nvSpPr>
            <p:cNvPr name="Freeform 68" id="68"/>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69" id="69"/>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p>
          </p:txBody>
        </p:sp>
      </p:grpSp>
      <p:grpSp>
        <p:nvGrpSpPr>
          <p:cNvPr name="Group 70" id="70"/>
          <p:cNvGrpSpPr/>
          <p:nvPr/>
        </p:nvGrpSpPr>
        <p:grpSpPr>
          <a:xfrm rot="0">
            <a:off x="7572375" y="8603368"/>
            <a:ext cx="3143250" cy="874356"/>
            <a:chOff x="0" y="0"/>
            <a:chExt cx="1002670" cy="278912"/>
          </a:xfrm>
        </p:grpSpPr>
        <p:sp>
          <p:nvSpPr>
            <p:cNvPr name="Freeform 71" id="71"/>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72" id="72"/>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p>
          </p:txBody>
        </p:sp>
      </p:grpSp>
      <p:grpSp>
        <p:nvGrpSpPr>
          <p:cNvPr name="Group 73" id="73"/>
          <p:cNvGrpSpPr/>
          <p:nvPr/>
        </p:nvGrpSpPr>
        <p:grpSpPr>
          <a:xfrm rot="0">
            <a:off x="14225588" y="8603368"/>
            <a:ext cx="3143250" cy="874356"/>
            <a:chOff x="0" y="0"/>
            <a:chExt cx="1002670" cy="278912"/>
          </a:xfrm>
        </p:grpSpPr>
        <p:sp>
          <p:nvSpPr>
            <p:cNvPr name="Freeform 74" id="74"/>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1B1B1B"/>
            </a:solidFill>
            <a:ln w="19050" cap="rnd">
              <a:solidFill>
                <a:srgbClr val="000000"/>
              </a:solidFill>
              <a:prstDash val="solid"/>
              <a:round/>
            </a:ln>
          </p:spPr>
        </p:sp>
        <p:sp>
          <p:nvSpPr>
            <p:cNvPr name="TextBox 75" id="75"/>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strike="noStrike" u="none">
                  <a:solidFill>
                    <a:srgbClr val="F4F4F4"/>
                  </a:solidFill>
                  <a:latin typeface="Nunito Sans Expanded Bold"/>
                  <a:ea typeface="Nunito Sans Expanded Bold"/>
                  <a:cs typeface="Nunito Sans Expanded Bold"/>
                  <a:sym typeface="Nunito Sans Expanded Bold"/>
                </a:rPr>
                <a:t>$11,431,000</a:t>
              </a:r>
            </a:p>
          </p:txBody>
        </p:sp>
      </p:grpSp>
      <p:grpSp>
        <p:nvGrpSpPr>
          <p:cNvPr name="Group 76" id="76"/>
          <p:cNvGrpSpPr/>
          <p:nvPr/>
        </p:nvGrpSpPr>
        <p:grpSpPr>
          <a:xfrm rot="0">
            <a:off x="10898981" y="8603368"/>
            <a:ext cx="3143250" cy="874356"/>
            <a:chOff x="0" y="0"/>
            <a:chExt cx="1002670" cy="278912"/>
          </a:xfrm>
        </p:grpSpPr>
        <p:sp>
          <p:nvSpPr>
            <p:cNvPr name="Freeform 77" id="77"/>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78" id="78"/>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p>
          </p:txBody>
        </p:sp>
      </p:grpSp>
      <p:sp>
        <p:nvSpPr>
          <p:cNvPr name="TextBox 79" id="79"/>
          <p:cNvSpPr txBox="true"/>
          <p:nvPr/>
        </p:nvSpPr>
        <p:spPr>
          <a:xfrm rot="0">
            <a:off x="10898981" y="8893784"/>
            <a:ext cx="3143250" cy="255422"/>
          </a:xfrm>
          <a:prstGeom prst="rect">
            <a:avLst/>
          </a:prstGeom>
        </p:spPr>
        <p:txBody>
          <a:bodyPr anchor="t" rtlCol="false" tIns="0" lIns="0" bIns="0" rIns="0">
            <a:spAutoFit/>
          </a:bodyPr>
          <a:lstStyle/>
          <a:p>
            <a:pPr algn="ctr">
              <a:lnSpc>
                <a:spcPts val="2116"/>
              </a:lnSpc>
              <a:spcBef>
                <a:spcPct val="0"/>
              </a:spcBef>
            </a:pPr>
            <a:r>
              <a:rPr lang="en-US" sz="1439" spc="211">
                <a:solidFill>
                  <a:srgbClr val="1C1717"/>
                </a:solidFill>
                <a:latin typeface="Nunito Sans Expanded Semi-Bold"/>
                <a:ea typeface="Nunito Sans Expanded Semi-Bold"/>
                <a:cs typeface="Nunito Sans Expanded Semi-Bold"/>
                <a:sym typeface="Nunito Sans Expanded Semi-Bold"/>
              </a:rPr>
              <a:t>6,805,000</a:t>
            </a:r>
          </a:p>
        </p:txBody>
      </p:sp>
      <p:sp>
        <p:nvSpPr>
          <p:cNvPr name="TextBox 80" id="80"/>
          <p:cNvSpPr txBox="true"/>
          <p:nvPr/>
        </p:nvSpPr>
        <p:spPr>
          <a:xfrm rot="0">
            <a:off x="7574756" y="8893784"/>
            <a:ext cx="3143250" cy="255422"/>
          </a:xfrm>
          <a:prstGeom prst="rect">
            <a:avLst/>
          </a:prstGeom>
        </p:spPr>
        <p:txBody>
          <a:bodyPr anchor="t" rtlCol="false" tIns="0" lIns="0" bIns="0" rIns="0">
            <a:spAutoFit/>
          </a:bodyPr>
          <a:lstStyle/>
          <a:p>
            <a:pPr algn="ctr">
              <a:lnSpc>
                <a:spcPts val="2116"/>
              </a:lnSpc>
              <a:spcBef>
                <a:spcPct val="0"/>
              </a:spcBef>
            </a:pPr>
            <a:r>
              <a:rPr lang="en-US" sz="1439" spc="211">
                <a:solidFill>
                  <a:srgbClr val="1C1717"/>
                </a:solidFill>
                <a:latin typeface="Nunito Sans Expanded Semi-Bold"/>
                <a:ea typeface="Nunito Sans Expanded Semi-Bold"/>
                <a:cs typeface="Nunito Sans Expanded Semi-Bold"/>
                <a:sym typeface="Nunito Sans Expanded Semi-Bold"/>
              </a:rPr>
              <a:t>1,388,000</a:t>
            </a:r>
          </a:p>
        </p:txBody>
      </p:sp>
      <p:sp>
        <p:nvSpPr>
          <p:cNvPr name="TextBox 81" id="81"/>
          <p:cNvSpPr txBox="true"/>
          <p:nvPr/>
        </p:nvSpPr>
        <p:spPr>
          <a:xfrm rot="0">
            <a:off x="4248150" y="8893784"/>
            <a:ext cx="3143250" cy="255422"/>
          </a:xfrm>
          <a:prstGeom prst="rect">
            <a:avLst/>
          </a:prstGeom>
        </p:spPr>
        <p:txBody>
          <a:bodyPr anchor="t" rtlCol="false" tIns="0" lIns="0" bIns="0" rIns="0">
            <a:spAutoFit/>
          </a:bodyPr>
          <a:lstStyle/>
          <a:p>
            <a:pPr algn="ctr">
              <a:lnSpc>
                <a:spcPts val="2116"/>
              </a:lnSpc>
              <a:spcBef>
                <a:spcPct val="0"/>
              </a:spcBef>
            </a:pPr>
            <a:r>
              <a:rPr lang="en-US" sz="1439" spc="211">
                <a:solidFill>
                  <a:srgbClr val="1C1717"/>
                </a:solidFill>
                <a:latin typeface="Nunito Sans Expanded Semi-Bold"/>
                <a:ea typeface="Nunito Sans Expanded Semi-Bold"/>
                <a:cs typeface="Nunito Sans Expanded Semi-Bold"/>
                <a:sym typeface="Nunito Sans Expanded Semi-Bold"/>
              </a:rPr>
              <a:t>2,638,000</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10015" y="1470570"/>
            <a:ext cx="17867971" cy="2730500"/>
          </a:xfrm>
          <a:prstGeom prst="rect">
            <a:avLst/>
          </a:prstGeom>
        </p:spPr>
        <p:txBody>
          <a:bodyPr anchor="t" rtlCol="false" tIns="0" lIns="0" bIns="0" rIns="0">
            <a:spAutoFit/>
          </a:bodyPr>
          <a:lstStyle/>
          <a:p>
            <a:pPr algn="ctr">
              <a:lnSpc>
                <a:spcPts val="10599"/>
              </a:lnSpc>
            </a:pPr>
            <a:r>
              <a:rPr lang="en-US" sz="9999">
                <a:solidFill>
                  <a:srgbClr val="1C1717"/>
                </a:solidFill>
                <a:latin typeface="League Spartan"/>
                <a:ea typeface="League Spartan"/>
                <a:cs typeface="League Spartan"/>
                <a:sym typeface="League Spartan"/>
              </a:rPr>
              <a:t>SYNTHÈSE DES DÉPENSES D’EXPLOITATION</a:t>
            </a:r>
          </a:p>
        </p:txBody>
      </p:sp>
      <p:sp>
        <p:nvSpPr>
          <p:cNvPr name="Freeform 3" id="3"/>
          <p:cNvSpPr/>
          <p:nvPr/>
        </p:nvSpPr>
        <p:spPr>
          <a:xfrm flipH="true" flipV="true" rot="4136369">
            <a:off x="10484975" y="6337891"/>
            <a:ext cx="14775578" cy="7898218"/>
          </a:xfrm>
          <a:custGeom>
            <a:avLst/>
            <a:gdLst/>
            <a:ahLst/>
            <a:cxnLst/>
            <a:rect r="r" b="b" t="t" l="l"/>
            <a:pathLst>
              <a:path h="7898218" w="14775578">
                <a:moveTo>
                  <a:pt x="14775578" y="7898218"/>
                </a:moveTo>
                <a:lnTo>
                  <a:pt x="0" y="7898218"/>
                </a:lnTo>
                <a:lnTo>
                  <a:pt x="0" y="0"/>
                </a:lnTo>
                <a:lnTo>
                  <a:pt x="14775578" y="0"/>
                </a:lnTo>
                <a:lnTo>
                  <a:pt x="14775578" y="7898218"/>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919163" y="4382045"/>
            <a:ext cx="3143250" cy="874356"/>
            <a:chOff x="0" y="0"/>
            <a:chExt cx="1002670" cy="278912"/>
          </a:xfrm>
        </p:grpSpPr>
        <p:sp>
          <p:nvSpPr>
            <p:cNvPr name="Freeform 5" id="5"/>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1C1717"/>
            </a:solidFill>
            <a:ln w="19050" cap="rnd">
              <a:solidFill>
                <a:srgbClr val="F4F4F4"/>
              </a:solidFill>
              <a:prstDash val="solid"/>
              <a:round/>
            </a:ln>
          </p:spPr>
        </p:sp>
        <p:sp>
          <p:nvSpPr>
            <p:cNvPr name="TextBox 6" id="6"/>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FFFFFF"/>
                  </a:solidFill>
                  <a:latin typeface="Nunito Sans Expanded Semi-Bold"/>
                  <a:ea typeface="Nunito Sans Expanded Semi-Bold"/>
                  <a:cs typeface="Nunito Sans Expanded Semi-Bold"/>
                  <a:sym typeface="Nunito Sans Expanded Semi-Bold"/>
                </a:rPr>
                <a:t>COUTS DE GESTION</a:t>
              </a:r>
            </a:p>
          </p:txBody>
        </p:sp>
      </p:grpSp>
      <p:grpSp>
        <p:nvGrpSpPr>
          <p:cNvPr name="Group 7" id="7"/>
          <p:cNvGrpSpPr/>
          <p:nvPr/>
        </p:nvGrpSpPr>
        <p:grpSpPr>
          <a:xfrm rot="0">
            <a:off x="4245769" y="4382045"/>
            <a:ext cx="3143250" cy="874356"/>
            <a:chOff x="0" y="0"/>
            <a:chExt cx="1002670" cy="278912"/>
          </a:xfrm>
        </p:grpSpPr>
        <p:sp>
          <p:nvSpPr>
            <p:cNvPr name="Freeform 8" id="8"/>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1B1B1B"/>
            </a:solidFill>
            <a:ln w="19050" cap="rnd">
              <a:solidFill>
                <a:srgbClr val="F1F1F1"/>
              </a:solidFill>
              <a:prstDash val="solid"/>
              <a:round/>
            </a:ln>
          </p:spPr>
        </p:sp>
        <p:sp>
          <p:nvSpPr>
            <p:cNvPr name="TextBox 9" id="9"/>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FFFFFF"/>
                  </a:solidFill>
                  <a:latin typeface="Nunito Sans Expanded Semi-Bold"/>
                  <a:ea typeface="Nunito Sans Expanded Semi-Bold"/>
                  <a:cs typeface="Nunito Sans Expanded Semi-Bold"/>
                  <a:sym typeface="Nunito Sans Expanded Semi-Bold"/>
                </a:rPr>
                <a:t>COUTS DE DISTRIBUTION</a:t>
              </a:r>
            </a:p>
          </p:txBody>
        </p:sp>
      </p:grpSp>
      <p:grpSp>
        <p:nvGrpSpPr>
          <p:cNvPr name="Group 10" id="10"/>
          <p:cNvGrpSpPr/>
          <p:nvPr/>
        </p:nvGrpSpPr>
        <p:grpSpPr>
          <a:xfrm rot="0">
            <a:off x="7572375" y="4382045"/>
            <a:ext cx="3143250" cy="874356"/>
            <a:chOff x="0" y="0"/>
            <a:chExt cx="1002670" cy="278912"/>
          </a:xfrm>
        </p:grpSpPr>
        <p:sp>
          <p:nvSpPr>
            <p:cNvPr name="Freeform 11" id="11"/>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1C1717"/>
            </a:solidFill>
            <a:ln w="19050" cap="rnd">
              <a:solidFill>
                <a:srgbClr val="F4F4F4"/>
              </a:solidFill>
              <a:prstDash val="solid"/>
              <a:round/>
            </a:ln>
          </p:spPr>
        </p:sp>
        <p:sp>
          <p:nvSpPr>
            <p:cNvPr name="TextBox 12" id="12"/>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FFFFFF"/>
                  </a:solidFill>
                  <a:latin typeface="Nunito Sans Expanded Semi-Bold"/>
                  <a:ea typeface="Nunito Sans Expanded Semi-Bold"/>
                  <a:cs typeface="Nunito Sans Expanded Semi-Bold"/>
                  <a:sym typeface="Nunito Sans Expanded Semi-Bold"/>
                </a:rPr>
                <a:t>COUTS DE MARKETING</a:t>
              </a:r>
            </a:p>
          </p:txBody>
        </p:sp>
      </p:grpSp>
      <p:grpSp>
        <p:nvGrpSpPr>
          <p:cNvPr name="Group 13" id="13"/>
          <p:cNvGrpSpPr/>
          <p:nvPr/>
        </p:nvGrpSpPr>
        <p:grpSpPr>
          <a:xfrm rot="0">
            <a:off x="14225588" y="4382045"/>
            <a:ext cx="3143250" cy="874356"/>
            <a:chOff x="0" y="0"/>
            <a:chExt cx="1002670" cy="278912"/>
          </a:xfrm>
        </p:grpSpPr>
        <p:sp>
          <p:nvSpPr>
            <p:cNvPr name="Freeform 14" id="14"/>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1C1717"/>
            </a:solidFill>
            <a:ln w="19050" cap="rnd">
              <a:solidFill>
                <a:srgbClr val="F4F4F4"/>
              </a:solidFill>
              <a:prstDash val="solid"/>
              <a:round/>
            </a:ln>
          </p:spPr>
        </p:sp>
        <p:sp>
          <p:nvSpPr>
            <p:cNvPr name="TextBox 15" id="15"/>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FFFFFF"/>
                  </a:solidFill>
                  <a:latin typeface="Nunito Sans Expanded Semi-Bold"/>
                  <a:ea typeface="Nunito Sans Expanded Semi-Bold"/>
                  <a:cs typeface="Nunito Sans Expanded Semi-Bold"/>
                  <a:sym typeface="Nunito Sans Expanded Semi-Bold"/>
                </a:rPr>
                <a:t>TOTAUX</a:t>
              </a:r>
            </a:p>
          </p:txBody>
        </p:sp>
      </p:grpSp>
      <p:grpSp>
        <p:nvGrpSpPr>
          <p:cNvPr name="Group 16" id="16"/>
          <p:cNvGrpSpPr/>
          <p:nvPr/>
        </p:nvGrpSpPr>
        <p:grpSpPr>
          <a:xfrm rot="0">
            <a:off x="10898981" y="4382045"/>
            <a:ext cx="3143250" cy="874356"/>
            <a:chOff x="0" y="0"/>
            <a:chExt cx="1002670" cy="278912"/>
          </a:xfrm>
        </p:grpSpPr>
        <p:sp>
          <p:nvSpPr>
            <p:cNvPr name="Freeform 17" id="17"/>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1C1717"/>
            </a:solidFill>
            <a:ln w="19050" cap="rnd">
              <a:solidFill>
                <a:srgbClr val="F4F4F4"/>
              </a:solidFill>
              <a:prstDash val="solid"/>
              <a:round/>
            </a:ln>
          </p:spPr>
        </p:sp>
        <p:sp>
          <p:nvSpPr>
            <p:cNvPr name="TextBox 18" id="18"/>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FFFFFF"/>
                  </a:solidFill>
                  <a:latin typeface="Nunito Sans Expanded Semi-Bold"/>
                  <a:ea typeface="Nunito Sans Expanded Semi-Bold"/>
                  <a:cs typeface="Nunito Sans Expanded Semi-Bold"/>
                  <a:sym typeface="Nunito Sans Expanded Semi-Bold"/>
                </a:rPr>
                <a:t>COUTS DE PRODUCTION</a:t>
              </a:r>
            </a:p>
          </p:txBody>
        </p:sp>
      </p:grpSp>
      <p:grpSp>
        <p:nvGrpSpPr>
          <p:cNvPr name="Group 19" id="19"/>
          <p:cNvGrpSpPr/>
          <p:nvPr/>
        </p:nvGrpSpPr>
        <p:grpSpPr>
          <a:xfrm rot="0">
            <a:off x="919163" y="5437375"/>
            <a:ext cx="3143250" cy="874356"/>
            <a:chOff x="0" y="0"/>
            <a:chExt cx="1002670" cy="278912"/>
          </a:xfrm>
        </p:grpSpPr>
        <p:sp>
          <p:nvSpPr>
            <p:cNvPr name="Freeform 20" id="20"/>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4F4F4"/>
            </a:solidFill>
            <a:ln w="19050" cap="rnd">
              <a:solidFill>
                <a:srgbClr val="000000"/>
              </a:solidFill>
              <a:prstDash val="solid"/>
              <a:round/>
            </a:ln>
          </p:spPr>
        </p:sp>
        <p:sp>
          <p:nvSpPr>
            <p:cNvPr name="TextBox 21" id="21"/>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ADMINISTRATION</a:t>
              </a:r>
            </a:p>
          </p:txBody>
        </p:sp>
      </p:grpSp>
      <p:grpSp>
        <p:nvGrpSpPr>
          <p:cNvPr name="Group 22" id="22"/>
          <p:cNvGrpSpPr/>
          <p:nvPr/>
        </p:nvGrpSpPr>
        <p:grpSpPr>
          <a:xfrm rot="0">
            <a:off x="4245769" y="5437375"/>
            <a:ext cx="3143250" cy="874356"/>
            <a:chOff x="0" y="0"/>
            <a:chExt cx="1002670" cy="278912"/>
          </a:xfrm>
        </p:grpSpPr>
        <p:sp>
          <p:nvSpPr>
            <p:cNvPr name="Freeform 23" id="23"/>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24" id="24"/>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EMBALLAGE</a:t>
              </a:r>
            </a:p>
          </p:txBody>
        </p:sp>
      </p:grpSp>
      <p:grpSp>
        <p:nvGrpSpPr>
          <p:cNvPr name="Group 25" id="25"/>
          <p:cNvGrpSpPr/>
          <p:nvPr/>
        </p:nvGrpSpPr>
        <p:grpSpPr>
          <a:xfrm rot="0">
            <a:off x="7572375" y="5437375"/>
            <a:ext cx="3143250" cy="874356"/>
            <a:chOff x="0" y="0"/>
            <a:chExt cx="1002670" cy="278912"/>
          </a:xfrm>
        </p:grpSpPr>
        <p:sp>
          <p:nvSpPr>
            <p:cNvPr name="Freeform 26" id="26"/>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27" id="27"/>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CREATION DE CONTENU</a:t>
              </a:r>
            </a:p>
          </p:txBody>
        </p:sp>
      </p:grpSp>
      <p:grpSp>
        <p:nvGrpSpPr>
          <p:cNvPr name="Group 28" id="28"/>
          <p:cNvGrpSpPr/>
          <p:nvPr/>
        </p:nvGrpSpPr>
        <p:grpSpPr>
          <a:xfrm rot="0">
            <a:off x="14225588" y="5437375"/>
            <a:ext cx="3143250" cy="874356"/>
            <a:chOff x="0" y="0"/>
            <a:chExt cx="1002670" cy="278912"/>
          </a:xfrm>
        </p:grpSpPr>
        <p:sp>
          <p:nvSpPr>
            <p:cNvPr name="Freeform 29" id="29"/>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30" id="30"/>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p>
          </p:txBody>
        </p:sp>
      </p:grpSp>
      <p:grpSp>
        <p:nvGrpSpPr>
          <p:cNvPr name="Group 31" id="31"/>
          <p:cNvGrpSpPr/>
          <p:nvPr/>
        </p:nvGrpSpPr>
        <p:grpSpPr>
          <a:xfrm rot="0">
            <a:off x="10898981" y="5437375"/>
            <a:ext cx="3143250" cy="874356"/>
            <a:chOff x="0" y="0"/>
            <a:chExt cx="1002670" cy="278912"/>
          </a:xfrm>
        </p:grpSpPr>
        <p:sp>
          <p:nvSpPr>
            <p:cNvPr name="Freeform 32" id="32"/>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33" id="33"/>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MATÉRIAUX</a:t>
              </a:r>
            </a:p>
          </p:txBody>
        </p:sp>
      </p:grpSp>
      <p:grpSp>
        <p:nvGrpSpPr>
          <p:cNvPr name="Group 34" id="34"/>
          <p:cNvGrpSpPr/>
          <p:nvPr/>
        </p:nvGrpSpPr>
        <p:grpSpPr>
          <a:xfrm rot="0">
            <a:off x="919163" y="6492706"/>
            <a:ext cx="3143250" cy="874356"/>
            <a:chOff x="0" y="0"/>
            <a:chExt cx="1002670" cy="278912"/>
          </a:xfrm>
        </p:grpSpPr>
        <p:sp>
          <p:nvSpPr>
            <p:cNvPr name="Freeform 35" id="35"/>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4F4F4"/>
            </a:solidFill>
            <a:ln w="19050" cap="rnd">
              <a:solidFill>
                <a:srgbClr val="000000"/>
              </a:solidFill>
              <a:prstDash val="solid"/>
              <a:round/>
            </a:ln>
          </p:spPr>
        </p:sp>
        <p:sp>
          <p:nvSpPr>
            <p:cNvPr name="TextBox 36" id="36"/>
            <p:cNvSpPr txBox="true"/>
            <p:nvPr/>
          </p:nvSpPr>
          <p:spPr>
            <a:xfrm>
              <a:off x="0" y="-38100"/>
              <a:ext cx="1002670" cy="317012"/>
            </a:xfrm>
            <a:prstGeom prst="rect">
              <a:avLst/>
            </a:prstGeom>
          </p:spPr>
          <p:txBody>
            <a:bodyPr anchor="ctr" rtlCol="false" tIns="38100" lIns="38100" bIns="38100" rIns="38100"/>
            <a:lstStyle/>
            <a:p>
              <a:pPr algn="ctr">
                <a:lnSpc>
                  <a:spcPts val="2116"/>
                </a:lnSpc>
              </a:pPr>
              <a:r>
                <a:rPr lang="en-US" sz="1439" spc="211">
                  <a:solidFill>
                    <a:srgbClr val="211F1C"/>
                  </a:solidFill>
                  <a:latin typeface="Nunito Sans Expanded Semi-Bold"/>
                  <a:ea typeface="Nunito Sans Expanded Semi-Bold"/>
                  <a:cs typeface="Nunito Sans Expanded Semi-Bold"/>
                  <a:sym typeface="Nunito Sans Expanded Semi-Bold"/>
                </a:rPr>
                <a:t>RÉMUNERATIONS</a:t>
              </a:r>
            </a:p>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ARTISANS</a:t>
              </a:r>
            </a:p>
          </p:txBody>
        </p:sp>
      </p:grpSp>
      <p:grpSp>
        <p:nvGrpSpPr>
          <p:cNvPr name="Group 37" id="37"/>
          <p:cNvGrpSpPr/>
          <p:nvPr/>
        </p:nvGrpSpPr>
        <p:grpSpPr>
          <a:xfrm rot="0">
            <a:off x="4245769" y="6492706"/>
            <a:ext cx="3143250" cy="874356"/>
            <a:chOff x="0" y="0"/>
            <a:chExt cx="1002670" cy="278912"/>
          </a:xfrm>
        </p:grpSpPr>
        <p:sp>
          <p:nvSpPr>
            <p:cNvPr name="Freeform 38" id="38"/>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39" id="39"/>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TRANSPORT</a:t>
              </a:r>
            </a:p>
          </p:txBody>
        </p:sp>
      </p:grpSp>
      <p:grpSp>
        <p:nvGrpSpPr>
          <p:cNvPr name="Group 40" id="40"/>
          <p:cNvGrpSpPr/>
          <p:nvPr/>
        </p:nvGrpSpPr>
        <p:grpSpPr>
          <a:xfrm rot="0">
            <a:off x="7572375" y="6492706"/>
            <a:ext cx="3143250" cy="874356"/>
            <a:chOff x="0" y="0"/>
            <a:chExt cx="1002670" cy="278912"/>
          </a:xfrm>
        </p:grpSpPr>
        <p:sp>
          <p:nvSpPr>
            <p:cNvPr name="Freeform 41" id="41"/>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42" id="42"/>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PUBLICITÉ ET VISIBILITÉ</a:t>
              </a:r>
            </a:p>
          </p:txBody>
        </p:sp>
      </p:grpSp>
      <p:grpSp>
        <p:nvGrpSpPr>
          <p:cNvPr name="Group 43" id="43"/>
          <p:cNvGrpSpPr/>
          <p:nvPr/>
        </p:nvGrpSpPr>
        <p:grpSpPr>
          <a:xfrm rot="0">
            <a:off x="14225588" y="6492706"/>
            <a:ext cx="3143250" cy="874356"/>
            <a:chOff x="0" y="0"/>
            <a:chExt cx="1002670" cy="278912"/>
          </a:xfrm>
        </p:grpSpPr>
        <p:sp>
          <p:nvSpPr>
            <p:cNvPr name="Freeform 44" id="44"/>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45" id="45"/>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p>
          </p:txBody>
        </p:sp>
      </p:grpSp>
      <p:grpSp>
        <p:nvGrpSpPr>
          <p:cNvPr name="Group 46" id="46"/>
          <p:cNvGrpSpPr/>
          <p:nvPr/>
        </p:nvGrpSpPr>
        <p:grpSpPr>
          <a:xfrm rot="0">
            <a:off x="10898981" y="6492706"/>
            <a:ext cx="3143250" cy="929183"/>
            <a:chOff x="0" y="0"/>
            <a:chExt cx="1002670" cy="296401"/>
          </a:xfrm>
        </p:grpSpPr>
        <p:sp>
          <p:nvSpPr>
            <p:cNvPr name="Freeform 47" id="47"/>
            <p:cNvSpPr/>
            <p:nvPr/>
          </p:nvSpPr>
          <p:spPr>
            <a:xfrm flipH="false" flipV="false" rot="0">
              <a:off x="0" y="0"/>
              <a:ext cx="1002670" cy="296401"/>
            </a:xfrm>
            <a:custGeom>
              <a:avLst/>
              <a:gdLst/>
              <a:ahLst/>
              <a:cxnLst/>
              <a:rect r="r" b="b" t="t" l="l"/>
              <a:pathLst>
                <a:path h="296401" w="1002670">
                  <a:moveTo>
                    <a:pt x="88669" y="0"/>
                  </a:moveTo>
                  <a:lnTo>
                    <a:pt x="914001" y="0"/>
                  </a:lnTo>
                  <a:cubicBezTo>
                    <a:pt x="937517" y="0"/>
                    <a:pt x="960071" y="9342"/>
                    <a:pt x="976699" y="25971"/>
                  </a:cubicBezTo>
                  <a:cubicBezTo>
                    <a:pt x="993328" y="42599"/>
                    <a:pt x="1002670" y="65153"/>
                    <a:pt x="1002670" y="88669"/>
                  </a:cubicBezTo>
                  <a:lnTo>
                    <a:pt x="1002670" y="207732"/>
                  </a:lnTo>
                  <a:cubicBezTo>
                    <a:pt x="1002670" y="231249"/>
                    <a:pt x="993328" y="253802"/>
                    <a:pt x="976699" y="270431"/>
                  </a:cubicBezTo>
                  <a:cubicBezTo>
                    <a:pt x="960071" y="287060"/>
                    <a:pt x="937517" y="296401"/>
                    <a:pt x="914001" y="296401"/>
                  </a:cubicBezTo>
                  <a:lnTo>
                    <a:pt x="88669" y="296401"/>
                  </a:lnTo>
                  <a:cubicBezTo>
                    <a:pt x="65153" y="296401"/>
                    <a:pt x="42599" y="287060"/>
                    <a:pt x="25971" y="270431"/>
                  </a:cubicBezTo>
                  <a:cubicBezTo>
                    <a:pt x="9342" y="253802"/>
                    <a:pt x="0" y="231249"/>
                    <a:pt x="0" y="207732"/>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48" id="48"/>
            <p:cNvSpPr txBox="true"/>
            <p:nvPr/>
          </p:nvSpPr>
          <p:spPr>
            <a:xfrm>
              <a:off x="0" y="-38100"/>
              <a:ext cx="1002670" cy="334501"/>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OUTILS, EQUIPEMENTS  ET MAINTENANCE</a:t>
              </a:r>
            </a:p>
          </p:txBody>
        </p:sp>
      </p:grpSp>
      <p:grpSp>
        <p:nvGrpSpPr>
          <p:cNvPr name="Group 49" id="49"/>
          <p:cNvGrpSpPr/>
          <p:nvPr/>
        </p:nvGrpSpPr>
        <p:grpSpPr>
          <a:xfrm rot="0">
            <a:off x="919163" y="7548037"/>
            <a:ext cx="3143250" cy="874356"/>
            <a:chOff x="0" y="0"/>
            <a:chExt cx="1002670" cy="278912"/>
          </a:xfrm>
        </p:grpSpPr>
        <p:sp>
          <p:nvSpPr>
            <p:cNvPr name="Freeform 50" id="50"/>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4F4F4"/>
            </a:solidFill>
            <a:ln w="19050" cap="rnd">
              <a:solidFill>
                <a:srgbClr val="000000"/>
              </a:solidFill>
              <a:prstDash val="solid"/>
              <a:round/>
            </a:ln>
          </p:spPr>
        </p:sp>
        <p:sp>
          <p:nvSpPr>
            <p:cNvPr name="TextBox 51" id="51"/>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ESPACE DE CONDITIONNEMENT</a:t>
              </a:r>
            </a:p>
          </p:txBody>
        </p:sp>
      </p:grpSp>
      <p:grpSp>
        <p:nvGrpSpPr>
          <p:cNvPr name="Group 52" id="52"/>
          <p:cNvGrpSpPr/>
          <p:nvPr/>
        </p:nvGrpSpPr>
        <p:grpSpPr>
          <a:xfrm rot="0">
            <a:off x="4245769" y="7548037"/>
            <a:ext cx="3143250" cy="874356"/>
            <a:chOff x="0" y="0"/>
            <a:chExt cx="1002670" cy="278912"/>
          </a:xfrm>
        </p:grpSpPr>
        <p:sp>
          <p:nvSpPr>
            <p:cNvPr name="Freeform 53" id="53"/>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54" id="54"/>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MISE EN LIGNE D’UNE PLATEFORME WEB</a:t>
              </a:r>
            </a:p>
          </p:txBody>
        </p:sp>
      </p:grpSp>
      <p:grpSp>
        <p:nvGrpSpPr>
          <p:cNvPr name="Group 55" id="55"/>
          <p:cNvGrpSpPr/>
          <p:nvPr/>
        </p:nvGrpSpPr>
        <p:grpSpPr>
          <a:xfrm rot="0">
            <a:off x="7572375" y="7548037"/>
            <a:ext cx="3143250" cy="874356"/>
            <a:chOff x="0" y="0"/>
            <a:chExt cx="1002670" cy="278912"/>
          </a:xfrm>
        </p:grpSpPr>
        <p:sp>
          <p:nvSpPr>
            <p:cNvPr name="Freeform 56" id="56"/>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57" id="57"/>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IDENTITÉ VISUELLE ET BRANDING</a:t>
              </a:r>
            </a:p>
          </p:txBody>
        </p:sp>
      </p:grpSp>
      <p:grpSp>
        <p:nvGrpSpPr>
          <p:cNvPr name="Group 58" id="58"/>
          <p:cNvGrpSpPr/>
          <p:nvPr/>
        </p:nvGrpSpPr>
        <p:grpSpPr>
          <a:xfrm rot="0">
            <a:off x="14225588" y="7548037"/>
            <a:ext cx="3143250" cy="874356"/>
            <a:chOff x="0" y="0"/>
            <a:chExt cx="1002670" cy="278912"/>
          </a:xfrm>
        </p:grpSpPr>
        <p:sp>
          <p:nvSpPr>
            <p:cNvPr name="Freeform 59" id="59"/>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60" id="60"/>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p>
          </p:txBody>
        </p:sp>
      </p:grpSp>
      <p:grpSp>
        <p:nvGrpSpPr>
          <p:cNvPr name="Group 61" id="61"/>
          <p:cNvGrpSpPr/>
          <p:nvPr/>
        </p:nvGrpSpPr>
        <p:grpSpPr>
          <a:xfrm rot="0">
            <a:off x="10898981" y="7548037"/>
            <a:ext cx="3143250" cy="874356"/>
            <a:chOff x="0" y="0"/>
            <a:chExt cx="1002670" cy="278912"/>
          </a:xfrm>
        </p:grpSpPr>
        <p:sp>
          <p:nvSpPr>
            <p:cNvPr name="Freeform 62" id="62"/>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63" id="63"/>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FORMATION DES ARTISANS</a:t>
              </a:r>
            </a:p>
          </p:txBody>
        </p:sp>
      </p:grpSp>
      <p:grpSp>
        <p:nvGrpSpPr>
          <p:cNvPr name="Group 64" id="64"/>
          <p:cNvGrpSpPr/>
          <p:nvPr/>
        </p:nvGrpSpPr>
        <p:grpSpPr>
          <a:xfrm rot="0">
            <a:off x="919163" y="8603368"/>
            <a:ext cx="3143250" cy="874356"/>
            <a:chOff x="0" y="0"/>
            <a:chExt cx="1002670" cy="278912"/>
          </a:xfrm>
        </p:grpSpPr>
        <p:sp>
          <p:nvSpPr>
            <p:cNvPr name="Freeform 65" id="65"/>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4F4F4"/>
            </a:solidFill>
            <a:ln w="19050" cap="rnd">
              <a:solidFill>
                <a:srgbClr val="000000"/>
              </a:solidFill>
              <a:prstDash val="solid"/>
              <a:round/>
            </a:ln>
          </p:spPr>
        </p:sp>
        <p:sp>
          <p:nvSpPr>
            <p:cNvPr name="TextBox 66" id="66"/>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600,000</a:t>
              </a:r>
            </a:p>
          </p:txBody>
        </p:sp>
      </p:grpSp>
      <p:grpSp>
        <p:nvGrpSpPr>
          <p:cNvPr name="Group 67" id="67"/>
          <p:cNvGrpSpPr/>
          <p:nvPr/>
        </p:nvGrpSpPr>
        <p:grpSpPr>
          <a:xfrm rot="0">
            <a:off x="4245769" y="8603368"/>
            <a:ext cx="3143250" cy="874356"/>
            <a:chOff x="0" y="0"/>
            <a:chExt cx="1002670" cy="278912"/>
          </a:xfrm>
        </p:grpSpPr>
        <p:sp>
          <p:nvSpPr>
            <p:cNvPr name="Freeform 68" id="68"/>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69" id="69"/>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p>
          </p:txBody>
        </p:sp>
      </p:grpSp>
      <p:grpSp>
        <p:nvGrpSpPr>
          <p:cNvPr name="Group 70" id="70"/>
          <p:cNvGrpSpPr/>
          <p:nvPr/>
        </p:nvGrpSpPr>
        <p:grpSpPr>
          <a:xfrm rot="0">
            <a:off x="7572375" y="8603368"/>
            <a:ext cx="3143250" cy="874356"/>
            <a:chOff x="0" y="0"/>
            <a:chExt cx="1002670" cy="278912"/>
          </a:xfrm>
        </p:grpSpPr>
        <p:sp>
          <p:nvSpPr>
            <p:cNvPr name="Freeform 71" id="71"/>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72" id="72"/>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p>
          </p:txBody>
        </p:sp>
      </p:grpSp>
      <p:grpSp>
        <p:nvGrpSpPr>
          <p:cNvPr name="Group 73" id="73"/>
          <p:cNvGrpSpPr/>
          <p:nvPr/>
        </p:nvGrpSpPr>
        <p:grpSpPr>
          <a:xfrm rot="0">
            <a:off x="14225588" y="8603368"/>
            <a:ext cx="3143250" cy="874356"/>
            <a:chOff x="0" y="0"/>
            <a:chExt cx="1002670" cy="278912"/>
          </a:xfrm>
        </p:grpSpPr>
        <p:sp>
          <p:nvSpPr>
            <p:cNvPr name="Freeform 74" id="74"/>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1B1B1B"/>
            </a:solidFill>
            <a:ln w="19050" cap="rnd">
              <a:solidFill>
                <a:srgbClr val="000000"/>
              </a:solidFill>
              <a:prstDash val="solid"/>
              <a:round/>
            </a:ln>
          </p:spPr>
        </p:sp>
        <p:sp>
          <p:nvSpPr>
            <p:cNvPr name="TextBox 75" id="75"/>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strike="noStrike" u="none">
                  <a:solidFill>
                    <a:srgbClr val="F4F4F4"/>
                  </a:solidFill>
                  <a:latin typeface="Nunito Sans Expanded Bold"/>
                  <a:ea typeface="Nunito Sans Expanded Bold"/>
                  <a:cs typeface="Nunito Sans Expanded Bold"/>
                  <a:sym typeface="Nunito Sans Expanded Bold"/>
                </a:rPr>
                <a:t>$12,631,000</a:t>
              </a:r>
            </a:p>
          </p:txBody>
        </p:sp>
      </p:grpSp>
      <p:grpSp>
        <p:nvGrpSpPr>
          <p:cNvPr name="Group 76" id="76"/>
          <p:cNvGrpSpPr/>
          <p:nvPr/>
        </p:nvGrpSpPr>
        <p:grpSpPr>
          <a:xfrm rot="0">
            <a:off x="10898981" y="8603368"/>
            <a:ext cx="3143250" cy="874356"/>
            <a:chOff x="0" y="0"/>
            <a:chExt cx="1002670" cy="278912"/>
          </a:xfrm>
        </p:grpSpPr>
        <p:sp>
          <p:nvSpPr>
            <p:cNvPr name="Freeform 77" id="77"/>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78" id="78"/>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p>
          </p:txBody>
        </p:sp>
      </p:grpSp>
      <p:sp>
        <p:nvSpPr>
          <p:cNvPr name="TextBox 79" id="79"/>
          <p:cNvSpPr txBox="true"/>
          <p:nvPr/>
        </p:nvSpPr>
        <p:spPr>
          <a:xfrm rot="0">
            <a:off x="10898981" y="8893784"/>
            <a:ext cx="3143250" cy="255422"/>
          </a:xfrm>
          <a:prstGeom prst="rect">
            <a:avLst/>
          </a:prstGeom>
        </p:spPr>
        <p:txBody>
          <a:bodyPr anchor="t" rtlCol="false" tIns="0" lIns="0" bIns="0" rIns="0">
            <a:spAutoFit/>
          </a:bodyPr>
          <a:lstStyle/>
          <a:p>
            <a:pPr algn="ctr">
              <a:lnSpc>
                <a:spcPts val="2116"/>
              </a:lnSpc>
              <a:spcBef>
                <a:spcPct val="0"/>
              </a:spcBef>
            </a:pPr>
            <a:r>
              <a:rPr lang="en-US" sz="1439" spc="211">
                <a:solidFill>
                  <a:srgbClr val="1C1717"/>
                </a:solidFill>
                <a:latin typeface="Nunito Sans Expanded Semi-Bold"/>
                <a:ea typeface="Nunito Sans Expanded Semi-Bold"/>
                <a:cs typeface="Nunito Sans Expanded Semi-Bold"/>
                <a:sym typeface="Nunito Sans Expanded Semi-Bold"/>
              </a:rPr>
              <a:t>6,805,000</a:t>
            </a:r>
          </a:p>
        </p:txBody>
      </p:sp>
      <p:sp>
        <p:nvSpPr>
          <p:cNvPr name="TextBox 80" id="80"/>
          <p:cNvSpPr txBox="true"/>
          <p:nvPr/>
        </p:nvSpPr>
        <p:spPr>
          <a:xfrm rot="0">
            <a:off x="7574756" y="8893784"/>
            <a:ext cx="3143250" cy="255422"/>
          </a:xfrm>
          <a:prstGeom prst="rect">
            <a:avLst/>
          </a:prstGeom>
        </p:spPr>
        <p:txBody>
          <a:bodyPr anchor="t" rtlCol="false" tIns="0" lIns="0" bIns="0" rIns="0">
            <a:spAutoFit/>
          </a:bodyPr>
          <a:lstStyle/>
          <a:p>
            <a:pPr algn="ctr">
              <a:lnSpc>
                <a:spcPts val="2116"/>
              </a:lnSpc>
              <a:spcBef>
                <a:spcPct val="0"/>
              </a:spcBef>
            </a:pPr>
            <a:r>
              <a:rPr lang="en-US" sz="1439" spc="211">
                <a:solidFill>
                  <a:srgbClr val="1C1717"/>
                </a:solidFill>
                <a:latin typeface="Nunito Sans Expanded Semi-Bold"/>
                <a:ea typeface="Nunito Sans Expanded Semi-Bold"/>
                <a:cs typeface="Nunito Sans Expanded Semi-Bold"/>
                <a:sym typeface="Nunito Sans Expanded Semi-Bold"/>
              </a:rPr>
              <a:t>1,388,000</a:t>
            </a:r>
          </a:p>
        </p:txBody>
      </p:sp>
      <p:sp>
        <p:nvSpPr>
          <p:cNvPr name="TextBox 81" id="81"/>
          <p:cNvSpPr txBox="true"/>
          <p:nvPr/>
        </p:nvSpPr>
        <p:spPr>
          <a:xfrm rot="0">
            <a:off x="4248150" y="8893784"/>
            <a:ext cx="3143250" cy="255422"/>
          </a:xfrm>
          <a:prstGeom prst="rect">
            <a:avLst/>
          </a:prstGeom>
        </p:spPr>
        <p:txBody>
          <a:bodyPr anchor="t" rtlCol="false" tIns="0" lIns="0" bIns="0" rIns="0">
            <a:spAutoFit/>
          </a:bodyPr>
          <a:lstStyle/>
          <a:p>
            <a:pPr algn="ctr">
              <a:lnSpc>
                <a:spcPts val="2116"/>
              </a:lnSpc>
              <a:spcBef>
                <a:spcPct val="0"/>
              </a:spcBef>
            </a:pPr>
            <a:r>
              <a:rPr lang="en-US" sz="1439" spc="211">
                <a:solidFill>
                  <a:srgbClr val="1C1717"/>
                </a:solidFill>
                <a:latin typeface="Nunito Sans Expanded Semi-Bold"/>
                <a:ea typeface="Nunito Sans Expanded Semi-Bold"/>
                <a:cs typeface="Nunito Sans Expanded Semi-Bold"/>
                <a:sym typeface="Nunito Sans Expanded Semi-Bold"/>
              </a:rPr>
              <a:t>2,638,000</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914415" y="1162050"/>
            <a:ext cx="13882798" cy="2730500"/>
          </a:xfrm>
          <a:prstGeom prst="rect">
            <a:avLst/>
          </a:prstGeom>
        </p:spPr>
        <p:txBody>
          <a:bodyPr anchor="t" rtlCol="false" tIns="0" lIns="0" bIns="0" rIns="0">
            <a:spAutoFit/>
          </a:bodyPr>
          <a:lstStyle/>
          <a:p>
            <a:pPr algn="ctr">
              <a:lnSpc>
                <a:spcPts val="10599"/>
              </a:lnSpc>
            </a:pPr>
            <a:r>
              <a:rPr lang="en-US" sz="9999">
                <a:solidFill>
                  <a:srgbClr val="1C1717"/>
                </a:solidFill>
                <a:latin typeface="League Spartan"/>
                <a:ea typeface="League Spartan"/>
                <a:cs typeface="League Spartan"/>
                <a:sym typeface="League Spartan"/>
              </a:rPr>
              <a:t>SYNTHÈSE DES RECETTES</a:t>
            </a:r>
          </a:p>
        </p:txBody>
      </p:sp>
      <p:sp>
        <p:nvSpPr>
          <p:cNvPr name="Freeform 3" id="3"/>
          <p:cNvSpPr/>
          <p:nvPr/>
        </p:nvSpPr>
        <p:spPr>
          <a:xfrm flipH="true" flipV="true" rot="2603118">
            <a:off x="9837941" y="-546995"/>
            <a:ext cx="14775578" cy="7898218"/>
          </a:xfrm>
          <a:custGeom>
            <a:avLst/>
            <a:gdLst/>
            <a:ahLst/>
            <a:cxnLst/>
            <a:rect r="r" b="b" t="t" l="l"/>
            <a:pathLst>
              <a:path h="7898218" w="14775578">
                <a:moveTo>
                  <a:pt x="14775578" y="7898219"/>
                </a:moveTo>
                <a:lnTo>
                  <a:pt x="0" y="7898219"/>
                </a:lnTo>
                <a:lnTo>
                  <a:pt x="0" y="0"/>
                </a:lnTo>
                <a:lnTo>
                  <a:pt x="14775578" y="0"/>
                </a:lnTo>
                <a:lnTo>
                  <a:pt x="14775578" y="7898219"/>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919163" y="4382045"/>
            <a:ext cx="3143250" cy="874356"/>
            <a:chOff x="0" y="0"/>
            <a:chExt cx="1002670" cy="278912"/>
          </a:xfrm>
        </p:grpSpPr>
        <p:sp>
          <p:nvSpPr>
            <p:cNvPr name="Freeform 5" id="5"/>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1C1717"/>
            </a:solidFill>
            <a:ln w="19050" cap="rnd">
              <a:solidFill>
                <a:srgbClr val="F4F4F4"/>
              </a:solidFill>
              <a:prstDash val="solid"/>
              <a:round/>
            </a:ln>
          </p:spPr>
        </p:sp>
        <p:sp>
          <p:nvSpPr>
            <p:cNvPr name="TextBox 6" id="6"/>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FFFFFF"/>
                  </a:solidFill>
                  <a:latin typeface="Nunito Sans Expanded Semi-Bold"/>
                  <a:ea typeface="Nunito Sans Expanded Semi-Bold"/>
                  <a:cs typeface="Nunito Sans Expanded Semi-Bold"/>
                  <a:sym typeface="Nunito Sans Expanded Semi-Bold"/>
                </a:rPr>
                <a:t>VENTE DE MOBILIER</a:t>
              </a:r>
            </a:p>
          </p:txBody>
        </p:sp>
      </p:grpSp>
      <p:grpSp>
        <p:nvGrpSpPr>
          <p:cNvPr name="Group 7" id="7"/>
          <p:cNvGrpSpPr/>
          <p:nvPr/>
        </p:nvGrpSpPr>
        <p:grpSpPr>
          <a:xfrm rot="0">
            <a:off x="4245769" y="4382045"/>
            <a:ext cx="3143250" cy="874356"/>
            <a:chOff x="0" y="0"/>
            <a:chExt cx="1002670" cy="278912"/>
          </a:xfrm>
        </p:grpSpPr>
        <p:sp>
          <p:nvSpPr>
            <p:cNvPr name="Freeform 8" id="8"/>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1B1B1B"/>
            </a:solidFill>
            <a:ln w="19050" cap="rnd">
              <a:solidFill>
                <a:srgbClr val="F1F1F1"/>
              </a:solidFill>
              <a:prstDash val="solid"/>
              <a:round/>
            </a:ln>
          </p:spPr>
        </p:sp>
        <p:sp>
          <p:nvSpPr>
            <p:cNvPr name="TextBox 9" id="9"/>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FFFFFF"/>
                  </a:solidFill>
                  <a:latin typeface="Nunito Sans Expanded Semi-Bold"/>
                  <a:ea typeface="Nunito Sans Expanded Semi-Bold"/>
                  <a:cs typeface="Nunito Sans Expanded Semi-Bold"/>
                  <a:sym typeface="Nunito Sans Expanded Semi-Bold"/>
                </a:rPr>
                <a:t>RESIDENCES NID DOUILLET</a:t>
              </a:r>
            </a:p>
          </p:txBody>
        </p:sp>
      </p:grpSp>
      <p:grpSp>
        <p:nvGrpSpPr>
          <p:cNvPr name="Group 10" id="10"/>
          <p:cNvGrpSpPr/>
          <p:nvPr/>
        </p:nvGrpSpPr>
        <p:grpSpPr>
          <a:xfrm rot="0">
            <a:off x="7572375" y="4382045"/>
            <a:ext cx="3143250" cy="874356"/>
            <a:chOff x="0" y="0"/>
            <a:chExt cx="1002670" cy="278912"/>
          </a:xfrm>
        </p:grpSpPr>
        <p:sp>
          <p:nvSpPr>
            <p:cNvPr name="Freeform 11" id="11"/>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1C1717"/>
            </a:solidFill>
            <a:ln w="19050" cap="rnd">
              <a:solidFill>
                <a:srgbClr val="F4F4F4"/>
              </a:solidFill>
              <a:prstDash val="solid"/>
              <a:round/>
            </a:ln>
          </p:spPr>
        </p:sp>
        <p:sp>
          <p:nvSpPr>
            <p:cNvPr name="TextBox 12" id="12"/>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FFFFFF"/>
                  </a:solidFill>
                  <a:latin typeface="Nunito Sans Expanded Semi-Bold"/>
                  <a:ea typeface="Nunito Sans Expanded Semi-Bold"/>
                  <a:cs typeface="Nunito Sans Expanded Semi-Bold"/>
                  <a:sym typeface="Nunito Sans Expanded Semi-Bold"/>
                </a:rPr>
                <a:t>TRÉSORS DE LA FORÊT</a:t>
              </a:r>
            </a:p>
          </p:txBody>
        </p:sp>
      </p:grpSp>
      <p:grpSp>
        <p:nvGrpSpPr>
          <p:cNvPr name="Group 13" id="13"/>
          <p:cNvGrpSpPr/>
          <p:nvPr/>
        </p:nvGrpSpPr>
        <p:grpSpPr>
          <a:xfrm rot="0">
            <a:off x="14225588" y="4382045"/>
            <a:ext cx="3143250" cy="874356"/>
            <a:chOff x="0" y="0"/>
            <a:chExt cx="1002670" cy="278912"/>
          </a:xfrm>
        </p:grpSpPr>
        <p:sp>
          <p:nvSpPr>
            <p:cNvPr name="Freeform 14" id="14"/>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1C1717"/>
            </a:solidFill>
            <a:ln w="19050" cap="rnd">
              <a:solidFill>
                <a:srgbClr val="F4F4F4"/>
              </a:solidFill>
              <a:prstDash val="solid"/>
              <a:round/>
            </a:ln>
          </p:spPr>
        </p:sp>
        <p:sp>
          <p:nvSpPr>
            <p:cNvPr name="TextBox 15" id="15"/>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FFFFFF"/>
                  </a:solidFill>
                  <a:latin typeface="Nunito Sans Expanded Semi-Bold"/>
                  <a:ea typeface="Nunito Sans Expanded Semi-Bold"/>
                  <a:cs typeface="Nunito Sans Expanded Semi-Bold"/>
                  <a:sym typeface="Nunito Sans Expanded Semi-Bold"/>
                </a:rPr>
                <a:t>TOTAUX*</a:t>
              </a:r>
            </a:p>
          </p:txBody>
        </p:sp>
      </p:grpSp>
      <p:grpSp>
        <p:nvGrpSpPr>
          <p:cNvPr name="Group 16" id="16"/>
          <p:cNvGrpSpPr/>
          <p:nvPr/>
        </p:nvGrpSpPr>
        <p:grpSpPr>
          <a:xfrm rot="0">
            <a:off x="10898981" y="4382045"/>
            <a:ext cx="3143250" cy="874356"/>
            <a:chOff x="0" y="0"/>
            <a:chExt cx="1002670" cy="278912"/>
          </a:xfrm>
        </p:grpSpPr>
        <p:sp>
          <p:nvSpPr>
            <p:cNvPr name="Freeform 17" id="17"/>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1C1717"/>
            </a:solidFill>
            <a:ln w="19050" cap="rnd">
              <a:solidFill>
                <a:srgbClr val="F4F4F4"/>
              </a:solidFill>
              <a:prstDash val="solid"/>
              <a:round/>
            </a:ln>
          </p:spPr>
        </p:sp>
        <p:sp>
          <p:nvSpPr>
            <p:cNvPr name="TextBox 18" id="18"/>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FFFFFF"/>
                  </a:solidFill>
                  <a:latin typeface="Nunito Sans Expanded Semi-Bold"/>
                  <a:ea typeface="Nunito Sans Expanded Semi-Bold"/>
                  <a:cs typeface="Nunito Sans Expanded Semi-Bold"/>
                  <a:sym typeface="Nunito Sans Expanded Semi-Bold"/>
                </a:rPr>
                <a:t>TOTAUX</a:t>
              </a:r>
            </a:p>
          </p:txBody>
        </p:sp>
      </p:grpSp>
      <p:grpSp>
        <p:nvGrpSpPr>
          <p:cNvPr name="Group 19" id="19"/>
          <p:cNvGrpSpPr/>
          <p:nvPr/>
        </p:nvGrpSpPr>
        <p:grpSpPr>
          <a:xfrm rot="0">
            <a:off x="919163" y="5437375"/>
            <a:ext cx="3143250" cy="874356"/>
            <a:chOff x="0" y="0"/>
            <a:chExt cx="1002670" cy="278912"/>
          </a:xfrm>
        </p:grpSpPr>
        <p:sp>
          <p:nvSpPr>
            <p:cNvPr name="Freeform 20" id="20"/>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4F4F4"/>
            </a:solidFill>
            <a:ln w="19050" cap="rnd">
              <a:solidFill>
                <a:srgbClr val="000000"/>
              </a:solidFill>
              <a:prstDash val="solid"/>
              <a:round/>
            </a:ln>
          </p:spPr>
        </p:sp>
        <p:sp>
          <p:nvSpPr>
            <p:cNvPr name="TextBox 21" id="21"/>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CAPSULE OFFICE (125)</a:t>
              </a:r>
            </a:p>
          </p:txBody>
        </p:sp>
      </p:grpSp>
      <p:grpSp>
        <p:nvGrpSpPr>
          <p:cNvPr name="Group 22" id="22"/>
          <p:cNvGrpSpPr/>
          <p:nvPr/>
        </p:nvGrpSpPr>
        <p:grpSpPr>
          <a:xfrm rot="0">
            <a:off x="4245769" y="5437375"/>
            <a:ext cx="3143250" cy="874356"/>
            <a:chOff x="0" y="0"/>
            <a:chExt cx="1002670" cy="278912"/>
          </a:xfrm>
        </p:grpSpPr>
        <p:sp>
          <p:nvSpPr>
            <p:cNvPr name="Freeform 23" id="23"/>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24" id="24"/>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LIT (9 UNITÉS)</a:t>
              </a:r>
            </a:p>
          </p:txBody>
        </p:sp>
      </p:grpSp>
      <p:grpSp>
        <p:nvGrpSpPr>
          <p:cNvPr name="Group 25" id="25"/>
          <p:cNvGrpSpPr/>
          <p:nvPr/>
        </p:nvGrpSpPr>
        <p:grpSpPr>
          <a:xfrm rot="0">
            <a:off x="7572375" y="5437375"/>
            <a:ext cx="3143250" cy="874356"/>
            <a:chOff x="0" y="0"/>
            <a:chExt cx="1002670" cy="278912"/>
          </a:xfrm>
        </p:grpSpPr>
        <p:sp>
          <p:nvSpPr>
            <p:cNvPr name="Freeform 26" id="26"/>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27" id="27"/>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PLANCHE À DÉCOUPER (100)</a:t>
              </a:r>
            </a:p>
          </p:txBody>
        </p:sp>
      </p:grpSp>
      <p:grpSp>
        <p:nvGrpSpPr>
          <p:cNvPr name="Group 28" id="28"/>
          <p:cNvGrpSpPr/>
          <p:nvPr/>
        </p:nvGrpSpPr>
        <p:grpSpPr>
          <a:xfrm rot="0">
            <a:off x="14225588" y="5437375"/>
            <a:ext cx="3143250" cy="874356"/>
            <a:chOff x="0" y="0"/>
            <a:chExt cx="1002670" cy="278912"/>
          </a:xfrm>
        </p:grpSpPr>
        <p:sp>
          <p:nvSpPr>
            <p:cNvPr name="Freeform 29" id="29"/>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30" id="30"/>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CAPSULE OFFICE (125)</a:t>
              </a:r>
            </a:p>
          </p:txBody>
        </p:sp>
      </p:grpSp>
      <p:grpSp>
        <p:nvGrpSpPr>
          <p:cNvPr name="Group 31" id="31"/>
          <p:cNvGrpSpPr/>
          <p:nvPr/>
        </p:nvGrpSpPr>
        <p:grpSpPr>
          <a:xfrm rot="0">
            <a:off x="10898981" y="5437375"/>
            <a:ext cx="3143250" cy="874356"/>
            <a:chOff x="0" y="0"/>
            <a:chExt cx="1002670" cy="278912"/>
          </a:xfrm>
        </p:grpSpPr>
        <p:sp>
          <p:nvSpPr>
            <p:cNvPr name="Freeform 32" id="32"/>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33" id="33"/>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p>
          </p:txBody>
        </p:sp>
      </p:grpSp>
      <p:grpSp>
        <p:nvGrpSpPr>
          <p:cNvPr name="Group 34" id="34"/>
          <p:cNvGrpSpPr/>
          <p:nvPr/>
        </p:nvGrpSpPr>
        <p:grpSpPr>
          <a:xfrm rot="0">
            <a:off x="919163" y="6492706"/>
            <a:ext cx="3143250" cy="874356"/>
            <a:chOff x="0" y="0"/>
            <a:chExt cx="1002670" cy="278912"/>
          </a:xfrm>
        </p:grpSpPr>
        <p:sp>
          <p:nvSpPr>
            <p:cNvPr name="Freeform 35" id="35"/>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4F4F4"/>
            </a:solidFill>
            <a:ln w="19050" cap="rnd">
              <a:solidFill>
                <a:srgbClr val="000000"/>
              </a:solidFill>
              <a:prstDash val="solid"/>
              <a:round/>
            </a:ln>
          </p:spPr>
        </p:sp>
        <p:sp>
          <p:nvSpPr>
            <p:cNvPr name="TextBox 36" id="36"/>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Bold"/>
                  <a:ea typeface="Nunito Sans Expanded Bold"/>
                  <a:cs typeface="Nunito Sans Expanded Bold"/>
                  <a:sym typeface="Nunito Sans Expanded Bold"/>
                </a:rPr>
                <a:t>CAPSULE MAISON (125)</a:t>
              </a:r>
            </a:p>
          </p:txBody>
        </p:sp>
      </p:grpSp>
      <p:grpSp>
        <p:nvGrpSpPr>
          <p:cNvPr name="Group 37" id="37"/>
          <p:cNvGrpSpPr/>
          <p:nvPr/>
        </p:nvGrpSpPr>
        <p:grpSpPr>
          <a:xfrm rot="0">
            <a:off x="4245769" y="6492706"/>
            <a:ext cx="3143250" cy="874356"/>
            <a:chOff x="0" y="0"/>
            <a:chExt cx="1002670" cy="278912"/>
          </a:xfrm>
        </p:grpSpPr>
        <p:sp>
          <p:nvSpPr>
            <p:cNvPr name="Freeform 38" id="38"/>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39" id="39"/>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TABLE (9 UNITÉS)</a:t>
              </a:r>
            </a:p>
          </p:txBody>
        </p:sp>
      </p:grpSp>
      <p:grpSp>
        <p:nvGrpSpPr>
          <p:cNvPr name="Group 40" id="40"/>
          <p:cNvGrpSpPr/>
          <p:nvPr/>
        </p:nvGrpSpPr>
        <p:grpSpPr>
          <a:xfrm rot="0">
            <a:off x="7572375" y="6492706"/>
            <a:ext cx="3143250" cy="874356"/>
            <a:chOff x="0" y="0"/>
            <a:chExt cx="1002670" cy="278912"/>
          </a:xfrm>
        </p:grpSpPr>
        <p:sp>
          <p:nvSpPr>
            <p:cNvPr name="Freeform 41" id="41"/>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42" id="42"/>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PLANCHE DE CHARCUTERIE (50)</a:t>
              </a:r>
            </a:p>
          </p:txBody>
        </p:sp>
      </p:grpSp>
      <p:grpSp>
        <p:nvGrpSpPr>
          <p:cNvPr name="Group 43" id="43"/>
          <p:cNvGrpSpPr/>
          <p:nvPr/>
        </p:nvGrpSpPr>
        <p:grpSpPr>
          <a:xfrm rot="0">
            <a:off x="14225588" y="6492706"/>
            <a:ext cx="3143250" cy="874356"/>
            <a:chOff x="0" y="0"/>
            <a:chExt cx="1002670" cy="278912"/>
          </a:xfrm>
        </p:grpSpPr>
        <p:sp>
          <p:nvSpPr>
            <p:cNvPr name="Freeform 44" id="44"/>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45" id="45"/>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CAPSULE MAISON (125)</a:t>
              </a:r>
            </a:p>
          </p:txBody>
        </p:sp>
      </p:grpSp>
      <p:grpSp>
        <p:nvGrpSpPr>
          <p:cNvPr name="Group 46" id="46"/>
          <p:cNvGrpSpPr/>
          <p:nvPr/>
        </p:nvGrpSpPr>
        <p:grpSpPr>
          <a:xfrm rot="0">
            <a:off x="10898981" y="6492706"/>
            <a:ext cx="3143250" cy="929183"/>
            <a:chOff x="0" y="0"/>
            <a:chExt cx="1002670" cy="296401"/>
          </a:xfrm>
        </p:grpSpPr>
        <p:sp>
          <p:nvSpPr>
            <p:cNvPr name="Freeform 47" id="47"/>
            <p:cNvSpPr/>
            <p:nvPr/>
          </p:nvSpPr>
          <p:spPr>
            <a:xfrm flipH="false" flipV="false" rot="0">
              <a:off x="0" y="0"/>
              <a:ext cx="1002670" cy="296401"/>
            </a:xfrm>
            <a:custGeom>
              <a:avLst/>
              <a:gdLst/>
              <a:ahLst/>
              <a:cxnLst/>
              <a:rect r="r" b="b" t="t" l="l"/>
              <a:pathLst>
                <a:path h="296401" w="1002670">
                  <a:moveTo>
                    <a:pt x="88669" y="0"/>
                  </a:moveTo>
                  <a:lnTo>
                    <a:pt x="914001" y="0"/>
                  </a:lnTo>
                  <a:cubicBezTo>
                    <a:pt x="937517" y="0"/>
                    <a:pt x="960071" y="9342"/>
                    <a:pt x="976699" y="25971"/>
                  </a:cubicBezTo>
                  <a:cubicBezTo>
                    <a:pt x="993328" y="42599"/>
                    <a:pt x="1002670" y="65153"/>
                    <a:pt x="1002670" y="88669"/>
                  </a:cubicBezTo>
                  <a:lnTo>
                    <a:pt x="1002670" y="207732"/>
                  </a:lnTo>
                  <a:cubicBezTo>
                    <a:pt x="1002670" y="231249"/>
                    <a:pt x="993328" y="253802"/>
                    <a:pt x="976699" y="270431"/>
                  </a:cubicBezTo>
                  <a:cubicBezTo>
                    <a:pt x="960071" y="287060"/>
                    <a:pt x="937517" y="296401"/>
                    <a:pt x="914001" y="296401"/>
                  </a:cubicBezTo>
                  <a:lnTo>
                    <a:pt x="88669" y="296401"/>
                  </a:lnTo>
                  <a:cubicBezTo>
                    <a:pt x="65153" y="296401"/>
                    <a:pt x="42599" y="287060"/>
                    <a:pt x="25971" y="270431"/>
                  </a:cubicBezTo>
                  <a:cubicBezTo>
                    <a:pt x="9342" y="253802"/>
                    <a:pt x="0" y="231249"/>
                    <a:pt x="0" y="207732"/>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48" id="48"/>
            <p:cNvSpPr txBox="true"/>
            <p:nvPr/>
          </p:nvSpPr>
          <p:spPr>
            <a:xfrm>
              <a:off x="0" y="-38100"/>
              <a:ext cx="1002670" cy="334501"/>
            </a:xfrm>
            <a:prstGeom prst="rect">
              <a:avLst/>
            </a:prstGeom>
          </p:spPr>
          <p:txBody>
            <a:bodyPr anchor="ctr" rtlCol="false" tIns="38100" lIns="38100" bIns="38100" rIns="38100"/>
            <a:lstStyle/>
            <a:p>
              <a:pPr algn="ctr" marL="0" indent="0" lvl="0">
                <a:lnSpc>
                  <a:spcPts val="2116"/>
                </a:lnSpc>
                <a:spcBef>
                  <a:spcPct val="0"/>
                </a:spcBef>
              </a:pPr>
            </a:p>
          </p:txBody>
        </p:sp>
      </p:grpSp>
      <p:grpSp>
        <p:nvGrpSpPr>
          <p:cNvPr name="Group 49" id="49"/>
          <p:cNvGrpSpPr/>
          <p:nvPr/>
        </p:nvGrpSpPr>
        <p:grpSpPr>
          <a:xfrm rot="0">
            <a:off x="919163" y="7548037"/>
            <a:ext cx="3143250" cy="874356"/>
            <a:chOff x="0" y="0"/>
            <a:chExt cx="1002670" cy="278912"/>
          </a:xfrm>
        </p:grpSpPr>
        <p:sp>
          <p:nvSpPr>
            <p:cNvPr name="Freeform 50" id="50"/>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4F4F4"/>
            </a:solidFill>
            <a:ln w="19050" cap="rnd">
              <a:solidFill>
                <a:srgbClr val="000000"/>
              </a:solidFill>
              <a:prstDash val="solid"/>
              <a:round/>
            </a:ln>
          </p:spPr>
        </p:sp>
        <p:sp>
          <p:nvSpPr>
            <p:cNvPr name="TextBox 51" id="51"/>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p>
          </p:txBody>
        </p:sp>
      </p:grpSp>
      <p:grpSp>
        <p:nvGrpSpPr>
          <p:cNvPr name="Group 52" id="52"/>
          <p:cNvGrpSpPr/>
          <p:nvPr/>
        </p:nvGrpSpPr>
        <p:grpSpPr>
          <a:xfrm rot="0">
            <a:off x="4245769" y="7548037"/>
            <a:ext cx="3143250" cy="874356"/>
            <a:chOff x="0" y="0"/>
            <a:chExt cx="1002670" cy="278912"/>
          </a:xfrm>
        </p:grpSpPr>
        <p:sp>
          <p:nvSpPr>
            <p:cNvPr name="Freeform 53" id="53"/>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54" id="54"/>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TABOURETS (9 UNITÉS)</a:t>
              </a:r>
            </a:p>
          </p:txBody>
        </p:sp>
      </p:grpSp>
      <p:grpSp>
        <p:nvGrpSpPr>
          <p:cNvPr name="Group 55" id="55"/>
          <p:cNvGrpSpPr/>
          <p:nvPr/>
        </p:nvGrpSpPr>
        <p:grpSpPr>
          <a:xfrm rot="0">
            <a:off x="7572375" y="7548037"/>
            <a:ext cx="3143250" cy="874356"/>
            <a:chOff x="0" y="0"/>
            <a:chExt cx="1002670" cy="278912"/>
          </a:xfrm>
        </p:grpSpPr>
        <p:sp>
          <p:nvSpPr>
            <p:cNvPr name="Freeform 56" id="56"/>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57" id="57"/>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p>
          </p:txBody>
        </p:sp>
      </p:grpSp>
      <p:grpSp>
        <p:nvGrpSpPr>
          <p:cNvPr name="Group 58" id="58"/>
          <p:cNvGrpSpPr/>
          <p:nvPr/>
        </p:nvGrpSpPr>
        <p:grpSpPr>
          <a:xfrm rot="0">
            <a:off x="14225588" y="7548037"/>
            <a:ext cx="3143250" cy="874356"/>
            <a:chOff x="0" y="0"/>
            <a:chExt cx="1002670" cy="278912"/>
          </a:xfrm>
        </p:grpSpPr>
        <p:sp>
          <p:nvSpPr>
            <p:cNvPr name="Freeform 59" id="59"/>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60" id="60"/>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p>
          </p:txBody>
        </p:sp>
      </p:grpSp>
      <p:grpSp>
        <p:nvGrpSpPr>
          <p:cNvPr name="Group 61" id="61"/>
          <p:cNvGrpSpPr/>
          <p:nvPr/>
        </p:nvGrpSpPr>
        <p:grpSpPr>
          <a:xfrm rot="0">
            <a:off x="10898981" y="7548037"/>
            <a:ext cx="3143250" cy="874356"/>
            <a:chOff x="0" y="0"/>
            <a:chExt cx="1002670" cy="278912"/>
          </a:xfrm>
        </p:grpSpPr>
        <p:sp>
          <p:nvSpPr>
            <p:cNvPr name="Freeform 62" id="62"/>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63" id="63"/>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p>
          </p:txBody>
        </p:sp>
      </p:grpSp>
      <p:grpSp>
        <p:nvGrpSpPr>
          <p:cNvPr name="Group 64" id="64"/>
          <p:cNvGrpSpPr/>
          <p:nvPr/>
        </p:nvGrpSpPr>
        <p:grpSpPr>
          <a:xfrm rot="0">
            <a:off x="919163" y="8603368"/>
            <a:ext cx="3143250" cy="874356"/>
            <a:chOff x="0" y="0"/>
            <a:chExt cx="1002670" cy="278912"/>
          </a:xfrm>
        </p:grpSpPr>
        <p:sp>
          <p:nvSpPr>
            <p:cNvPr name="Freeform 65" id="65"/>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4F4F4"/>
            </a:solidFill>
            <a:ln w="19050" cap="rnd">
              <a:solidFill>
                <a:srgbClr val="000000"/>
              </a:solidFill>
              <a:prstDash val="solid"/>
              <a:round/>
            </a:ln>
          </p:spPr>
        </p:sp>
        <p:sp>
          <p:nvSpPr>
            <p:cNvPr name="TextBox 66" id="66"/>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5,550,000 CFA</a:t>
              </a:r>
            </a:p>
          </p:txBody>
        </p:sp>
      </p:grpSp>
      <p:grpSp>
        <p:nvGrpSpPr>
          <p:cNvPr name="Group 67" id="67"/>
          <p:cNvGrpSpPr/>
          <p:nvPr/>
        </p:nvGrpSpPr>
        <p:grpSpPr>
          <a:xfrm rot="0">
            <a:off x="4245769" y="8603368"/>
            <a:ext cx="3143250" cy="874356"/>
            <a:chOff x="0" y="0"/>
            <a:chExt cx="1002670" cy="278912"/>
          </a:xfrm>
        </p:grpSpPr>
        <p:sp>
          <p:nvSpPr>
            <p:cNvPr name="Freeform 68" id="68"/>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69" id="69"/>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p>
          </p:txBody>
        </p:sp>
      </p:grpSp>
      <p:grpSp>
        <p:nvGrpSpPr>
          <p:cNvPr name="Group 70" id="70"/>
          <p:cNvGrpSpPr/>
          <p:nvPr/>
        </p:nvGrpSpPr>
        <p:grpSpPr>
          <a:xfrm rot="0">
            <a:off x="7572375" y="8603368"/>
            <a:ext cx="3143250" cy="874356"/>
            <a:chOff x="0" y="0"/>
            <a:chExt cx="1002670" cy="278912"/>
          </a:xfrm>
        </p:grpSpPr>
        <p:sp>
          <p:nvSpPr>
            <p:cNvPr name="Freeform 71" id="71"/>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72" id="72"/>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p>
          </p:txBody>
        </p:sp>
      </p:grpSp>
      <p:grpSp>
        <p:nvGrpSpPr>
          <p:cNvPr name="Group 73" id="73"/>
          <p:cNvGrpSpPr/>
          <p:nvPr/>
        </p:nvGrpSpPr>
        <p:grpSpPr>
          <a:xfrm rot="0">
            <a:off x="14225588" y="8603368"/>
            <a:ext cx="3143250" cy="874356"/>
            <a:chOff x="0" y="0"/>
            <a:chExt cx="1002670" cy="278912"/>
          </a:xfrm>
        </p:grpSpPr>
        <p:sp>
          <p:nvSpPr>
            <p:cNvPr name="Freeform 74" id="74"/>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1B1B1B"/>
            </a:solidFill>
            <a:ln w="19050" cap="rnd">
              <a:solidFill>
                <a:srgbClr val="000000"/>
              </a:solidFill>
              <a:prstDash val="solid"/>
              <a:round/>
            </a:ln>
          </p:spPr>
        </p:sp>
        <p:sp>
          <p:nvSpPr>
            <p:cNvPr name="TextBox 75" id="75"/>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strike="noStrike" u="none">
                  <a:solidFill>
                    <a:srgbClr val="F4F4F4"/>
                  </a:solidFill>
                  <a:latin typeface="Nunito Sans Expanded Bold"/>
                  <a:ea typeface="Nunito Sans Expanded Bold"/>
                  <a:cs typeface="Nunito Sans Expanded Bold"/>
                  <a:sym typeface="Nunito Sans Expanded Bold"/>
                </a:rPr>
                <a:t>14,906,000 CFA</a:t>
              </a:r>
            </a:p>
          </p:txBody>
        </p:sp>
      </p:grpSp>
      <p:grpSp>
        <p:nvGrpSpPr>
          <p:cNvPr name="Group 76" id="76"/>
          <p:cNvGrpSpPr/>
          <p:nvPr/>
        </p:nvGrpSpPr>
        <p:grpSpPr>
          <a:xfrm rot="0">
            <a:off x="10898981" y="8603368"/>
            <a:ext cx="3143250" cy="874356"/>
            <a:chOff x="0" y="0"/>
            <a:chExt cx="1002670" cy="278912"/>
          </a:xfrm>
        </p:grpSpPr>
        <p:sp>
          <p:nvSpPr>
            <p:cNvPr name="Freeform 77" id="77"/>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78" id="78"/>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p>
          </p:txBody>
        </p:sp>
      </p:grpSp>
      <p:sp>
        <p:nvSpPr>
          <p:cNvPr name="TextBox 79" id="79"/>
          <p:cNvSpPr txBox="true"/>
          <p:nvPr/>
        </p:nvSpPr>
        <p:spPr>
          <a:xfrm rot="0">
            <a:off x="10898981" y="8893784"/>
            <a:ext cx="3143250" cy="255422"/>
          </a:xfrm>
          <a:prstGeom prst="rect">
            <a:avLst/>
          </a:prstGeom>
        </p:spPr>
        <p:txBody>
          <a:bodyPr anchor="t" rtlCol="false" tIns="0" lIns="0" bIns="0" rIns="0">
            <a:spAutoFit/>
          </a:bodyPr>
          <a:lstStyle/>
          <a:p>
            <a:pPr algn="ctr">
              <a:lnSpc>
                <a:spcPts val="2116"/>
              </a:lnSpc>
              <a:spcBef>
                <a:spcPct val="0"/>
              </a:spcBef>
            </a:pPr>
            <a:r>
              <a:rPr lang="en-US" sz="1439" spc="211">
                <a:solidFill>
                  <a:srgbClr val="1C1717"/>
                </a:solidFill>
                <a:latin typeface="Nunito Sans Expanded Semi-Bold"/>
                <a:ea typeface="Nunito Sans Expanded Semi-Bold"/>
                <a:cs typeface="Nunito Sans Expanded Semi-Bold"/>
                <a:sym typeface="Nunito Sans Expanded Semi-Bold"/>
              </a:rPr>
              <a:t>9,356,000 CFA</a:t>
            </a:r>
          </a:p>
        </p:txBody>
      </p:sp>
      <p:sp>
        <p:nvSpPr>
          <p:cNvPr name="TextBox 80" id="80"/>
          <p:cNvSpPr txBox="true"/>
          <p:nvPr/>
        </p:nvSpPr>
        <p:spPr>
          <a:xfrm rot="0">
            <a:off x="7574756" y="8893784"/>
            <a:ext cx="3143250" cy="255422"/>
          </a:xfrm>
          <a:prstGeom prst="rect">
            <a:avLst/>
          </a:prstGeom>
        </p:spPr>
        <p:txBody>
          <a:bodyPr anchor="t" rtlCol="false" tIns="0" lIns="0" bIns="0" rIns="0">
            <a:spAutoFit/>
          </a:bodyPr>
          <a:lstStyle/>
          <a:p>
            <a:pPr algn="ctr">
              <a:lnSpc>
                <a:spcPts val="2116"/>
              </a:lnSpc>
              <a:spcBef>
                <a:spcPct val="0"/>
              </a:spcBef>
            </a:pPr>
            <a:r>
              <a:rPr lang="en-US" sz="1439" spc="211">
                <a:solidFill>
                  <a:srgbClr val="1C1717"/>
                </a:solidFill>
                <a:latin typeface="Nunito Sans Expanded Semi-Bold"/>
                <a:ea typeface="Nunito Sans Expanded Semi-Bold"/>
                <a:cs typeface="Nunito Sans Expanded Semi-Bold"/>
                <a:sym typeface="Nunito Sans Expanded Semi-Bold"/>
              </a:rPr>
              <a:t>1,750,000 CFA</a:t>
            </a:r>
          </a:p>
        </p:txBody>
      </p:sp>
      <p:sp>
        <p:nvSpPr>
          <p:cNvPr name="TextBox 81" id="81"/>
          <p:cNvSpPr txBox="true"/>
          <p:nvPr/>
        </p:nvSpPr>
        <p:spPr>
          <a:xfrm rot="0">
            <a:off x="4248150" y="8893784"/>
            <a:ext cx="3143250" cy="255422"/>
          </a:xfrm>
          <a:prstGeom prst="rect">
            <a:avLst/>
          </a:prstGeom>
        </p:spPr>
        <p:txBody>
          <a:bodyPr anchor="t" rtlCol="false" tIns="0" lIns="0" bIns="0" rIns="0">
            <a:spAutoFit/>
          </a:bodyPr>
          <a:lstStyle/>
          <a:p>
            <a:pPr algn="ctr">
              <a:lnSpc>
                <a:spcPts val="2116"/>
              </a:lnSpc>
              <a:spcBef>
                <a:spcPct val="0"/>
              </a:spcBef>
            </a:pPr>
            <a:r>
              <a:rPr lang="en-US" sz="1439" spc="211">
                <a:solidFill>
                  <a:srgbClr val="1C1717"/>
                </a:solidFill>
                <a:latin typeface="Nunito Sans Expanded Semi-Bold"/>
                <a:ea typeface="Nunito Sans Expanded Semi-Bold"/>
                <a:cs typeface="Nunito Sans Expanded Semi-Bold"/>
                <a:sym typeface="Nunito Sans Expanded Semi-Bold"/>
              </a:rPr>
              <a:t>2,106,000 CFA</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707356" y="1162050"/>
            <a:ext cx="14878050" cy="2730500"/>
          </a:xfrm>
          <a:prstGeom prst="rect">
            <a:avLst/>
          </a:prstGeom>
        </p:spPr>
        <p:txBody>
          <a:bodyPr anchor="t" rtlCol="false" tIns="0" lIns="0" bIns="0" rIns="0">
            <a:spAutoFit/>
          </a:bodyPr>
          <a:lstStyle/>
          <a:p>
            <a:pPr algn="ctr">
              <a:lnSpc>
                <a:spcPts val="10599"/>
              </a:lnSpc>
            </a:pPr>
            <a:r>
              <a:rPr lang="en-US" sz="9999">
                <a:solidFill>
                  <a:srgbClr val="1C1717"/>
                </a:solidFill>
                <a:latin typeface="League Spartan"/>
                <a:ea typeface="League Spartan"/>
                <a:cs typeface="League Spartan"/>
                <a:sym typeface="League Spartan"/>
              </a:rPr>
              <a:t>SYNTHÈSE DU COMPTE DE RÉSULTAT</a:t>
            </a:r>
          </a:p>
        </p:txBody>
      </p:sp>
      <p:sp>
        <p:nvSpPr>
          <p:cNvPr name="Freeform 3" id="3"/>
          <p:cNvSpPr/>
          <p:nvPr/>
        </p:nvSpPr>
        <p:spPr>
          <a:xfrm flipH="true" flipV="true" rot="2603118">
            <a:off x="11239184" y="432935"/>
            <a:ext cx="14775578" cy="7898218"/>
          </a:xfrm>
          <a:custGeom>
            <a:avLst/>
            <a:gdLst/>
            <a:ahLst/>
            <a:cxnLst/>
            <a:rect r="r" b="b" t="t" l="l"/>
            <a:pathLst>
              <a:path h="7898218" w="14775578">
                <a:moveTo>
                  <a:pt x="14775579" y="7898219"/>
                </a:moveTo>
                <a:lnTo>
                  <a:pt x="0" y="7898219"/>
                </a:lnTo>
                <a:lnTo>
                  <a:pt x="0" y="0"/>
                </a:lnTo>
                <a:lnTo>
                  <a:pt x="14775579" y="0"/>
                </a:lnTo>
                <a:lnTo>
                  <a:pt x="14775579" y="7898219"/>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919163" y="4382045"/>
            <a:ext cx="3143250" cy="874356"/>
            <a:chOff x="0" y="0"/>
            <a:chExt cx="1002670" cy="278912"/>
          </a:xfrm>
        </p:grpSpPr>
        <p:sp>
          <p:nvSpPr>
            <p:cNvPr name="Freeform 5" id="5"/>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000000">
                <a:alpha val="0"/>
              </a:srgbClr>
            </a:solidFill>
            <a:ln w="19050" cap="rnd">
              <a:solidFill>
                <a:srgbClr val="F4F4F4"/>
              </a:solidFill>
              <a:prstDash val="solid"/>
              <a:round/>
            </a:ln>
          </p:spPr>
        </p:sp>
        <p:sp>
          <p:nvSpPr>
            <p:cNvPr name="TextBox 6" id="6"/>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p>
          </p:txBody>
        </p:sp>
      </p:grpSp>
      <p:grpSp>
        <p:nvGrpSpPr>
          <p:cNvPr name="Group 7" id="7"/>
          <p:cNvGrpSpPr/>
          <p:nvPr/>
        </p:nvGrpSpPr>
        <p:grpSpPr>
          <a:xfrm rot="0">
            <a:off x="4245769" y="4382045"/>
            <a:ext cx="3143250" cy="874356"/>
            <a:chOff x="0" y="0"/>
            <a:chExt cx="1002670" cy="278912"/>
          </a:xfrm>
        </p:grpSpPr>
        <p:sp>
          <p:nvSpPr>
            <p:cNvPr name="Freeform 8" id="8"/>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4F4F4"/>
            </a:solidFill>
            <a:ln w="19050" cap="rnd">
              <a:solidFill>
                <a:srgbClr val="F1F1F1"/>
              </a:solidFill>
              <a:prstDash val="solid"/>
              <a:round/>
            </a:ln>
          </p:spPr>
        </p:sp>
        <p:sp>
          <p:nvSpPr>
            <p:cNvPr name="TextBox 9" id="9"/>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000000"/>
                  </a:solidFill>
                  <a:latin typeface="Nunito Sans Expanded Semi-Bold"/>
                  <a:ea typeface="Nunito Sans Expanded Semi-Bold"/>
                  <a:cs typeface="Nunito Sans Expanded Semi-Bold"/>
                  <a:sym typeface="Nunito Sans Expanded Semi-Bold"/>
                </a:rPr>
                <a:t>ANNÉE 1</a:t>
              </a:r>
            </a:p>
          </p:txBody>
        </p:sp>
      </p:grpSp>
      <p:grpSp>
        <p:nvGrpSpPr>
          <p:cNvPr name="Group 10" id="10"/>
          <p:cNvGrpSpPr/>
          <p:nvPr/>
        </p:nvGrpSpPr>
        <p:grpSpPr>
          <a:xfrm rot="0">
            <a:off x="7572375" y="4382045"/>
            <a:ext cx="3143250" cy="874356"/>
            <a:chOff x="0" y="0"/>
            <a:chExt cx="1002670" cy="278912"/>
          </a:xfrm>
        </p:grpSpPr>
        <p:sp>
          <p:nvSpPr>
            <p:cNvPr name="Freeform 11" id="11"/>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4F4F4"/>
            </a:solidFill>
            <a:ln w="19050" cap="rnd">
              <a:solidFill>
                <a:srgbClr val="F4F4F4"/>
              </a:solidFill>
              <a:prstDash val="solid"/>
              <a:round/>
            </a:ln>
          </p:spPr>
        </p:sp>
        <p:sp>
          <p:nvSpPr>
            <p:cNvPr name="TextBox 12" id="12"/>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000000"/>
                  </a:solidFill>
                  <a:latin typeface="Nunito Sans Expanded Semi-Bold"/>
                  <a:ea typeface="Nunito Sans Expanded Semi-Bold"/>
                  <a:cs typeface="Nunito Sans Expanded Semi-Bold"/>
                  <a:sym typeface="Nunito Sans Expanded Semi-Bold"/>
                </a:rPr>
                <a:t>ANNÉE 2</a:t>
              </a:r>
            </a:p>
          </p:txBody>
        </p:sp>
      </p:grpSp>
      <p:grpSp>
        <p:nvGrpSpPr>
          <p:cNvPr name="Group 13" id="13"/>
          <p:cNvGrpSpPr/>
          <p:nvPr/>
        </p:nvGrpSpPr>
        <p:grpSpPr>
          <a:xfrm rot="0">
            <a:off x="14225588" y="4382045"/>
            <a:ext cx="3143250" cy="874356"/>
            <a:chOff x="0" y="0"/>
            <a:chExt cx="1002670" cy="278912"/>
          </a:xfrm>
        </p:grpSpPr>
        <p:sp>
          <p:nvSpPr>
            <p:cNvPr name="Freeform 14" id="14"/>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1C1717"/>
            </a:solidFill>
            <a:ln w="19050" cap="rnd">
              <a:solidFill>
                <a:srgbClr val="211F1C"/>
              </a:solidFill>
              <a:prstDash val="solid"/>
              <a:round/>
            </a:ln>
          </p:spPr>
        </p:sp>
        <p:sp>
          <p:nvSpPr>
            <p:cNvPr name="TextBox 15" id="15"/>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FFFFFF"/>
                  </a:solidFill>
                  <a:latin typeface="Nunito Sans Expanded Semi-Bold"/>
                  <a:ea typeface="Nunito Sans Expanded Semi-Bold"/>
                  <a:cs typeface="Nunito Sans Expanded Semi-Bold"/>
                  <a:sym typeface="Nunito Sans Expanded Semi-Bold"/>
                </a:rPr>
                <a:t>TOTAUX</a:t>
              </a:r>
            </a:p>
          </p:txBody>
        </p:sp>
      </p:grpSp>
      <p:grpSp>
        <p:nvGrpSpPr>
          <p:cNvPr name="Group 16" id="16"/>
          <p:cNvGrpSpPr/>
          <p:nvPr/>
        </p:nvGrpSpPr>
        <p:grpSpPr>
          <a:xfrm rot="0">
            <a:off x="10898981" y="4382045"/>
            <a:ext cx="3143250" cy="874356"/>
            <a:chOff x="0" y="0"/>
            <a:chExt cx="1002670" cy="278912"/>
          </a:xfrm>
        </p:grpSpPr>
        <p:sp>
          <p:nvSpPr>
            <p:cNvPr name="Freeform 17" id="17"/>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4F4F4"/>
            </a:solidFill>
            <a:ln w="19050" cap="rnd">
              <a:solidFill>
                <a:srgbClr val="F4F4F4"/>
              </a:solidFill>
              <a:prstDash val="solid"/>
              <a:round/>
            </a:ln>
          </p:spPr>
        </p:sp>
        <p:sp>
          <p:nvSpPr>
            <p:cNvPr name="TextBox 18" id="18"/>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000000"/>
                  </a:solidFill>
                  <a:latin typeface="Nunito Sans Expanded Semi-Bold"/>
                  <a:ea typeface="Nunito Sans Expanded Semi-Bold"/>
                  <a:cs typeface="Nunito Sans Expanded Semi-Bold"/>
                  <a:sym typeface="Nunito Sans Expanded Semi-Bold"/>
                </a:rPr>
                <a:t>ANNÉE 3</a:t>
              </a:r>
            </a:p>
          </p:txBody>
        </p:sp>
      </p:grpSp>
      <p:grpSp>
        <p:nvGrpSpPr>
          <p:cNvPr name="Group 19" id="19"/>
          <p:cNvGrpSpPr/>
          <p:nvPr/>
        </p:nvGrpSpPr>
        <p:grpSpPr>
          <a:xfrm rot="0">
            <a:off x="919163" y="5437375"/>
            <a:ext cx="3143250" cy="874356"/>
            <a:chOff x="0" y="0"/>
            <a:chExt cx="1002670" cy="278912"/>
          </a:xfrm>
        </p:grpSpPr>
        <p:sp>
          <p:nvSpPr>
            <p:cNvPr name="Freeform 20" id="20"/>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000000"/>
            </a:solidFill>
            <a:ln w="19050" cap="rnd">
              <a:solidFill>
                <a:srgbClr val="000000"/>
              </a:solidFill>
              <a:prstDash val="solid"/>
              <a:round/>
            </a:ln>
          </p:spPr>
        </p:sp>
        <p:sp>
          <p:nvSpPr>
            <p:cNvPr name="TextBox 21" id="21"/>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FFFFFF"/>
                  </a:solidFill>
                  <a:latin typeface="Nunito Sans Expanded Semi-Bold"/>
                  <a:ea typeface="Nunito Sans Expanded Semi-Bold"/>
                  <a:cs typeface="Nunito Sans Expanded Semi-Bold"/>
                  <a:sym typeface="Nunito Sans Expanded Semi-Bold"/>
                </a:rPr>
                <a:t>CHIFFRE D’AFFAIRES</a:t>
              </a:r>
            </a:p>
          </p:txBody>
        </p:sp>
      </p:grpSp>
      <p:grpSp>
        <p:nvGrpSpPr>
          <p:cNvPr name="Group 22" id="22"/>
          <p:cNvGrpSpPr/>
          <p:nvPr/>
        </p:nvGrpSpPr>
        <p:grpSpPr>
          <a:xfrm rot="0">
            <a:off x="4245769" y="5437375"/>
            <a:ext cx="3143250" cy="874356"/>
            <a:chOff x="0" y="0"/>
            <a:chExt cx="1002670" cy="278912"/>
          </a:xfrm>
        </p:grpSpPr>
        <p:sp>
          <p:nvSpPr>
            <p:cNvPr name="Freeform 23" id="23"/>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24" id="24"/>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14,906,000 CFA</a:t>
              </a:r>
            </a:p>
          </p:txBody>
        </p:sp>
      </p:grpSp>
      <p:grpSp>
        <p:nvGrpSpPr>
          <p:cNvPr name="Group 25" id="25"/>
          <p:cNvGrpSpPr/>
          <p:nvPr/>
        </p:nvGrpSpPr>
        <p:grpSpPr>
          <a:xfrm rot="0">
            <a:off x="7572375" y="5437375"/>
            <a:ext cx="3143250" cy="874356"/>
            <a:chOff x="0" y="0"/>
            <a:chExt cx="1002670" cy="278912"/>
          </a:xfrm>
        </p:grpSpPr>
        <p:sp>
          <p:nvSpPr>
            <p:cNvPr name="Freeform 26" id="26"/>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27" id="27"/>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17,141,900 CFA</a:t>
              </a:r>
            </a:p>
          </p:txBody>
        </p:sp>
      </p:grpSp>
      <p:grpSp>
        <p:nvGrpSpPr>
          <p:cNvPr name="Group 28" id="28"/>
          <p:cNvGrpSpPr/>
          <p:nvPr/>
        </p:nvGrpSpPr>
        <p:grpSpPr>
          <a:xfrm rot="0">
            <a:off x="14225588" y="5437375"/>
            <a:ext cx="3143250" cy="874356"/>
            <a:chOff x="0" y="0"/>
            <a:chExt cx="1002670" cy="278912"/>
          </a:xfrm>
        </p:grpSpPr>
        <p:sp>
          <p:nvSpPr>
            <p:cNvPr name="Freeform 29" id="29"/>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FFFFF"/>
            </a:solidFill>
            <a:ln w="19050" cap="rnd">
              <a:solidFill>
                <a:srgbClr val="000000"/>
              </a:solidFill>
              <a:prstDash val="solid"/>
              <a:round/>
            </a:ln>
          </p:spPr>
        </p:sp>
        <p:sp>
          <p:nvSpPr>
            <p:cNvPr name="TextBox 30" id="30"/>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50,638,400 CFA</a:t>
              </a:r>
            </a:p>
          </p:txBody>
        </p:sp>
      </p:grpSp>
      <p:grpSp>
        <p:nvGrpSpPr>
          <p:cNvPr name="Group 31" id="31"/>
          <p:cNvGrpSpPr/>
          <p:nvPr/>
        </p:nvGrpSpPr>
        <p:grpSpPr>
          <a:xfrm rot="0">
            <a:off x="10898981" y="5437375"/>
            <a:ext cx="3143250" cy="874356"/>
            <a:chOff x="0" y="0"/>
            <a:chExt cx="1002670" cy="278912"/>
          </a:xfrm>
        </p:grpSpPr>
        <p:sp>
          <p:nvSpPr>
            <p:cNvPr name="Freeform 32" id="32"/>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33" id="33"/>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18,635,500 CFA</a:t>
              </a:r>
            </a:p>
          </p:txBody>
        </p:sp>
      </p:grpSp>
      <p:grpSp>
        <p:nvGrpSpPr>
          <p:cNvPr name="Group 34" id="34"/>
          <p:cNvGrpSpPr/>
          <p:nvPr/>
        </p:nvGrpSpPr>
        <p:grpSpPr>
          <a:xfrm rot="0">
            <a:off x="919163" y="6492706"/>
            <a:ext cx="3143250" cy="874356"/>
            <a:chOff x="0" y="0"/>
            <a:chExt cx="1002670" cy="278912"/>
          </a:xfrm>
        </p:grpSpPr>
        <p:sp>
          <p:nvSpPr>
            <p:cNvPr name="Freeform 35" id="35"/>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000000"/>
            </a:solidFill>
            <a:ln w="19050" cap="rnd">
              <a:solidFill>
                <a:srgbClr val="000000"/>
              </a:solidFill>
              <a:prstDash val="solid"/>
              <a:round/>
            </a:ln>
          </p:spPr>
        </p:sp>
        <p:sp>
          <p:nvSpPr>
            <p:cNvPr name="TextBox 36" id="36"/>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FFFFFF"/>
                  </a:solidFill>
                  <a:latin typeface="Nunito Sans Expanded Semi-Bold"/>
                  <a:ea typeface="Nunito Sans Expanded Semi-Bold"/>
                  <a:cs typeface="Nunito Sans Expanded Semi-Bold"/>
                  <a:sym typeface="Nunito Sans Expanded Semi-Bold"/>
                </a:rPr>
                <a:t>CHARGES D’EXPLOITATION</a:t>
              </a:r>
            </a:p>
          </p:txBody>
        </p:sp>
      </p:grpSp>
      <p:grpSp>
        <p:nvGrpSpPr>
          <p:cNvPr name="Group 37" id="37"/>
          <p:cNvGrpSpPr/>
          <p:nvPr/>
        </p:nvGrpSpPr>
        <p:grpSpPr>
          <a:xfrm rot="0">
            <a:off x="4245769" y="6492706"/>
            <a:ext cx="3143250" cy="874356"/>
            <a:chOff x="0" y="0"/>
            <a:chExt cx="1002670" cy="278912"/>
          </a:xfrm>
        </p:grpSpPr>
        <p:sp>
          <p:nvSpPr>
            <p:cNvPr name="Freeform 38" id="38"/>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39" id="39"/>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13,381,000 CFA</a:t>
              </a:r>
            </a:p>
          </p:txBody>
        </p:sp>
      </p:grpSp>
      <p:grpSp>
        <p:nvGrpSpPr>
          <p:cNvPr name="Group 40" id="40"/>
          <p:cNvGrpSpPr/>
          <p:nvPr/>
        </p:nvGrpSpPr>
        <p:grpSpPr>
          <a:xfrm rot="0">
            <a:off x="7572375" y="6492706"/>
            <a:ext cx="3143250" cy="874356"/>
            <a:chOff x="0" y="0"/>
            <a:chExt cx="1002670" cy="278912"/>
          </a:xfrm>
        </p:grpSpPr>
        <p:sp>
          <p:nvSpPr>
            <p:cNvPr name="Freeform 41" id="41"/>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42" id="42"/>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6,488,000 CFA</a:t>
              </a:r>
            </a:p>
          </p:txBody>
        </p:sp>
      </p:grpSp>
      <p:grpSp>
        <p:nvGrpSpPr>
          <p:cNvPr name="Group 43" id="43"/>
          <p:cNvGrpSpPr/>
          <p:nvPr/>
        </p:nvGrpSpPr>
        <p:grpSpPr>
          <a:xfrm rot="0">
            <a:off x="14225588" y="6492706"/>
            <a:ext cx="3143250" cy="874356"/>
            <a:chOff x="0" y="0"/>
            <a:chExt cx="1002670" cy="278912"/>
          </a:xfrm>
        </p:grpSpPr>
        <p:sp>
          <p:nvSpPr>
            <p:cNvPr name="Freeform 44" id="44"/>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FFFFF"/>
            </a:solidFill>
            <a:ln w="19050" cap="rnd">
              <a:solidFill>
                <a:srgbClr val="000000"/>
              </a:solidFill>
              <a:prstDash val="solid"/>
              <a:round/>
            </a:ln>
          </p:spPr>
        </p:sp>
        <p:sp>
          <p:nvSpPr>
            <p:cNvPr name="TextBox 45" id="45"/>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26,492,000 CFA</a:t>
              </a:r>
            </a:p>
          </p:txBody>
        </p:sp>
      </p:grpSp>
      <p:grpSp>
        <p:nvGrpSpPr>
          <p:cNvPr name="Group 46" id="46"/>
          <p:cNvGrpSpPr/>
          <p:nvPr/>
        </p:nvGrpSpPr>
        <p:grpSpPr>
          <a:xfrm rot="0">
            <a:off x="10898981" y="6492706"/>
            <a:ext cx="3143250" cy="874356"/>
            <a:chOff x="0" y="0"/>
            <a:chExt cx="1002670" cy="278912"/>
          </a:xfrm>
        </p:grpSpPr>
        <p:sp>
          <p:nvSpPr>
            <p:cNvPr name="Freeform 47" id="47"/>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48" id="48"/>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6,623,000 CFA</a:t>
              </a:r>
            </a:p>
          </p:txBody>
        </p:sp>
      </p:grpSp>
      <p:grpSp>
        <p:nvGrpSpPr>
          <p:cNvPr name="Group 49" id="49"/>
          <p:cNvGrpSpPr/>
          <p:nvPr/>
        </p:nvGrpSpPr>
        <p:grpSpPr>
          <a:xfrm rot="0">
            <a:off x="919163" y="7548037"/>
            <a:ext cx="3143250" cy="874356"/>
            <a:chOff x="0" y="0"/>
            <a:chExt cx="1002670" cy="278912"/>
          </a:xfrm>
        </p:grpSpPr>
        <p:sp>
          <p:nvSpPr>
            <p:cNvPr name="Freeform 50" id="50"/>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000000"/>
            </a:solidFill>
            <a:ln w="19050" cap="rnd">
              <a:solidFill>
                <a:srgbClr val="000000"/>
              </a:solidFill>
              <a:prstDash val="solid"/>
              <a:round/>
            </a:ln>
          </p:spPr>
        </p:sp>
        <p:sp>
          <p:nvSpPr>
            <p:cNvPr name="TextBox 51" id="51"/>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FFFFFF"/>
                  </a:solidFill>
                  <a:latin typeface="Nunito Sans Expanded Semi-Bold"/>
                  <a:ea typeface="Nunito Sans Expanded Semi-Bold"/>
                  <a:cs typeface="Nunito Sans Expanded Semi-Bold"/>
                  <a:sym typeface="Nunito Sans Expanded Semi-Bold"/>
                </a:rPr>
                <a:t>BÉNÉFICES</a:t>
              </a:r>
            </a:p>
          </p:txBody>
        </p:sp>
      </p:grpSp>
      <p:grpSp>
        <p:nvGrpSpPr>
          <p:cNvPr name="Group 52" id="52"/>
          <p:cNvGrpSpPr/>
          <p:nvPr/>
        </p:nvGrpSpPr>
        <p:grpSpPr>
          <a:xfrm rot="0">
            <a:off x="4245769" y="7548037"/>
            <a:ext cx="3143250" cy="874356"/>
            <a:chOff x="0" y="0"/>
            <a:chExt cx="1002670" cy="278912"/>
          </a:xfrm>
        </p:grpSpPr>
        <p:sp>
          <p:nvSpPr>
            <p:cNvPr name="Freeform 53" id="53"/>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54" id="54"/>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3,175,000 CFA</a:t>
              </a:r>
            </a:p>
          </p:txBody>
        </p:sp>
      </p:grpSp>
      <p:grpSp>
        <p:nvGrpSpPr>
          <p:cNvPr name="Group 55" id="55"/>
          <p:cNvGrpSpPr/>
          <p:nvPr/>
        </p:nvGrpSpPr>
        <p:grpSpPr>
          <a:xfrm rot="0">
            <a:off x="7572375" y="7548037"/>
            <a:ext cx="3143250" cy="874356"/>
            <a:chOff x="0" y="0"/>
            <a:chExt cx="1002670" cy="278912"/>
          </a:xfrm>
        </p:grpSpPr>
        <p:sp>
          <p:nvSpPr>
            <p:cNvPr name="Freeform 56" id="56"/>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57" id="57"/>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10,653,900 CFA</a:t>
              </a:r>
            </a:p>
          </p:txBody>
        </p:sp>
      </p:grpSp>
      <p:grpSp>
        <p:nvGrpSpPr>
          <p:cNvPr name="Group 58" id="58"/>
          <p:cNvGrpSpPr/>
          <p:nvPr/>
        </p:nvGrpSpPr>
        <p:grpSpPr>
          <a:xfrm rot="0">
            <a:off x="14225588" y="7548037"/>
            <a:ext cx="3143250" cy="874356"/>
            <a:chOff x="0" y="0"/>
            <a:chExt cx="1002670" cy="278912"/>
          </a:xfrm>
        </p:grpSpPr>
        <p:sp>
          <p:nvSpPr>
            <p:cNvPr name="Freeform 59" id="59"/>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FFFFF"/>
            </a:solidFill>
            <a:ln w="19050" cap="rnd">
              <a:solidFill>
                <a:srgbClr val="000000"/>
              </a:solidFill>
              <a:prstDash val="solid"/>
              <a:round/>
            </a:ln>
          </p:spPr>
        </p:sp>
        <p:sp>
          <p:nvSpPr>
            <p:cNvPr name="TextBox 60" id="60"/>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25,146,400 CFA</a:t>
              </a:r>
            </a:p>
          </p:txBody>
        </p:sp>
      </p:grpSp>
      <p:grpSp>
        <p:nvGrpSpPr>
          <p:cNvPr name="Group 61" id="61"/>
          <p:cNvGrpSpPr/>
          <p:nvPr/>
        </p:nvGrpSpPr>
        <p:grpSpPr>
          <a:xfrm rot="0">
            <a:off x="10898981" y="7548037"/>
            <a:ext cx="3143250" cy="874356"/>
            <a:chOff x="0" y="0"/>
            <a:chExt cx="1002670" cy="278912"/>
          </a:xfrm>
        </p:grpSpPr>
        <p:sp>
          <p:nvSpPr>
            <p:cNvPr name="Freeform 62" id="62"/>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63" id="63"/>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12,012,500 CFA</a:t>
              </a:r>
            </a:p>
          </p:txBody>
        </p:sp>
      </p:grpSp>
      <p:grpSp>
        <p:nvGrpSpPr>
          <p:cNvPr name="Group 64" id="64"/>
          <p:cNvGrpSpPr/>
          <p:nvPr/>
        </p:nvGrpSpPr>
        <p:grpSpPr>
          <a:xfrm rot="0">
            <a:off x="919163" y="8603368"/>
            <a:ext cx="3143250" cy="874356"/>
            <a:chOff x="0" y="0"/>
            <a:chExt cx="1002670" cy="278912"/>
          </a:xfrm>
        </p:grpSpPr>
        <p:sp>
          <p:nvSpPr>
            <p:cNvPr name="Freeform 65" id="65"/>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4F4F4"/>
            </a:solidFill>
            <a:ln w="19050" cap="rnd">
              <a:solidFill>
                <a:srgbClr val="000000"/>
              </a:solidFill>
              <a:prstDash val="solid"/>
              <a:round/>
            </a:ln>
          </p:spPr>
        </p:sp>
        <p:sp>
          <p:nvSpPr>
            <p:cNvPr name="TextBox 66" id="66"/>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MARGE DE BÉNÉFICES</a:t>
              </a:r>
            </a:p>
          </p:txBody>
        </p:sp>
      </p:grpSp>
      <p:grpSp>
        <p:nvGrpSpPr>
          <p:cNvPr name="Group 67" id="67"/>
          <p:cNvGrpSpPr/>
          <p:nvPr/>
        </p:nvGrpSpPr>
        <p:grpSpPr>
          <a:xfrm rot="0">
            <a:off x="4245769" y="8603368"/>
            <a:ext cx="3143250" cy="874356"/>
            <a:chOff x="0" y="0"/>
            <a:chExt cx="1002670" cy="278912"/>
          </a:xfrm>
        </p:grpSpPr>
        <p:sp>
          <p:nvSpPr>
            <p:cNvPr name="Freeform 68" id="68"/>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69" id="69"/>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21,3 %</a:t>
              </a:r>
            </a:p>
          </p:txBody>
        </p:sp>
      </p:grpSp>
      <p:grpSp>
        <p:nvGrpSpPr>
          <p:cNvPr name="Group 70" id="70"/>
          <p:cNvGrpSpPr/>
          <p:nvPr/>
        </p:nvGrpSpPr>
        <p:grpSpPr>
          <a:xfrm rot="0">
            <a:off x="7572375" y="8603368"/>
            <a:ext cx="3143250" cy="874356"/>
            <a:chOff x="0" y="0"/>
            <a:chExt cx="1002670" cy="278912"/>
          </a:xfrm>
        </p:grpSpPr>
        <p:sp>
          <p:nvSpPr>
            <p:cNvPr name="Freeform 71" id="71"/>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72" id="72"/>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62,2%</a:t>
              </a:r>
            </a:p>
          </p:txBody>
        </p:sp>
      </p:grpSp>
      <p:grpSp>
        <p:nvGrpSpPr>
          <p:cNvPr name="Group 73" id="73"/>
          <p:cNvGrpSpPr/>
          <p:nvPr/>
        </p:nvGrpSpPr>
        <p:grpSpPr>
          <a:xfrm rot="0">
            <a:off x="14225588" y="8603368"/>
            <a:ext cx="3143250" cy="874356"/>
            <a:chOff x="0" y="0"/>
            <a:chExt cx="1002670" cy="278912"/>
          </a:xfrm>
        </p:grpSpPr>
        <p:sp>
          <p:nvSpPr>
            <p:cNvPr name="Freeform 74" id="74"/>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FFFFF"/>
            </a:solidFill>
            <a:ln w="19050" cap="rnd">
              <a:solidFill>
                <a:srgbClr val="000000"/>
              </a:solidFill>
              <a:prstDash val="solid"/>
              <a:round/>
            </a:ln>
          </p:spPr>
        </p:sp>
        <p:sp>
          <p:nvSpPr>
            <p:cNvPr name="TextBox 75" id="75"/>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000000"/>
                  </a:solidFill>
                  <a:latin typeface="Nunito Sans Expanded Bold"/>
                  <a:ea typeface="Nunito Sans Expanded Bold"/>
                  <a:cs typeface="Nunito Sans Expanded Bold"/>
                  <a:sym typeface="Nunito Sans Expanded Bold"/>
                </a:rPr>
                <a:t>49,6%</a:t>
              </a:r>
            </a:p>
          </p:txBody>
        </p:sp>
      </p:grpSp>
      <p:grpSp>
        <p:nvGrpSpPr>
          <p:cNvPr name="Group 76" id="76"/>
          <p:cNvGrpSpPr/>
          <p:nvPr/>
        </p:nvGrpSpPr>
        <p:grpSpPr>
          <a:xfrm rot="0">
            <a:off x="10898981" y="8603368"/>
            <a:ext cx="3143250" cy="874356"/>
            <a:chOff x="0" y="0"/>
            <a:chExt cx="1002670" cy="278912"/>
          </a:xfrm>
        </p:grpSpPr>
        <p:sp>
          <p:nvSpPr>
            <p:cNvPr name="Freeform 77" id="77"/>
            <p:cNvSpPr/>
            <p:nvPr/>
          </p:nvSpPr>
          <p:spPr>
            <a:xfrm flipH="false" flipV="false" rot="0">
              <a:off x="0" y="0"/>
              <a:ext cx="1002670" cy="278912"/>
            </a:xfrm>
            <a:custGeom>
              <a:avLst/>
              <a:gdLst/>
              <a:ahLst/>
              <a:cxnLst/>
              <a:rect r="r" b="b" t="t" l="l"/>
              <a:pathLst>
                <a:path h="278912" w="1002670">
                  <a:moveTo>
                    <a:pt x="88669" y="0"/>
                  </a:moveTo>
                  <a:lnTo>
                    <a:pt x="914001" y="0"/>
                  </a:lnTo>
                  <a:cubicBezTo>
                    <a:pt x="937517" y="0"/>
                    <a:pt x="960071" y="9342"/>
                    <a:pt x="976699" y="25971"/>
                  </a:cubicBezTo>
                  <a:cubicBezTo>
                    <a:pt x="993328" y="42599"/>
                    <a:pt x="1002670" y="65153"/>
                    <a:pt x="1002670" y="88669"/>
                  </a:cubicBezTo>
                  <a:lnTo>
                    <a:pt x="1002670" y="190243"/>
                  </a:lnTo>
                  <a:cubicBezTo>
                    <a:pt x="1002670" y="213759"/>
                    <a:pt x="993328" y="236313"/>
                    <a:pt x="976699" y="252941"/>
                  </a:cubicBezTo>
                  <a:cubicBezTo>
                    <a:pt x="960071" y="269570"/>
                    <a:pt x="937517" y="278912"/>
                    <a:pt x="914001" y="278912"/>
                  </a:cubicBezTo>
                  <a:lnTo>
                    <a:pt x="88669" y="278912"/>
                  </a:lnTo>
                  <a:cubicBezTo>
                    <a:pt x="65153" y="278912"/>
                    <a:pt x="42599" y="269570"/>
                    <a:pt x="25971" y="252941"/>
                  </a:cubicBezTo>
                  <a:cubicBezTo>
                    <a:pt x="9342" y="236313"/>
                    <a:pt x="0" y="213759"/>
                    <a:pt x="0" y="190243"/>
                  </a:cubicBezTo>
                  <a:lnTo>
                    <a:pt x="0" y="88669"/>
                  </a:lnTo>
                  <a:cubicBezTo>
                    <a:pt x="0" y="65153"/>
                    <a:pt x="9342" y="42599"/>
                    <a:pt x="25971" y="25971"/>
                  </a:cubicBezTo>
                  <a:cubicBezTo>
                    <a:pt x="42599" y="9342"/>
                    <a:pt x="65153" y="0"/>
                    <a:pt x="88669" y="0"/>
                  </a:cubicBezTo>
                  <a:close/>
                </a:path>
              </a:pathLst>
            </a:custGeom>
            <a:solidFill>
              <a:srgbClr val="F1F1F1"/>
            </a:solidFill>
            <a:ln w="19050" cap="rnd">
              <a:solidFill>
                <a:srgbClr val="000000"/>
              </a:solidFill>
              <a:prstDash val="solid"/>
              <a:round/>
            </a:ln>
          </p:spPr>
        </p:sp>
        <p:sp>
          <p:nvSpPr>
            <p:cNvPr name="TextBox 78" id="78"/>
            <p:cNvSpPr txBox="true"/>
            <p:nvPr/>
          </p:nvSpPr>
          <p:spPr>
            <a:xfrm>
              <a:off x="0" y="-38100"/>
              <a:ext cx="1002670" cy="317012"/>
            </a:xfrm>
            <a:prstGeom prst="rect">
              <a:avLst/>
            </a:prstGeom>
          </p:spPr>
          <p:txBody>
            <a:bodyPr anchor="ctr" rtlCol="false" tIns="38100" lIns="38100" bIns="38100" rIns="38100"/>
            <a:lstStyle/>
            <a:p>
              <a:pPr algn="ctr" marL="0" indent="0" lvl="0">
                <a:lnSpc>
                  <a:spcPts val="2116"/>
                </a:lnSpc>
                <a:spcBef>
                  <a:spcPct val="0"/>
                </a:spcBef>
              </a:pPr>
              <a:r>
                <a:rPr lang="en-US" sz="1439" spc="211">
                  <a:solidFill>
                    <a:srgbClr val="211F1C"/>
                  </a:solidFill>
                  <a:latin typeface="Nunito Sans Expanded Semi-Bold"/>
                  <a:ea typeface="Nunito Sans Expanded Semi-Bold"/>
                  <a:cs typeface="Nunito Sans Expanded Semi-Bold"/>
                  <a:sym typeface="Nunito Sans Expanded Semi-Bold"/>
                </a:rPr>
                <a:t>64,5%</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603118">
            <a:off x="6598358" y="8656672"/>
            <a:ext cx="14775578" cy="7898218"/>
          </a:xfrm>
          <a:custGeom>
            <a:avLst/>
            <a:gdLst/>
            <a:ahLst/>
            <a:cxnLst/>
            <a:rect r="r" b="b" t="t" l="l"/>
            <a:pathLst>
              <a:path h="7898218" w="14775578">
                <a:moveTo>
                  <a:pt x="0" y="0"/>
                </a:moveTo>
                <a:lnTo>
                  <a:pt x="14775578" y="0"/>
                </a:lnTo>
                <a:lnTo>
                  <a:pt x="14775578" y="7898218"/>
                </a:lnTo>
                <a:lnTo>
                  <a:pt x="0" y="789821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016465" y="8968199"/>
            <a:ext cx="854383" cy="994915"/>
          </a:xfrm>
          <a:custGeom>
            <a:avLst/>
            <a:gdLst/>
            <a:ahLst/>
            <a:cxnLst/>
            <a:rect r="r" b="b" t="t" l="l"/>
            <a:pathLst>
              <a:path h="994915" w="854383">
                <a:moveTo>
                  <a:pt x="0" y="0"/>
                </a:moveTo>
                <a:lnTo>
                  <a:pt x="854383" y="0"/>
                </a:lnTo>
                <a:lnTo>
                  <a:pt x="854383" y="994915"/>
                </a:lnTo>
                <a:lnTo>
                  <a:pt x="0" y="9949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AutoShape 4" id="4"/>
          <p:cNvSpPr/>
          <p:nvPr/>
        </p:nvSpPr>
        <p:spPr>
          <a:xfrm>
            <a:off x="1589376" y="4375017"/>
            <a:ext cx="13884673" cy="4853"/>
          </a:xfrm>
          <a:prstGeom prst="line">
            <a:avLst/>
          </a:prstGeom>
          <a:ln cap="flat" w="9525">
            <a:solidFill>
              <a:srgbClr val="211F1C"/>
            </a:solidFill>
            <a:prstDash val="solid"/>
            <a:headEnd type="none" len="sm" w="sm"/>
            <a:tailEnd type="none" len="sm" w="sm"/>
          </a:ln>
        </p:spPr>
      </p:sp>
      <p:grpSp>
        <p:nvGrpSpPr>
          <p:cNvPr name="Group 5" id="5"/>
          <p:cNvGrpSpPr/>
          <p:nvPr/>
        </p:nvGrpSpPr>
        <p:grpSpPr>
          <a:xfrm rot="0">
            <a:off x="3772812" y="4238493"/>
            <a:ext cx="273048" cy="273048"/>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1717"/>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7145008" y="4238493"/>
            <a:ext cx="273048" cy="273048"/>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1717"/>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0517203" y="4238493"/>
            <a:ext cx="273048" cy="273048"/>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1717"/>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13887468" y="4238493"/>
            <a:ext cx="273048" cy="273048"/>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1717"/>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AutoShape 17" id="17"/>
          <p:cNvSpPr/>
          <p:nvPr/>
        </p:nvSpPr>
        <p:spPr>
          <a:xfrm>
            <a:off x="1025727" y="8968199"/>
            <a:ext cx="15415930" cy="0"/>
          </a:xfrm>
          <a:prstGeom prst="line">
            <a:avLst/>
          </a:prstGeom>
          <a:ln cap="flat" w="9525">
            <a:gradFill>
              <a:gsLst>
                <a:gs pos="0">
                  <a:srgbClr val="B597F6">
                    <a:alpha val="100000"/>
                  </a:srgbClr>
                </a:gs>
                <a:gs pos="100000">
                  <a:srgbClr val="96C6EA">
                    <a:alpha val="100000"/>
                  </a:srgbClr>
                </a:gs>
              </a:gsLst>
              <a:lin ang="2700000"/>
            </a:gradFill>
            <a:prstDash val="solid"/>
            <a:headEnd type="none" len="sm" w="sm"/>
            <a:tailEnd type="none" len="sm" w="sm"/>
          </a:ln>
        </p:spPr>
      </p:sp>
      <p:sp>
        <p:nvSpPr>
          <p:cNvPr name="Freeform 18" id="18"/>
          <p:cNvSpPr/>
          <p:nvPr/>
        </p:nvSpPr>
        <p:spPr>
          <a:xfrm flipH="false" flipV="false" rot="0">
            <a:off x="13702152" y="-5544141"/>
            <a:ext cx="6480810" cy="8229600"/>
          </a:xfrm>
          <a:custGeom>
            <a:avLst/>
            <a:gdLst/>
            <a:ahLst/>
            <a:cxnLst/>
            <a:rect r="r" b="b" t="t" l="l"/>
            <a:pathLst>
              <a:path h="8229600" w="6480810">
                <a:moveTo>
                  <a:pt x="0" y="0"/>
                </a:moveTo>
                <a:lnTo>
                  <a:pt x="6480810" y="0"/>
                </a:lnTo>
                <a:lnTo>
                  <a:pt x="6480810" y="8229600"/>
                </a:lnTo>
                <a:lnTo>
                  <a:pt x="0" y="8229600"/>
                </a:lnTo>
                <a:lnTo>
                  <a:pt x="0" y="0"/>
                </a:lnTo>
                <a:close/>
              </a:path>
            </a:pathLst>
          </a:custGeom>
          <a:blipFill>
            <a:blip r:embed="rId6"/>
            <a:stretch>
              <a:fillRect l="0" t="0" r="0" b="0"/>
            </a:stretch>
          </a:blipFill>
        </p:spPr>
      </p:sp>
      <p:sp>
        <p:nvSpPr>
          <p:cNvPr name="Freeform 19" id="19"/>
          <p:cNvSpPr/>
          <p:nvPr/>
        </p:nvSpPr>
        <p:spPr>
          <a:xfrm flipH="false" flipV="false" rot="-10800000">
            <a:off x="-2635521" y="-2314155"/>
            <a:ext cx="5994890" cy="5762588"/>
          </a:xfrm>
          <a:custGeom>
            <a:avLst/>
            <a:gdLst/>
            <a:ahLst/>
            <a:cxnLst/>
            <a:rect r="r" b="b" t="t" l="l"/>
            <a:pathLst>
              <a:path h="5762588" w="5994890">
                <a:moveTo>
                  <a:pt x="0" y="0"/>
                </a:moveTo>
                <a:lnTo>
                  <a:pt x="5994889" y="0"/>
                </a:lnTo>
                <a:lnTo>
                  <a:pt x="5994889" y="5762588"/>
                </a:lnTo>
                <a:lnTo>
                  <a:pt x="0" y="5762588"/>
                </a:lnTo>
                <a:lnTo>
                  <a:pt x="0" y="0"/>
                </a:lnTo>
                <a:close/>
              </a:path>
            </a:pathLst>
          </a:custGeom>
          <a:blipFill>
            <a:blip r:embed="rId7"/>
            <a:stretch>
              <a:fillRect l="0" t="0" r="0" b="0"/>
            </a:stretch>
          </a:blipFill>
        </p:spPr>
      </p:sp>
      <p:sp>
        <p:nvSpPr>
          <p:cNvPr name="TextBox 20" id="20"/>
          <p:cNvSpPr txBox="true"/>
          <p:nvPr/>
        </p:nvSpPr>
        <p:spPr>
          <a:xfrm rot="0">
            <a:off x="4558146" y="1623774"/>
            <a:ext cx="9171709" cy="1104113"/>
          </a:xfrm>
          <a:prstGeom prst="rect">
            <a:avLst/>
          </a:prstGeom>
        </p:spPr>
        <p:txBody>
          <a:bodyPr anchor="t" rtlCol="false" tIns="0" lIns="0" bIns="0" rIns="0">
            <a:spAutoFit/>
          </a:bodyPr>
          <a:lstStyle/>
          <a:p>
            <a:pPr algn="ctr" marL="0" indent="0" lvl="0">
              <a:lnSpc>
                <a:spcPts val="8470"/>
              </a:lnSpc>
              <a:spcBef>
                <a:spcPct val="0"/>
              </a:spcBef>
            </a:pPr>
            <a:r>
              <a:rPr lang="en-US" sz="7991">
                <a:solidFill>
                  <a:srgbClr val="1B1B1B"/>
                </a:solidFill>
                <a:latin typeface="League Spartan"/>
                <a:ea typeface="League Spartan"/>
                <a:cs typeface="League Spartan"/>
                <a:sym typeface="League Spartan"/>
              </a:rPr>
              <a:t>OBJECTIFS</a:t>
            </a:r>
          </a:p>
        </p:txBody>
      </p:sp>
      <p:sp>
        <p:nvSpPr>
          <p:cNvPr name="TextBox 21" id="21"/>
          <p:cNvSpPr txBox="true"/>
          <p:nvPr/>
        </p:nvSpPr>
        <p:spPr>
          <a:xfrm rot="0">
            <a:off x="6226510" y="2708838"/>
            <a:ext cx="5834980" cy="1104113"/>
          </a:xfrm>
          <a:prstGeom prst="rect">
            <a:avLst/>
          </a:prstGeom>
        </p:spPr>
        <p:txBody>
          <a:bodyPr anchor="t" rtlCol="false" tIns="0" lIns="0" bIns="0" rIns="0">
            <a:spAutoFit/>
          </a:bodyPr>
          <a:lstStyle/>
          <a:p>
            <a:pPr algn="ctr" marL="0" indent="0" lvl="0">
              <a:lnSpc>
                <a:spcPts val="8470"/>
              </a:lnSpc>
              <a:spcBef>
                <a:spcPct val="0"/>
              </a:spcBef>
            </a:pPr>
            <a:r>
              <a:rPr lang="en-US" sz="7991">
                <a:solidFill>
                  <a:srgbClr val="1B1B1B"/>
                </a:solidFill>
                <a:latin typeface="TT Firs Neue"/>
                <a:ea typeface="TT Firs Neue"/>
                <a:cs typeface="TT Firs Neue"/>
                <a:sym typeface="TT Firs Neue"/>
              </a:rPr>
              <a:t>OKR</a:t>
            </a:r>
          </a:p>
        </p:txBody>
      </p:sp>
      <p:sp>
        <p:nvSpPr>
          <p:cNvPr name="TextBox 22" id="22"/>
          <p:cNvSpPr txBox="true"/>
          <p:nvPr/>
        </p:nvSpPr>
        <p:spPr>
          <a:xfrm rot="0">
            <a:off x="6003099" y="5095444"/>
            <a:ext cx="2556866" cy="526036"/>
          </a:xfrm>
          <a:prstGeom prst="rect">
            <a:avLst/>
          </a:prstGeom>
        </p:spPr>
        <p:txBody>
          <a:bodyPr anchor="t" rtlCol="false" tIns="0" lIns="0" bIns="0" rIns="0">
            <a:spAutoFit/>
          </a:bodyPr>
          <a:lstStyle/>
          <a:p>
            <a:pPr algn="ctr" marL="0" indent="0" lvl="0">
              <a:lnSpc>
                <a:spcPts val="4098"/>
              </a:lnSpc>
              <a:spcBef>
                <a:spcPct val="0"/>
              </a:spcBef>
            </a:pPr>
            <a:r>
              <a:rPr lang="en-US" sz="3866">
                <a:solidFill>
                  <a:srgbClr val="1B1B1B"/>
                </a:solidFill>
                <a:latin typeface="TT Firs Neue Bold"/>
                <a:ea typeface="TT Firs Neue Bold"/>
                <a:cs typeface="TT Firs Neue Bold"/>
                <a:sym typeface="TT Firs Neue Bold"/>
              </a:rPr>
              <a:t>2025</a:t>
            </a:r>
          </a:p>
        </p:txBody>
      </p:sp>
      <p:sp>
        <p:nvSpPr>
          <p:cNvPr name="TextBox 23" id="23"/>
          <p:cNvSpPr txBox="true"/>
          <p:nvPr/>
        </p:nvSpPr>
        <p:spPr>
          <a:xfrm rot="0">
            <a:off x="2630903" y="5095444"/>
            <a:ext cx="2556866" cy="526036"/>
          </a:xfrm>
          <a:prstGeom prst="rect">
            <a:avLst/>
          </a:prstGeom>
        </p:spPr>
        <p:txBody>
          <a:bodyPr anchor="t" rtlCol="false" tIns="0" lIns="0" bIns="0" rIns="0">
            <a:spAutoFit/>
          </a:bodyPr>
          <a:lstStyle/>
          <a:p>
            <a:pPr algn="ctr" marL="0" indent="0" lvl="0">
              <a:lnSpc>
                <a:spcPts val="4098"/>
              </a:lnSpc>
              <a:spcBef>
                <a:spcPct val="0"/>
              </a:spcBef>
            </a:pPr>
            <a:r>
              <a:rPr lang="en-US" sz="3866">
                <a:solidFill>
                  <a:srgbClr val="1B1B1B"/>
                </a:solidFill>
                <a:latin typeface="TT Firs Neue Bold"/>
                <a:ea typeface="TT Firs Neue Bold"/>
                <a:cs typeface="TT Firs Neue Bold"/>
                <a:sym typeface="TT Firs Neue Bold"/>
              </a:rPr>
              <a:t>2024</a:t>
            </a:r>
          </a:p>
        </p:txBody>
      </p:sp>
      <p:sp>
        <p:nvSpPr>
          <p:cNvPr name="TextBox 24" id="24"/>
          <p:cNvSpPr txBox="true"/>
          <p:nvPr/>
        </p:nvSpPr>
        <p:spPr>
          <a:xfrm rot="0">
            <a:off x="9375294" y="5095444"/>
            <a:ext cx="2556866" cy="526036"/>
          </a:xfrm>
          <a:prstGeom prst="rect">
            <a:avLst/>
          </a:prstGeom>
        </p:spPr>
        <p:txBody>
          <a:bodyPr anchor="t" rtlCol="false" tIns="0" lIns="0" bIns="0" rIns="0">
            <a:spAutoFit/>
          </a:bodyPr>
          <a:lstStyle/>
          <a:p>
            <a:pPr algn="ctr" marL="0" indent="0" lvl="0">
              <a:lnSpc>
                <a:spcPts val="4098"/>
              </a:lnSpc>
              <a:spcBef>
                <a:spcPct val="0"/>
              </a:spcBef>
            </a:pPr>
            <a:r>
              <a:rPr lang="en-US" sz="3866">
                <a:solidFill>
                  <a:srgbClr val="1B1B1B"/>
                </a:solidFill>
                <a:latin typeface="TT Firs Neue Bold"/>
                <a:ea typeface="TT Firs Neue Bold"/>
                <a:cs typeface="TT Firs Neue Bold"/>
                <a:sym typeface="TT Firs Neue Bold"/>
              </a:rPr>
              <a:t>2026</a:t>
            </a:r>
          </a:p>
        </p:txBody>
      </p:sp>
      <p:sp>
        <p:nvSpPr>
          <p:cNvPr name="TextBox 25" id="25"/>
          <p:cNvSpPr txBox="true"/>
          <p:nvPr/>
        </p:nvSpPr>
        <p:spPr>
          <a:xfrm rot="0">
            <a:off x="12745559" y="5095444"/>
            <a:ext cx="2556866" cy="526036"/>
          </a:xfrm>
          <a:prstGeom prst="rect">
            <a:avLst/>
          </a:prstGeom>
        </p:spPr>
        <p:txBody>
          <a:bodyPr anchor="t" rtlCol="false" tIns="0" lIns="0" bIns="0" rIns="0">
            <a:spAutoFit/>
          </a:bodyPr>
          <a:lstStyle/>
          <a:p>
            <a:pPr algn="ctr" marL="0" indent="0" lvl="0">
              <a:lnSpc>
                <a:spcPts val="4098"/>
              </a:lnSpc>
              <a:spcBef>
                <a:spcPct val="0"/>
              </a:spcBef>
            </a:pPr>
            <a:r>
              <a:rPr lang="en-US" sz="3866">
                <a:solidFill>
                  <a:srgbClr val="1B1B1B"/>
                </a:solidFill>
                <a:latin typeface="TT Firs Neue Bold"/>
                <a:ea typeface="TT Firs Neue Bold"/>
                <a:cs typeface="TT Firs Neue Bold"/>
                <a:sym typeface="TT Firs Neue Bold"/>
              </a:rPr>
              <a:t>2027</a:t>
            </a:r>
          </a:p>
        </p:txBody>
      </p:sp>
      <p:sp>
        <p:nvSpPr>
          <p:cNvPr name="TextBox 26" id="26"/>
          <p:cNvSpPr txBox="true"/>
          <p:nvPr/>
        </p:nvSpPr>
        <p:spPr>
          <a:xfrm rot="0">
            <a:off x="2532222" y="6221555"/>
            <a:ext cx="2687519" cy="1540951"/>
          </a:xfrm>
          <a:prstGeom prst="rect">
            <a:avLst/>
          </a:prstGeom>
        </p:spPr>
        <p:txBody>
          <a:bodyPr anchor="t" rtlCol="false" tIns="0" lIns="0" bIns="0" rIns="0">
            <a:spAutoFit/>
          </a:bodyPr>
          <a:lstStyle/>
          <a:p>
            <a:pPr algn="ctr">
              <a:lnSpc>
                <a:spcPts val="2456"/>
              </a:lnSpc>
            </a:pPr>
            <a:r>
              <a:rPr lang="en-US" sz="2408">
                <a:solidFill>
                  <a:srgbClr val="1B1B1B"/>
                </a:solidFill>
                <a:latin typeface="TT Firs Neue"/>
                <a:ea typeface="TT Firs Neue"/>
                <a:cs typeface="TT Firs Neue"/>
                <a:sym typeface="TT Firs Neue"/>
              </a:rPr>
              <a:t>Lancement de nos deux premières collections de 250 unités.</a:t>
            </a:r>
          </a:p>
        </p:txBody>
      </p:sp>
      <p:sp>
        <p:nvSpPr>
          <p:cNvPr name="TextBox 27" id="27"/>
          <p:cNvSpPr txBox="true"/>
          <p:nvPr/>
        </p:nvSpPr>
        <p:spPr>
          <a:xfrm rot="0">
            <a:off x="5904417" y="6221555"/>
            <a:ext cx="2687519" cy="2482937"/>
          </a:xfrm>
          <a:prstGeom prst="rect">
            <a:avLst/>
          </a:prstGeom>
        </p:spPr>
        <p:txBody>
          <a:bodyPr anchor="t" rtlCol="false" tIns="0" lIns="0" bIns="0" rIns="0">
            <a:spAutoFit/>
          </a:bodyPr>
          <a:lstStyle/>
          <a:p>
            <a:pPr algn="ctr">
              <a:lnSpc>
                <a:spcPts val="2456"/>
              </a:lnSpc>
            </a:pPr>
            <a:r>
              <a:rPr lang="en-US" sz="2408">
                <a:solidFill>
                  <a:srgbClr val="1B1B1B"/>
                </a:solidFill>
                <a:latin typeface="TT Firs Neue"/>
                <a:ea typeface="TT Firs Neue"/>
                <a:cs typeface="TT Firs Neue"/>
                <a:sym typeface="TT Firs Neue"/>
              </a:rPr>
              <a:t>Mise en ligne d’une collection de 500 unités.</a:t>
            </a:r>
          </a:p>
          <a:p>
            <a:pPr algn="ctr">
              <a:lnSpc>
                <a:spcPts val="2456"/>
              </a:lnSpc>
            </a:pPr>
          </a:p>
          <a:p>
            <a:pPr algn="ctr">
              <a:lnSpc>
                <a:spcPts val="2456"/>
              </a:lnSpc>
            </a:pPr>
            <a:r>
              <a:rPr lang="en-US" sz="2408">
                <a:solidFill>
                  <a:srgbClr val="1B1B1B"/>
                </a:solidFill>
                <a:latin typeface="TT Firs Neue"/>
                <a:ea typeface="TT Firs Neue"/>
                <a:cs typeface="TT Firs Neue"/>
                <a:sym typeface="TT Firs Neue"/>
              </a:rPr>
              <a:t>Augmentation progressive du volume de production.</a:t>
            </a:r>
          </a:p>
        </p:txBody>
      </p:sp>
      <p:sp>
        <p:nvSpPr>
          <p:cNvPr name="TextBox 28" id="28"/>
          <p:cNvSpPr txBox="true"/>
          <p:nvPr/>
        </p:nvSpPr>
        <p:spPr>
          <a:xfrm rot="0">
            <a:off x="9004490" y="6221555"/>
            <a:ext cx="3231764" cy="1866440"/>
          </a:xfrm>
          <a:prstGeom prst="rect">
            <a:avLst/>
          </a:prstGeom>
        </p:spPr>
        <p:txBody>
          <a:bodyPr anchor="t" rtlCol="false" tIns="0" lIns="0" bIns="0" rIns="0">
            <a:spAutoFit/>
          </a:bodyPr>
          <a:lstStyle/>
          <a:p>
            <a:pPr algn="ctr">
              <a:lnSpc>
                <a:spcPts val="2456"/>
              </a:lnSpc>
            </a:pPr>
            <a:r>
              <a:rPr lang="en-US" sz="2408">
                <a:solidFill>
                  <a:srgbClr val="1B1B1B"/>
                </a:solidFill>
                <a:latin typeface="TT Firs Neue"/>
                <a:ea typeface="TT Firs Neue"/>
                <a:cs typeface="TT Firs Neue"/>
                <a:sym typeface="TT Firs Neue"/>
              </a:rPr>
              <a:t>Croître de 25% les points de distribution.</a:t>
            </a:r>
          </a:p>
          <a:p>
            <a:pPr algn="ctr">
              <a:lnSpc>
                <a:spcPts val="2456"/>
              </a:lnSpc>
            </a:pPr>
          </a:p>
          <a:p>
            <a:pPr algn="ctr">
              <a:lnSpc>
                <a:spcPts val="2456"/>
              </a:lnSpc>
            </a:pPr>
            <a:r>
              <a:rPr lang="en-US" sz="2408">
                <a:solidFill>
                  <a:srgbClr val="1B1B1B"/>
                </a:solidFill>
                <a:latin typeface="TT Firs Neue"/>
                <a:ea typeface="TT Firs Neue"/>
                <a:cs typeface="TT Firs Neue"/>
                <a:sym typeface="TT Firs Neue"/>
              </a:rPr>
              <a:t>Etendre de 25%  les segments de marché identifiés.</a:t>
            </a:r>
          </a:p>
        </p:txBody>
      </p:sp>
      <p:sp>
        <p:nvSpPr>
          <p:cNvPr name="TextBox 29" id="29"/>
          <p:cNvSpPr txBox="true"/>
          <p:nvPr/>
        </p:nvSpPr>
        <p:spPr>
          <a:xfrm rot="0">
            <a:off x="12745559" y="6221555"/>
            <a:ext cx="3257234" cy="1558192"/>
          </a:xfrm>
          <a:prstGeom prst="rect">
            <a:avLst/>
          </a:prstGeom>
        </p:spPr>
        <p:txBody>
          <a:bodyPr anchor="t" rtlCol="false" tIns="0" lIns="0" bIns="0" rIns="0">
            <a:spAutoFit/>
          </a:bodyPr>
          <a:lstStyle/>
          <a:p>
            <a:pPr algn="ctr">
              <a:lnSpc>
                <a:spcPts val="2456"/>
              </a:lnSpc>
            </a:pPr>
            <a:r>
              <a:rPr lang="en-US" sz="2408">
                <a:solidFill>
                  <a:srgbClr val="1B1B1B"/>
                </a:solidFill>
                <a:latin typeface="TT Firs Neue"/>
                <a:ea typeface="TT Firs Neue"/>
                <a:cs typeface="TT Firs Neue"/>
                <a:sym typeface="TT Firs Neue"/>
              </a:rPr>
              <a:t>Leader du marché gabonais.</a:t>
            </a:r>
          </a:p>
          <a:p>
            <a:pPr algn="ctr">
              <a:lnSpc>
                <a:spcPts val="2456"/>
              </a:lnSpc>
            </a:pPr>
          </a:p>
          <a:p>
            <a:pPr algn="ctr">
              <a:lnSpc>
                <a:spcPts val="2456"/>
              </a:lnSpc>
            </a:pPr>
            <a:r>
              <a:rPr lang="en-US" sz="2408">
                <a:solidFill>
                  <a:srgbClr val="1B1B1B"/>
                </a:solidFill>
                <a:latin typeface="TT Firs Neue"/>
                <a:ea typeface="TT Firs Neue"/>
                <a:cs typeface="TT Firs Neue"/>
                <a:sym typeface="TT Firs Neue"/>
              </a:rPr>
              <a:t>Ouverture au marché international.</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70" r="0" b="-370"/>
            </a:stretch>
          </a:blipFill>
        </p:spPr>
      </p:sp>
      <p:sp>
        <p:nvSpPr>
          <p:cNvPr name="Freeform 3" id="3"/>
          <p:cNvSpPr/>
          <p:nvPr/>
        </p:nvSpPr>
        <p:spPr>
          <a:xfrm flipH="false" flipV="false" rot="0">
            <a:off x="15275089" y="-2519948"/>
            <a:ext cx="11649758" cy="11778248"/>
          </a:xfrm>
          <a:custGeom>
            <a:avLst/>
            <a:gdLst/>
            <a:ahLst/>
            <a:cxnLst/>
            <a:rect r="r" b="b" t="t" l="l"/>
            <a:pathLst>
              <a:path h="11778248" w="11649758">
                <a:moveTo>
                  <a:pt x="0" y="0"/>
                </a:moveTo>
                <a:lnTo>
                  <a:pt x="11649758" y="0"/>
                </a:lnTo>
                <a:lnTo>
                  <a:pt x="11649758" y="11778248"/>
                </a:lnTo>
                <a:lnTo>
                  <a:pt x="0" y="117782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5747105" y="1748349"/>
            <a:ext cx="854383" cy="994915"/>
          </a:xfrm>
          <a:custGeom>
            <a:avLst/>
            <a:gdLst/>
            <a:ahLst/>
            <a:cxnLst/>
            <a:rect r="r" b="b" t="t" l="l"/>
            <a:pathLst>
              <a:path h="994915" w="854383">
                <a:moveTo>
                  <a:pt x="0" y="0"/>
                </a:moveTo>
                <a:lnTo>
                  <a:pt x="854383" y="0"/>
                </a:lnTo>
                <a:lnTo>
                  <a:pt x="854383" y="994915"/>
                </a:lnTo>
                <a:lnTo>
                  <a:pt x="0" y="9949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7339774" y="6132984"/>
            <a:ext cx="854383" cy="994915"/>
          </a:xfrm>
          <a:custGeom>
            <a:avLst/>
            <a:gdLst/>
            <a:ahLst/>
            <a:cxnLst/>
            <a:rect r="r" b="b" t="t" l="l"/>
            <a:pathLst>
              <a:path h="994915" w="854383">
                <a:moveTo>
                  <a:pt x="0" y="0"/>
                </a:moveTo>
                <a:lnTo>
                  <a:pt x="854383" y="0"/>
                </a:lnTo>
                <a:lnTo>
                  <a:pt x="854383" y="994915"/>
                </a:lnTo>
                <a:lnTo>
                  <a:pt x="0" y="9949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523465" y="1489681"/>
            <a:ext cx="13125670" cy="2570447"/>
          </a:xfrm>
          <a:prstGeom prst="rect">
            <a:avLst/>
          </a:prstGeom>
        </p:spPr>
        <p:txBody>
          <a:bodyPr anchor="t" rtlCol="false" tIns="0" lIns="0" bIns="0" rIns="0">
            <a:spAutoFit/>
          </a:bodyPr>
          <a:lstStyle/>
          <a:p>
            <a:pPr algn="just">
              <a:lnSpc>
                <a:spcPts val="10032"/>
              </a:lnSpc>
            </a:pPr>
            <a:r>
              <a:rPr lang="en-US" sz="9289">
                <a:solidFill>
                  <a:srgbClr val="F8F2ED"/>
                </a:solidFill>
                <a:latin typeface="League Spartan"/>
                <a:ea typeface="League Spartan"/>
                <a:cs typeface="League Spartan"/>
                <a:sym typeface="League Spartan"/>
              </a:rPr>
              <a:t>LES </a:t>
            </a:r>
          </a:p>
          <a:p>
            <a:pPr algn="just">
              <a:lnSpc>
                <a:spcPts val="10032"/>
              </a:lnSpc>
            </a:pPr>
            <a:r>
              <a:rPr lang="en-US" sz="9289">
                <a:solidFill>
                  <a:srgbClr val="F8F2ED"/>
                </a:solidFill>
                <a:latin typeface="League Spartan"/>
                <a:ea typeface="League Spartan"/>
                <a:cs typeface="League Spartan"/>
                <a:sym typeface="League Spartan"/>
              </a:rPr>
              <a:t>RÉSULATS OBTENUS</a:t>
            </a:r>
          </a:p>
        </p:txBody>
      </p:sp>
      <p:sp>
        <p:nvSpPr>
          <p:cNvPr name="TextBox 7" id="7"/>
          <p:cNvSpPr txBox="true"/>
          <p:nvPr/>
        </p:nvSpPr>
        <p:spPr>
          <a:xfrm rot="0">
            <a:off x="3872112" y="1403956"/>
            <a:ext cx="1608136" cy="693363"/>
          </a:xfrm>
          <a:prstGeom prst="rect">
            <a:avLst/>
          </a:prstGeom>
        </p:spPr>
        <p:txBody>
          <a:bodyPr anchor="t" rtlCol="false" tIns="0" lIns="0" bIns="0" rIns="0">
            <a:spAutoFit/>
          </a:bodyPr>
          <a:lstStyle/>
          <a:p>
            <a:pPr algn="l">
              <a:lnSpc>
                <a:spcPts val="4993"/>
              </a:lnSpc>
            </a:pPr>
            <a:r>
              <a:rPr lang="en-US" sz="4711">
                <a:solidFill>
                  <a:srgbClr val="F8F2ED"/>
                </a:solidFill>
                <a:latin typeface="Poppins Bold"/>
                <a:ea typeface="Poppins Bold"/>
                <a:cs typeface="Poppins Bold"/>
                <a:sym typeface="Poppins Bold"/>
              </a:rPr>
              <a:t>15.</a:t>
            </a:r>
          </a:p>
        </p:txBody>
      </p:sp>
      <p:sp>
        <p:nvSpPr>
          <p:cNvPr name="Freeform 8" id="8"/>
          <p:cNvSpPr/>
          <p:nvPr/>
        </p:nvSpPr>
        <p:spPr>
          <a:xfrm flipH="true" flipV="true" rot="0">
            <a:off x="523465" y="4912233"/>
            <a:ext cx="290594" cy="290594"/>
          </a:xfrm>
          <a:custGeom>
            <a:avLst/>
            <a:gdLst/>
            <a:ahLst/>
            <a:cxnLst/>
            <a:rect r="r" b="b" t="t" l="l"/>
            <a:pathLst>
              <a:path h="290594" w="290594">
                <a:moveTo>
                  <a:pt x="290594" y="290594"/>
                </a:moveTo>
                <a:lnTo>
                  <a:pt x="0" y="290594"/>
                </a:lnTo>
                <a:lnTo>
                  <a:pt x="0" y="0"/>
                </a:lnTo>
                <a:lnTo>
                  <a:pt x="290594" y="0"/>
                </a:lnTo>
                <a:lnTo>
                  <a:pt x="290594" y="290594"/>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9" id="9"/>
          <p:cNvGrpSpPr/>
          <p:nvPr/>
        </p:nvGrpSpPr>
        <p:grpSpPr>
          <a:xfrm rot="0">
            <a:off x="526325" y="5827091"/>
            <a:ext cx="6156224" cy="1567326"/>
            <a:chOff x="0" y="0"/>
            <a:chExt cx="8208299" cy="2089768"/>
          </a:xfrm>
        </p:grpSpPr>
        <p:grpSp>
          <p:nvGrpSpPr>
            <p:cNvPr name="Group 10" id="10"/>
            <p:cNvGrpSpPr/>
            <p:nvPr/>
          </p:nvGrpSpPr>
          <p:grpSpPr>
            <a:xfrm rot="0">
              <a:off x="0" y="0"/>
              <a:ext cx="8208299" cy="2089768"/>
              <a:chOff x="0" y="0"/>
              <a:chExt cx="1734056" cy="441477"/>
            </a:xfrm>
          </p:grpSpPr>
          <p:sp>
            <p:nvSpPr>
              <p:cNvPr name="Freeform 11" id="11"/>
              <p:cNvSpPr/>
              <p:nvPr/>
            </p:nvSpPr>
            <p:spPr>
              <a:xfrm flipH="false" flipV="false" rot="0">
                <a:off x="0" y="0"/>
                <a:ext cx="1734056" cy="441477"/>
              </a:xfrm>
              <a:custGeom>
                <a:avLst/>
                <a:gdLst/>
                <a:ahLst/>
                <a:cxnLst/>
                <a:rect r="r" b="b" t="t" l="l"/>
                <a:pathLst>
                  <a:path h="441477" w="1734056">
                    <a:moveTo>
                      <a:pt x="25152" y="0"/>
                    </a:moveTo>
                    <a:lnTo>
                      <a:pt x="1708905" y="0"/>
                    </a:lnTo>
                    <a:cubicBezTo>
                      <a:pt x="1715575" y="0"/>
                      <a:pt x="1721973" y="2650"/>
                      <a:pt x="1726690" y="7367"/>
                    </a:cubicBezTo>
                    <a:cubicBezTo>
                      <a:pt x="1731406" y="12084"/>
                      <a:pt x="1734056" y="18481"/>
                      <a:pt x="1734056" y="25152"/>
                    </a:cubicBezTo>
                    <a:lnTo>
                      <a:pt x="1734056" y="416325"/>
                    </a:lnTo>
                    <a:cubicBezTo>
                      <a:pt x="1734056" y="422996"/>
                      <a:pt x="1731406" y="429393"/>
                      <a:pt x="1726690" y="434110"/>
                    </a:cubicBezTo>
                    <a:cubicBezTo>
                      <a:pt x="1721973" y="438827"/>
                      <a:pt x="1715575" y="441477"/>
                      <a:pt x="1708905" y="441477"/>
                    </a:cubicBezTo>
                    <a:lnTo>
                      <a:pt x="25152" y="441477"/>
                    </a:lnTo>
                    <a:cubicBezTo>
                      <a:pt x="18481" y="441477"/>
                      <a:pt x="12084" y="438827"/>
                      <a:pt x="7367" y="434110"/>
                    </a:cubicBezTo>
                    <a:cubicBezTo>
                      <a:pt x="2650" y="429393"/>
                      <a:pt x="0" y="422996"/>
                      <a:pt x="0" y="416325"/>
                    </a:cubicBezTo>
                    <a:lnTo>
                      <a:pt x="0" y="25152"/>
                    </a:lnTo>
                    <a:cubicBezTo>
                      <a:pt x="0" y="18481"/>
                      <a:pt x="2650" y="12084"/>
                      <a:pt x="7367" y="7367"/>
                    </a:cubicBezTo>
                    <a:cubicBezTo>
                      <a:pt x="12084" y="2650"/>
                      <a:pt x="18481" y="0"/>
                      <a:pt x="25152" y="0"/>
                    </a:cubicBezTo>
                    <a:close/>
                  </a:path>
                </a:pathLst>
              </a:custGeom>
              <a:solidFill>
                <a:srgbClr val="000000">
                  <a:alpha val="0"/>
                </a:srgbClr>
              </a:solidFill>
              <a:ln w="38100" cap="sq">
                <a:solidFill>
                  <a:srgbClr val="F8F2ED"/>
                </a:solidFill>
                <a:prstDash val="solid"/>
                <a:miter/>
              </a:ln>
            </p:spPr>
          </p:sp>
          <p:sp>
            <p:nvSpPr>
              <p:cNvPr name="TextBox 12" id="12"/>
              <p:cNvSpPr txBox="true"/>
              <p:nvPr/>
            </p:nvSpPr>
            <p:spPr>
              <a:xfrm>
                <a:off x="0" y="-38100"/>
                <a:ext cx="1734056" cy="479577"/>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TextBox 13" id="13"/>
            <p:cNvSpPr txBox="true"/>
            <p:nvPr/>
          </p:nvSpPr>
          <p:spPr>
            <a:xfrm rot="0">
              <a:off x="260796" y="422438"/>
              <a:ext cx="7686706" cy="1187741"/>
            </a:xfrm>
            <a:prstGeom prst="rect">
              <a:avLst/>
            </a:prstGeom>
          </p:spPr>
          <p:txBody>
            <a:bodyPr anchor="t" rtlCol="false" tIns="0" lIns="0" bIns="0" rIns="0">
              <a:spAutoFit/>
            </a:bodyPr>
            <a:lstStyle/>
            <a:p>
              <a:pPr algn="ctr" marL="564882" indent="-282441" lvl="1">
                <a:lnSpc>
                  <a:spcPts val="3662"/>
                </a:lnSpc>
                <a:buFont typeface="Arial"/>
                <a:buChar char="•"/>
              </a:pPr>
              <a:r>
                <a:rPr lang="en-US" sz="2616">
                  <a:solidFill>
                    <a:srgbClr val="FFFFFF"/>
                  </a:solidFill>
                  <a:latin typeface="TT Firs Neue"/>
                  <a:ea typeface="TT Firs Neue"/>
                  <a:cs typeface="TT Firs Neue"/>
                  <a:sym typeface="TT Firs Neue"/>
                </a:rPr>
                <a:t>80% DE MARGE DE BÉNÉFICES</a:t>
              </a:r>
            </a:p>
            <a:p>
              <a:pPr algn="ctr" marL="564882" indent="-282441" lvl="1">
                <a:lnSpc>
                  <a:spcPts val="3662"/>
                </a:lnSpc>
                <a:buFont typeface="Arial"/>
                <a:buChar char="•"/>
              </a:pPr>
              <a:r>
                <a:rPr lang="en-US" sz="2616">
                  <a:solidFill>
                    <a:srgbClr val="FFFFFF"/>
                  </a:solidFill>
                  <a:latin typeface="TT Firs Neue"/>
                  <a:ea typeface="TT Firs Neue"/>
                  <a:cs typeface="TT Firs Neue"/>
                  <a:sym typeface="TT Firs Neue"/>
                </a:rPr>
                <a:t>RUPTURE DE STOCK EN 72h</a:t>
              </a:r>
            </a:p>
          </p:txBody>
        </p:sp>
      </p:grpSp>
      <p:sp>
        <p:nvSpPr>
          <p:cNvPr name="TextBox 14" id="14"/>
          <p:cNvSpPr txBox="true"/>
          <p:nvPr/>
        </p:nvSpPr>
        <p:spPr>
          <a:xfrm rot="0">
            <a:off x="1028700" y="4918789"/>
            <a:ext cx="6609602" cy="775063"/>
          </a:xfrm>
          <a:prstGeom prst="rect">
            <a:avLst/>
          </a:prstGeom>
        </p:spPr>
        <p:txBody>
          <a:bodyPr anchor="t" rtlCol="false" tIns="0" lIns="0" bIns="0" rIns="0">
            <a:spAutoFit/>
          </a:bodyPr>
          <a:lstStyle/>
          <a:p>
            <a:pPr algn="l" marL="0" indent="0" lvl="0">
              <a:lnSpc>
                <a:spcPts val="3050"/>
              </a:lnSpc>
              <a:spcBef>
                <a:spcPct val="0"/>
              </a:spcBef>
            </a:pPr>
            <a:r>
              <a:rPr lang="en-US" sz="2877">
                <a:solidFill>
                  <a:srgbClr val="FFFFFF"/>
                </a:solidFill>
                <a:latin typeface="TT Firs Neue Bold"/>
                <a:ea typeface="TT Firs Neue Bold"/>
                <a:cs typeface="TT Firs Neue Bold"/>
                <a:sym typeface="TT Firs Neue Bold"/>
              </a:rPr>
              <a:t>MISE EN VENTE D’UNE COLLECTION NOËL (2022)</a:t>
            </a:r>
          </a:p>
        </p:txBody>
      </p:sp>
      <p:sp>
        <p:nvSpPr>
          <p:cNvPr name="Freeform 15" id="15"/>
          <p:cNvSpPr/>
          <p:nvPr/>
        </p:nvSpPr>
        <p:spPr>
          <a:xfrm flipH="true" flipV="true" rot="0">
            <a:off x="526325" y="7694112"/>
            <a:ext cx="290594" cy="290594"/>
          </a:xfrm>
          <a:custGeom>
            <a:avLst/>
            <a:gdLst/>
            <a:ahLst/>
            <a:cxnLst/>
            <a:rect r="r" b="b" t="t" l="l"/>
            <a:pathLst>
              <a:path h="290594" w="290594">
                <a:moveTo>
                  <a:pt x="290594" y="290594"/>
                </a:moveTo>
                <a:lnTo>
                  <a:pt x="0" y="290594"/>
                </a:lnTo>
                <a:lnTo>
                  <a:pt x="0" y="0"/>
                </a:lnTo>
                <a:lnTo>
                  <a:pt x="290594" y="0"/>
                </a:lnTo>
                <a:lnTo>
                  <a:pt x="290594" y="290594"/>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0">
            <a:off x="1028700" y="7641734"/>
            <a:ext cx="5304721" cy="767186"/>
          </a:xfrm>
          <a:prstGeom prst="rect">
            <a:avLst/>
          </a:prstGeom>
        </p:spPr>
        <p:txBody>
          <a:bodyPr anchor="t" rtlCol="false" tIns="0" lIns="0" bIns="0" rIns="0">
            <a:spAutoFit/>
          </a:bodyPr>
          <a:lstStyle/>
          <a:p>
            <a:pPr algn="l" marL="0" indent="0" lvl="0">
              <a:lnSpc>
                <a:spcPts val="3050"/>
              </a:lnSpc>
              <a:spcBef>
                <a:spcPct val="0"/>
              </a:spcBef>
            </a:pPr>
            <a:r>
              <a:rPr lang="en-US" sz="2877">
                <a:solidFill>
                  <a:srgbClr val="FFFFFF"/>
                </a:solidFill>
                <a:latin typeface="TT Firs Neue Bold"/>
                <a:ea typeface="TT Firs Neue Bold"/>
                <a:cs typeface="TT Firs Neue Bold"/>
                <a:sym typeface="TT Firs Neue Bold"/>
              </a:rPr>
              <a:t>CONTRACTUALISATION ET PRE-COMMANDE (2024)</a:t>
            </a:r>
          </a:p>
        </p:txBody>
      </p:sp>
      <p:grpSp>
        <p:nvGrpSpPr>
          <p:cNvPr name="Group 17" id="17"/>
          <p:cNvGrpSpPr/>
          <p:nvPr/>
        </p:nvGrpSpPr>
        <p:grpSpPr>
          <a:xfrm rot="0">
            <a:off x="523465" y="8408921"/>
            <a:ext cx="6547418" cy="1756401"/>
            <a:chOff x="0" y="0"/>
            <a:chExt cx="8729891" cy="2341868"/>
          </a:xfrm>
        </p:grpSpPr>
        <p:grpSp>
          <p:nvGrpSpPr>
            <p:cNvPr name="Group 18" id="18"/>
            <p:cNvGrpSpPr/>
            <p:nvPr/>
          </p:nvGrpSpPr>
          <p:grpSpPr>
            <a:xfrm rot="0">
              <a:off x="0" y="0"/>
              <a:ext cx="8729891" cy="2341868"/>
              <a:chOff x="0" y="0"/>
              <a:chExt cx="1844246" cy="494735"/>
            </a:xfrm>
          </p:grpSpPr>
          <p:sp>
            <p:nvSpPr>
              <p:cNvPr name="Freeform 19" id="19"/>
              <p:cNvSpPr/>
              <p:nvPr/>
            </p:nvSpPr>
            <p:spPr>
              <a:xfrm flipH="false" flipV="false" rot="0">
                <a:off x="0" y="0"/>
                <a:ext cx="1844246" cy="494735"/>
              </a:xfrm>
              <a:custGeom>
                <a:avLst/>
                <a:gdLst/>
                <a:ahLst/>
                <a:cxnLst/>
                <a:rect r="r" b="b" t="t" l="l"/>
                <a:pathLst>
                  <a:path h="494735" w="1844246">
                    <a:moveTo>
                      <a:pt x="23649" y="0"/>
                    </a:moveTo>
                    <a:lnTo>
                      <a:pt x="1820597" y="0"/>
                    </a:lnTo>
                    <a:cubicBezTo>
                      <a:pt x="1826869" y="0"/>
                      <a:pt x="1832884" y="2492"/>
                      <a:pt x="1837319" y="6927"/>
                    </a:cubicBezTo>
                    <a:cubicBezTo>
                      <a:pt x="1841754" y="11362"/>
                      <a:pt x="1844246" y="17377"/>
                      <a:pt x="1844246" y="23649"/>
                    </a:cubicBezTo>
                    <a:lnTo>
                      <a:pt x="1844246" y="471086"/>
                    </a:lnTo>
                    <a:cubicBezTo>
                      <a:pt x="1844246" y="477358"/>
                      <a:pt x="1841754" y="483373"/>
                      <a:pt x="1837319" y="487808"/>
                    </a:cubicBezTo>
                    <a:cubicBezTo>
                      <a:pt x="1832884" y="492243"/>
                      <a:pt x="1826869" y="494735"/>
                      <a:pt x="1820597" y="494735"/>
                    </a:cubicBezTo>
                    <a:lnTo>
                      <a:pt x="23649" y="494735"/>
                    </a:lnTo>
                    <a:cubicBezTo>
                      <a:pt x="17377" y="494735"/>
                      <a:pt x="11362" y="492243"/>
                      <a:pt x="6927" y="487808"/>
                    </a:cubicBezTo>
                    <a:cubicBezTo>
                      <a:pt x="2492" y="483373"/>
                      <a:pt x="0" y="477358"/>
                      <a:pt x="0" y="471086"/>
                    </a:cubicBezTo>
                    <a:lnTo>
                      <a:pt x="0" y="23649"/>
                    </a:lnTo>
                    <a:cubicBezTo>
                      <a:pt x="0" y="17377"/>
                      <a:pt x="2492" y="11362"/>
                      <a:pt x="6927" y="6927"/>
                    </a:cubicBezTo>
                    <a:cubicBezTo>
                      <a:pt x="11362" y="2492"/>
                      <a:pt x="17377" y="0"/>
                      <a:pt x="23649" y="0"/>
                    </a:cubicBezTo>
                    <a:close/>
                  </a:path>
                </a:pathLst>
              </a:custGeom>
              <a:solidFill>
                <a:srgbClr val="000000">
                  <a:alpha val="0"/>
                </a:srgbClr>
              </a:solidFill>
              <a:ln w="38100" cap="sq">
                <a:solidFill>
                  <a:srgbClr val="F8F2ED"/>
                </a:solidFill>
                <a:prstDash val="solid"/>
                <a:miter/>
              </a:ln>
            </p:spPr>
          </p:sp>
          <p:sp>
            <p:nvSpPr>
              <p:cNvPr name="TextBox 20" id="20"/>
              <p:cNvSpPr txBox="true"/>
              <p:nvPr/>
            </p:nvSpPr>
            <p:spPr>
              <a:xfrm>
                <a:off x="0" y="-38100"/>
                <a:ext cx="1844246" cy="53283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TextBox 21" id="21"/>
            <p:cNvSpPr txBox="true"/>
            <p:nvPr/>
          </p:nvSpPr>
          <p:spPr>
            <a:xfrm rot="0">
              <a:off x="521592" y="207808"/>
              <a:ext cx="7686706" cy="1187619"/>
            </a:xfrm>
            <a:prstGeom prst="rect">
              <a:avLst/>
            </a:prstGeom>
          </p:spPr>
          <p:txBody>
            <a:bodyPr anchor="t" rtlCol="false" tIns="0" lIns="0" bIns="0" rIns="0">
              <a:spAutoFit/>
            </a:bodyPr>
            <a:lstStyle/>
            <a:p>
              <a:pPr algn="ctr" marL="565657" indent="-282829" lvl="1">
                <a:lnSpc>
                  <a:spcPts val="3667"/>
                </a:lnSpc>
                <a:buFont typeface="Arial"/>
                <a:buChar char="•"/>
              </a:pPr>
              <a:r>
                <a:rPr lang="en-US" sz="2619">
                  <a:solidFill>
                    <a:srgbClr val="FFFFFF"/>
                  </a:solidFill>
                  <a:latin typeface="TT Firs Neue"/>
                  <a:ea typeface="TT Firs Neue"/>
                  <a:cs typeface="TT Firs Neue"/>
                  <a:sym typeface="TT Firs Neue"/>
                </a:rPr>
                <a:t>RESIDENCES NID DOUILLET</a:t>
              </a:r>
            </a:p>
            <a:p>
              <a:pPr algn="ctr" marL="565657" indent="-282829" lvl="1">
                <a:lnSpc>
                  <a:spcPts val="3667"/>
                </a:lnSpc>
                <a:buFont typeface="Arial"/>
                <a:buChar char="•"/>
              </a:pPr>
              <a:r>
                <a:rPr lang="en-US" sz="2619">
                  <a:solidFill>
                    <a:srgbClr val="FFFFFF"/>
                  </a:solidFill>
                  <a:latin typeface="TT Firs Neue"/>
                  <a:ea typeface="TT Firs Neue"/>
                  <a:cs typeface="TT Firs Neue"/>
                  <a:sym typeface="TT Firs Neue"/>
                </a:rPr>
                <a:t>LES TRÉSORS DE LA FORET</a:t>
              </a:r>
            </a:p>
          </p:txBody>
        </p:sp>
        <p:sp>
          <p:nvSpPr>
            <p:cNvPr name="TextBox 22" id="22"/>
            <p:cNvSpPr txBox="true"/>
            <p:nvPr/>
          </p:nvSpPr>
          <p:spPr>
            <a:xfrm rot="0">
              <a:off x="236798" y="1504046"/>
              <a:ext cx="8256295" cy="524801"/>
            </a:xfrm>
            <a:prstGeom prst="rect">
              <a:avLst/>
            </a:prstGeom>
          </p:spPr>
          <p:txBody>
            <a:bodyPr anchor="t" rtlCol="false" tIns="0" lIns="0" bIns="0" rIns="0">
              <a:spAutoFit/>
            </a:bodyPr>
            <a:lstStyle/>
            <a:p>
              <a:pPr algn="ctr">
                <a:lnSpc>
                  <a:spcPts val="3242"/>
                </a:lnSpc>
              </a:pPr>
              <a:r>
                <a:rPr lang="en-US" sz="2316">
                  <a:solidFill>
                    <a:srgbClr val="FFFFFF"/>
                  </a:solidFill>
                  <a:latin typeface="TT Firs Neue Bold"/>
                  <a:ea typeface="TT Firs Neue Bold"/>
                  <a:cs typeface="TT Firs Neue Bold"/>
                  <a:sym typeface="TT Firs Neue Bold"/>
                </a:rPr>
                <a:t>Projection de revenus : 3,856,000 FCA</a:t>
              </a:r>
            </a:p>
          </p:txBody>
        </p:sp>
      </p:grpSp>
      <p:grpSp>
        <p:nvGrpSpPr>
          <p:cNvPr name="Group 23" id="23"/>
          <p:cNvGrpSpPr/>
          <p:nvPr/>
        </p:nvGrpSpPr>
        <p:grpSpPr>
          <a:xfrm rot="0">
            <a:off x="8720873" y="4429190"/>
            <a:ext cx="6838012" cy="2529325"/>
            <a:chOff x="0" y="0"/>
            <a:chExt cx="9117350" cy="3372433"/>
          </a:xfrm>
        </p:grpSpPr>
        <p:sp>
          <p:nvSpPr>
            <p:cNvPr name="TextBox 24" id="24"/>
            <p:cNvSpPr txBox="true"/>
            <p:nvPr/>
          </p:nvSpPr>
          <p:spPr>
            <a:xfrm rot="0">
              <a:off x="526695" y="38100"/>
              <a:ext cx="8082085" cy="1538364"/>
            </a:xfrm>
            <a:prstGeom prst="rect">
              <a:avLst/>
            </a:prstGeom>
          </p:spPr>
          <p:txBody>
            <a:bodyPr anchor="t" rtlCol="false" tIns="0" lIns="0" bIns="0" rIns="0">
              <a:spAutoFit/>
            </a:bodyPr>
            <a:lstStyle/>
            <a:p>
              <a:pPr algn="l" marL="0" indent="0" lvl="0">
                <a:lnSpc>
                  <a:spcPts val="3050"/>
                </a:lnSpc>
                <a:spcBef>
                  <a:spcPct val="0"/>
                </a:spcBef>
              </a:pPr>
              <a:r>
                <a:rPr lang="en-US" sz="2877">
                  <a:solidFill>
                    <a:srgbClr val="FFFFFF"/>
                  </a:solidFill>
                  <a:latin typeface="TT Firs Neue Bold"/>
                  <a:ea typeface="TT Firs Neue Bold"/>
                  <a:cs typeface="TT Firs Neue Bold"/>
                  <a:sym typeface="TT Firs Neue Bold"/>
                </a:rPr>
                <a:t>CONCEPTUALISATION DU SITE INTERNET ET BOUTIQUE EN LIGNE (2024)</a:t>
              </a:r>
            </a:p>
          </p:txBody>
        </p:sp>
        <p:grpSp>
          <p:nvGrpSpPr>
            <p:cNvPr name="Group 25" id="25"/>
            <p:cNvGrpSpPr/>
            <p:nvPr/>
          </p:nvGrpSpPr>
          <p:grpSpPr>
            <a:xfrm rot="0">
              <a:off x="387459" y="1669727"/>
              <a:ext cx="8729891" cy="1702706"/>
              <a:chOff x="0" y="0"/>
              <a:chExt cx="1844246" cy="359708"/>
            </a:xfrm>
          </p:grpSpPr>
          <p:sp>
            <p:nvSpPr>
              <p:cNvPr name="Freeform 26" id="26"/>
              <p:cNvSpPr/>
              <p:nvPr/>
            </p:nvSpPr>
            <p:spPr>
              <a:xfrm flipH="false" flipV="false" rot="0">
                <a:off x="0" y="0"/>
                <a:ext cx="1844246" cy="359708"/>
              </a:xfrm>
              <a:custGeom>
                <a:avLst/>
                <a:gdLst/>
                <a:ahLst/>
                <a:cxnLst/>
                <a:rect r="r" b="b" t="t" l="l"/>
                <a:pathLst>
                  <a:path h="359708" w="1844246">
                    <a:moveTo>
                      <a:pt x="23649" y="0"/>
                    </a:moveTo>
                    <a:lnTo>
                      <a:pt x="1820597" y="0"/>
                    </a:lnTo>
                    <a:cubicBezTo>
                      <a:pt x="1826869" y="0"/>
                      <a:pt x="1832884" y="2492"/>
                      <a:pt x="1837319" y="6927"/>
                    </a:cubicBezTo>
                    <a:cubicBezTo>
                      <a:pt x="1841754" y="11362"/>
                      <a:pt x="1844246" y="17377"/>
                      <a:pt x="1844246" y="23649"/>
                    </a:cubicBezTo>
                    <a:lnTo>
                      <a:pt x="1844246" y="336059"/>
                    </a:lnTo>
                    <a:cubicBezTo>
                      <a:pt x="1844246" y="342331"/>
                      <a:pt x="1841754" y="348346"/>
                      <a:pt x="1837319" y="352781"/>
                    </a:cubicBezTo>
                    <a:cubicBezTo>
                      <a:pt x="1832884" y="357216"/>
                      <a:pt x="1826869" y="359708"/>
                      <a:pt x="1820597" y="359708"/>
                    </a:cubicBezTo>
                    <a:lnTo>
                      <a:pt x="23649" y="359708"/>
                    </a:lnTo>
                    <a:cubicBezTo>
                      <a:pt x="17377" y="359708"/>
                      <a:pt x="11362" y="357216"/>
                      <a:pt x="6927" y="352781"/>
                    </a:cubicBezTo>
                    <a:cubicBezTo>
                      <a:pt x="2492" y="348346"/>
                      <a:pt x="0" y="342331"/>
                      <a:pt x="0" y="336059"/>
                    </a:cubicBezTo>
                    <a:lnTo>
                      <a:pt x="0" y="23649"/>
                    </a:lnTo>
                    <a:cubicBezTo>
                      <a:pt x="0" y="17377"/>
                      <a:pt x="2492" y="11362"/>
                      <a:pt x="6927" y="6927"/>
                    </a:cubicBezTo>
                    <a:cubicBezTo>
                      <a:pt x="11362" y="2492"/>
                      <a:pt x="17377" y="0"/>
                      <a:pt x="23649" y="0"/>
                    </a:cubicBezTo>
                    <a:close/>
                  </a:path>
                </a:pathLst>
              </a:custGeom>
              <a:solidFill>
                <a:srgbClr val="000000">
                  <a:alpha val="0"/>
                </a:srgbClr>
              </a:solidFill>
              <a:ln w="38100" cap="sq">
                <a:solidFill>
                  <a:srgbClr val="F8F2ED"/>
                </a:solidFill>
                <a:prstDash val="solid"/>
                <a:miter/>
              </a:ln>
            </p:spPr>
          </p:sp>
          <p:sp>
            <p:nvSpPr>
              <p:cNvPr name="TextBox 27" id="27"/>
              <p:cNvSpPr txBox="true"/>
              <p:nvPr/>
            </p:nvSpPr>
            <p:spPr>
              <a:xfrm>
                <a:off x="0" y="-38100"/>
                <a:ext cx="1844246" cy="397808"/>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TextBox 28" id="28"/>
            <p:cNvSpPr txBox="true"/>
            <p:nvPr/>
          </p:nvSpPr>
          <p:spPr>
            <a:xfrm rot="0">
              <a:off x="909051" y="1877536"/>
              <a:ext cx="7686706" cy="1187619"/>
            </a:xfrm>
            <a:prstGeom prst="rect">
              <a:avLst/>
            </a:prstGeom>
          </p:spPr>
          <p:txBody>
            <a:bodyPr anchor="t" rtlCol="false" tIns="0" lIns="0" bIns="0" rIns="0">
              <a:spAutoFit/>
            </a:bodyPr>
            <a:lstStyle/>
            <a:p>
              <a:pPr algn="ctr">
                <a:lnSpc>
                  <a:spcPts val="3667"/>
                </a:lnSpc>
              </a:pPr>
              <a:r>
                <a:rPr lang="en-US" sz="2619">
                  <a:solidFill>
                    <a:srgbClr val="FFFFFF"/>
                  </a:solidFill>
                  <a:latin typeface="TT Firs Neue"/>
                  <a:ea typeface="TT Firs Neue"/>
                  <a:cs typeface="TT Firs Neue"/>
                  <a:sym typeface="TT Firs Neue"/>
                </a:rPr>
                <a:t>STUDIOOKOUME.COM</a:t>
              </a:r>
            </a:p>
            <a:p>
              <a:pPr algn="ctr">
                <a:lnSpc>
                  <a:spcPts val="3667"/>
                </a:lnSpc>
              </a:pPr>
              <a:r>
                <a:rPr lang="en-US" sz="2619">
                  <a:solidFill>
                    <a:srgbClr val="FFFFFF"/>
                  </a:solidFill>
                  <a:latin typeface="TT Firs Neue"/>
                  <a:ea typeface="TT Firs Neue"/>
                  <a:cs typeface="TT Firs Neue"/>
                  <a:sym typeface="TT Firs Neue"/>
                </a:rPr>
                <a:t>STUDIO OKOUME</a:t>
              </a:r>
            </a:p>
          </p:txBody>
        </p:sp>
        <p:sp>
          <p:nvSpPr>
            <p:cNvPr name="Freeform 29" id="29"/>
            <p:cNvSpPr/>
            <p:nvPr/>
          </p:nvSpPr>
          <p:spPr>
            <a:xfrm flipH="true" flipV="true" rot="0">
              <a:off x="0" y="42059"/>
              <a:ext cx="387459" cy="387459"/>
            </a:xfrm>
            <a:custGeom>
              <a:avLst/>
              <a:gdLst/>
              <a:ahLst/>
              <a:cxnLst/>
              <a:rect r="r" b="b" t="t" l="l"/>
              <a:pathLst>
                <a:path h="387459" w="387459">
                  <a:moveTo>
                    <a:pt x="387459" y="387459"/>
                  </a:moveTo>
                  <a:lnTo>
                    <a:pt x="0" y="387459"/>
                  </a:lnTo>
                  <a:lnTo>
                    <a:pt x="0" y="0"/>
                  </a:lnTo>
                  <a:lnTo>
                    <a:pt x="387459" y="0"/>
                  </a:lnTo>
                  <a:lnTo>
                    <a:pt x="387459" y="387459"/>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TextBox 30" id="30"/>
          <p:cNvSpPr txBox="true"/>
          <p:nvPr/>
        </p:nvSpPr>
        <p:spPr>
          <a:xfrm rot="0">
            <a:off x="9144000" y="7368090"/>
            <a:ext cx="6061564" cy="767186"/>
          </a:xfrm>
          <a:prstGeom prst="rect">
            <a:avLst/>
          </a:prstGeom>
        </p:spPr>
        <p:txBody>
          <a:bodyPr anchor="t" rtlCol="false" tIns="0" lIns="0" bIns="0" rIns="0">
            <a:spAutoFit/>
          </a:bodyPr>
          <a:lstStyle/>
          <a:p>
            <a:pPr algn="l" marL="0" indent="0" lvl="0">
              <a:lnSpc>
                <a:spcPts val="3050"/>
              </a:lnSpc>
              <a:spcBef>
                <a:spcPct val="0"/>
              </a:spcBef>
            </a:pPr>
            <a:r>
              <a:rPr lang="en-US" sz="2877">
                <a:solidFill>
                  <a:srgbClr val="FFFFFF"/>
                </a:solidFill>
                <a:latin typeface="TT Firs Neue Bold"/>
                <a:ea typeface="TT Firs Neue Bold"/>
                <a:cs typeface="TT Firs Neue Bold"/>
                <a:sym typeface="TT Firs Neue Bold"/>
              </a:rPr>
              <a:t>ORGANISATION D’ATELIERS ET ÉVÉNEMENTS</a:t>
            </a:r>
          </a:p>
        </p:txBody>
      </p:sp>
      <p:grpSp>
        <p:nvGrpSpPr>
          <p:cNvPr name="Group 31" id="31"/>
          <p:cNvGrpSpPr/>
          <p:nvPr/>
        </p:nvGrpSpPr>
        <p:grpSpPr>
          <a:xfrm rot="0">
            <a:off x="9011467" y="8602001"/>
            <a:ext cx="7372596" cy="1563321"/>
            <a:chOff x="0" y="0"/>
            <a:chExt cx="2076678" cy="440349"/>
          </a:xfrm>
        </p:grpSpPr>
        <p:sp>
          <p:nvSpPr>
            <p:cNvPr name="Freeform 32" id="32"/>
            <p:cNvSpPr/>
            <p:nvPr/>
          </p:nvSpPr>
          <p:spPr>
            <a:xfrm flipH="false" flipV="false" rot="0">
              <a:off x="0" y="0"/>
              <a:ext cx="2076678" cy="440349"/>
            </a:xfrm>
            <a:custGeom>
              <a:avLst/>
              <a:gdLst/>
              <a:ahLst/>
              <a:cxnLst/>
              <a:rect r="r" b="b" t="t" l="l"/>
              <a:pathLst>
                <a:path h="440349" w="2076678">
                  <a:moveTo>
                    <a:pt x="21002" y="0"/>
                  </a:moveTo>
                  <a:lnTo>
                    <a:pt x="2055676" y="0"/>
                  </a:lnTo>
                  <a:cubicBezTo>
                    <a:pt x="2067275" y="0"/>
                    <a:pt x="2076678" y="9403"/>
                    <a:pt x="2076678" y="21002"/>
                  </a:cubicBezTo>
                  <a:lnTo>
                    <a:pt x="2076678" y="419347"/>
                  </a:lnTo>
                  <a:cubicBezTo>
                    <a:pt x="2076678" y="430946"/>
                    <a:pt x="2067275" y="440349"/>
                    <a:pt x="2055676" y="440349"/>
                  </a:cubicBezTo>
                  <a:lnTo>
                    <a:pt x="21002" y="440349"/>
                  </a:lnTo>
                  <a:cubicBezTo>
                    <a:pt x="9403" y="440349"/>
                    <a:pt x="0" y="430946"/>
                    <a:pt x="0" y="419347"/>
                  </a:cubicBezTo>
                  <a:lnTo>
                    <a:pt x="0" y="21002"/>
                  </a:lnTo>
                  <a:cubicBezTo>
                    <a:pt x="0" y="9403"/>
                    <a:pt x="9403" y="0"/>
                    <a:pt x="21002" y="0"/>
                  </a:cubicBezTo>
                  <a:close/>
                </a:path>
              </a:pathLst>
            </a:custGeom>
            <a:solidFill>
              <a:srgbClr val="000000">
                <a:alpha val="0"/>
              </a:srgbClr>
            </a:solidFill>
            <a:ln w="38100" cap="sq">
              <a:solidFill>
                <a:srgbClr val="F8F2ED"/>
              </a:solidFill>
              <a:prstDash val="solid"/>
              <a:miter/>
            </a:ln>
          </p:spPr>
        </p:sp>
        <p:sp>
          <p:nvSpPr>
            <p:cNvPr name="TextBox 33" id="33"/>
            <p:cNvSpPr txBox="true"/>
            <p:nvPr/>
          </p:nvSpPr>
          <p:spPr>
            <a:xfrm>
              <a:off x="0" y="-38100"/>
              <a:ext cx="2076678" cy="478449"/>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TextBox 34" id="34"/>
          <p:cNvSpPr txBox="true"/>
          <p:nvPr/>
        </p:nvSpPr>
        <p:spPr>
          <a:xfrm rot="0">
            <a:off x="9402662" y="8788281"/>
            <a:ext cx="6771635" cy="905002"/>
          </a:xfrm>
          <a:prstGeom prst="rect">
            <a:avLst/>
          </a:prstGeom>
        </p:spPr>
        <p:txBody>
          <a:bodyPr anchor="t" rtlCol="false" tIns="0" lIns="0" bIns="0" rIns="0">
            <a:spAutoFit/>
          </a:bodyPr>
          <a:lstStyle/>
          <a:p>
            <a:pPr algn="ctr" marL="565657" indent="-282829" lvl="1">
              <a:lnSpc>
                <a:spcPts val="3667"/>
              </a:lnSpc>
              <a:buFont typeface="Arial"/>
              <a:buChar char="•"/>
            </a:pPr>
            <a:r>
              <a:rPr lang="en-US" sz="2619">
                <a:solidFill>
                  <a:srgbClr val="FFFFFF"/>
                </a:solidFill>
                <a:latin typeface="TT Firs Neue"/>
                <a:ea typeface="TT Firs Neue"/>
                <a:cs typeface="TT Firs Neue"/>
                <a:sym typeface="TT Firs Neue"/>
              </a:rPr>
              <a:t>72 ATELIERS, 1296 PERSONNES</a:t>
            </a:r>
          </a:p>
          <a:p>
            <a:pPr algn="ctr" marL="565657" indent="-282829" lvl="1">
              <a:lnSpc>
                <a:spcPts val="3667"/>
              </a:lnSpc>
              <a:buFont typeface="Arial"/>
              <a:buChar char="•"/>
            </a:pPr>
            <a:r>
              <a:rPr lang="en-US" sz="2619">
                <a:solidFill>
                  <a:srgbClr val="FFFFFF"/>
                </a:solidFill>
                <a:latin typeface="TT Firs Neue"/>
                <a:ea typeface="TT Firs Neue"/>
                <a:cs typeface="TT Firs Neue"/>
                <a:sym typeface="TT Firs Neue"/>
              </a:rPr>
              <a:t>UN MARCHÉ ÉPHÈMERE D’ARTISANS</a:t>
            </a:r>
          </a:p>
        </p:txBody>
      </p:sp>
      <p:sp>
        <p:nvSpPr>
          <p:cNvPr name="Freeform 35" id="35"/>
          <p:cNvSpPr/>
          <p:nvPr/>
        </p:nvSpPr>
        <p:spPr>
          <a:xfrm flipH="true" flipV="true" rot="0">
            <a:off x="8720873" y="7425961"/>
            <a:ext cx="290594" cy="290594"/>
          </a:xfrm>
          <a:custGeom>
            <a:avLst/>
            <a:gdLst/>
            <a:ahLst/>
            <a:cxnLst/>
            <a:rect r="r" b="b" t="t" l="l"/>
            <a:pathLst>
              <a:path h="290594" w="290594">
                <a:moveTo>
                  <a:pt x="290594" y="290594"/>
                </a:moveTo>
                <a:lnTo>
                  <a:pt x="0" y="290594"/>
                </a:lnTo>
                <a:lnTo>
                  <a:pt x="0" y="0"/>
                </a:lnTo>
                <a:lnTo>
                  <a:pt x="290594" y="0"/>
                </a:lnTo>
                <a:lnTo>
                  <a:pt x="290594" y="290594"/>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10611544" y="-3888577"/>
            <a:ext cx="11607987" cy="6774843"/>
          </a:xfrm>
          <a:custGeom>
            <a:avLst/>
            <a:gdLst/>
            <a:ahLst/>
            <a:cxnLst/>
            <a:rect r="r" b="b" t="t" l="l"/>
            <a:pathLst>
              <a:path h="6774843" w="11607987">
                <a:moveTo>
                  <a:pt x="0" y="0"/>
                </a:moveTo>
                <a:lnTo>
                  <a:pt x="11607987" y="0"/>
                </a:lnTo>
                <a:lnTo>
                  <a:pt x="11607987" y="6774844"/>
                </a:lnTo>
                <a:lnTo>
                  <a:pt x="0" y="67748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58584" y="0"/>
            <a:ext cx="19022996" cy="10287000"/>
          </a:xfrm>
          <a:custGeom>
            <a:avLst/>
            <a:gdLst/>
            <a:ahLst/>
            <a:cxnLst/>
            <a:rect r="r" b="b" t="t" l="l"/>
            <a:pathLst>
              <a:path h="10287000" w="19022996">
                <a:moveTo>
                  <a:pt x="0" y="0"/>
                </a:moveTo>
                <a:lnTo>
                  <a:pt x="19022996" y="0"/>
                </a:lnTo>
                <a:lnTo>
                  <a:pt x="19022996" y="10287000"/>
                </a:lnTo>
                <a:lnTo>
                  <a:pt x="0" y="10287000"/>
                </a:lnTo>
                <a:lnTo>
                  <a:pt x="0" y="0"/>
                </a:lnTo>
                <a:close/>
              </a:path>
            </a:pathLst>
          </a:custGeom>
          <a:blipFill>
            <a:blip r:embed="rId4">
              <a:alphaModFix amt="60000"/>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70" r="0" b="-370"/>
            </a:stretch>
          </a:blipFill>
        </p:spPr>
      </p:sp>
      <p:sp>
        <p:nvSpPr>
          <p:cNvPr name="TextBox 3" id="3"/>
          <p:cNvSpPr txBox="true"/>
          <p:nvPr/>
        </p:nvSpPr>
        <p:spPr>
          <a:xfrm rot="0">
            <a:off x="329940" y="1630872"/>
            <a:ext cx="11930407" cy="1289900"/>
          </a:xfrm>
          <a:prstGeom prst="rect">
            <a:avLst/>
          </a:prstGeom>
        </p:spPr>
        <p:txBody>
          <a:bodyPr anchor="t" rtlCol="false" tIns="0" lIns="0" bIns="0" rIns="0">
            <a:spAutoFit/>
          </a:bodyPr>
          <a:lstStyle/>
          <a:p>
            <a:pPr algn="l">
              <a:lnSpc>
                <a:spcPts val="9893"/>
              </a:lnSpc>
            </a:pPr>
            <a:r>
              <a:rPr lang="en-US" sz="9333">
                <a:solidFill>
                  <a:srgbClr val="F8F2ED"/>
                </a:solidFill>
                <a:latin typeface="League Spartan"/>
                <a:ea typeface="League Spartan"/>
                <a:cs typeface="League Spartan"/>
                <a:sym typeface="League Spartan"/>
              </a:rPr>
              <a:t>SOMMAIRE</a:t>
            </a:r>
          </a:p>
        </p:txBody>
      </p:sp>
      <p:grpSp>
        <p:nvGrpSpPr>
          <p:cNvPr name="Group 4" id="4"/>
          <p:cNvGrpSpPr/>
          <p:nvPr/>
        </p:nvGrpSpPr>
        <p:grpSpPr>
          <a:xfrm rot="0">
            <a:off x="329940" y="3300454"/>
            <a:ext cx="8647419" cy="5680815"/>
            <a:chOff x="0" y="0"/>
            <a:chExt cx="11529892" cy="7574420"/>
          </a:xfrm>
        </p:grpSpPr>
        <p:grpSp>
          <p:nvGrpSpPr>
            <p:cNvPr name="Group 5" id="5"/>
            <p:cNvGrpSpPr/>
            <p:nvPr/>
          </p:nvGrpSpPr>
          <p:grpSpPr>
            <a:xfrm rot="0">
              <a:off x="0" y="1000248"/>
              <a:ext cx="5401461" cy="1335470"/>
              <a:chOff x="0" y="0"/>
              <a:chExt cx="1134452" cy="280485"/>
            </a:xfrm>
          </p:grpSpPr>
          <p:sp>
            <p:nvSpPr>
              <p:cNvPr name="Freeform 6" id="6"/>
              <p:cNvSpPr/>
              <p:nvPr/>
            </p:nvSpPr>
            <p:spPr>
              <a:xfrm flipH="false" flipV="false" rot="0">
                <a:off x="0" y="0"/>
                <a:ext cx="1134452" cy="280485"/>
              </a:xfrm>
              <a:custGeom>
                <a:avLst/>
                <a:gdLst/>
                <a:ahLst/>
                <a:cxnLst/>
                <a:rect r="r" b="b" t="t" l="l"/>
                <a:pathLst>
                  <a:path h="280485" w="1134452">
                    <a:moveTo>
                      <a:pt x="97464" y="0"/>
                    </a:moveTo>
                    <a:lnTo>
                      <a:pt x="1036988" y="0"/>
                    </a:lnTo>
                    <a:cubicBezTo>
                      <a:pt x="1090816" y="0"/>
                      <a:pt x="1134452" y="43636"/>
                      <a:pt x="1134452" y="97464"/>
                    </a:cubicBezTo>
                    <a:lnTo>
                      <a:pt x="1134452" y="183020"/>
                    </a:lnTo>
                    <a:cubicBezTo>
                      <a:pt x="1134452" y="236848"/>
                      <a:pt x="1090816" y="280485"/>
                      <a:pt x="1036988" y="280485"/>
                    </a:cubicBezTo>
                    <a:lnTo>
                      <a:pt x="97464" y="280485"/>
                    </a:lnTo>
                    <a:cubicBezTo>
                      <a:pt x="43636" y="280485"/>
                      <a:pt x="0" y="236848"/>
                      <a:pt x="0" y="183020"/>
                    </a:cubicBezTo>
                    <a:lnTo>
                      <a:pt x="0" y="97464"/>
                    </a:lnTo>
                    <a:cubicBezTo>
                      <a:pt x="0" y="43636"/>
                      <a:pt x="43636" y="0"/>
                      <a:pt x="97464" y="0"/>
                    </a:cubicBezTo>
                    <a:close/>
                  </a:path>
                </a:pathLst>
              </a:custGeom>
              <a:solidFill>
                <a:srgbClr val="FFFFFF"/>
              </a:solidFill>
            </p:spPr>
          </p:sp>
          <p:sp>
            <p:nvSpPr>
              <p:cNvPr name="TextBox 7" id="7"/>
              <p:cNvSpPr txBox="true"/>
              <p:nvPr/>
            </p:nvSpPr>
            <p:spPr>
              <a:xfrm>
                <a:off x="0" y="-38100"/>
                <a:ext cx="1134452" cy="318585"/>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08304" y="1388898"/>
              <a:ext cx="4224412" cy="577220"/>
            </a:xfrm>
            <a:prstGeom prst="rect">
              <a:avLst/>
            </a:prstGeom>
          </p:spPr>
          <p:txBody>
            <a:bodyPr anchor="t" rtlCol="false" tIns="0" lIns="0" bIns="0" rIns="0">
              <a:spAutoFit/>
            </a:bodyPr>
            <a:lstStyle/>
            <a:p>
              <a:pPr algn="l">
                <a:lnSpc>
                  <a:spcPts val="3162"/>
                </a:lnSpc>
              </a:pPr>
              <a:r>
                <a:rPr lang="en-US" sz="2983">
                  <a:solidFill>
                    <a:srgbClr val="1C1717"/>
                  </a:solidFill>
                  <a:latin typeface="Poppins"/>
                  <a:ea typeface="Poppins"/>
                  <a:cs typeface="Poppins"/>
                  <a:sym typeface="Poppins"/>
                </a:rPr>
                <a:t>La vision</a:t>
              </a:r>
            </a:p>
          </p:txBody>
        </p:sp>
        <p:grpSp>
          <p:nvGrpSpPr>
            <p:cNvPr name="Group 9" id="9"/>
            <p:cNvGrpSpPr/>
            <p:nvPr/>
          </p:nvGrpSpPr>
          <p:grpSpPr>
            <a:xfrm rot="0">
              <a:off x="0" y="3537714"/>
              <a:ext cx="5401461" cy="1335470"/>
              <a:chOff x="0" y="0"/>
              <a:chExt cx="1134452" cy="280485"/>
            </a:xfrm>
          </p:grpSpPr>
          <p:sp>
            <p:nvSpPr>
              <p:cNvPr name="Freeform 10" id="10"/>
              <p:cNvSpPr/>
              <p:nvPr/>
            </p:nvSpPr>
            <p:spPr>
              <a:xfrm flipH="false" flipV="false" rot="0">
                <a:off x="0" y="0"/>
                <a:ext cx="1134452" cy="280485"/>
              </a:xfrm>
              <a:custGeom>
                <a:avLst/>
                <a:gdLst/>
                <a:ahLst/>
                <a:cxnLst/>
                <a:rect r="r" b="b" t="t" l="l"/>
                <a:pathLst>
                  <a:path h="280485" w="1134452">
                    <a:moveTo>
                      <a:pt x="97464" y="0"/>
                    </a:moveTo>
                    <a:lnTo>
                      <a:pt x="1036988" y="0"/>
                    </a:lnTo>
                    <a:cubicBezTo>
                      <a:pt x="1090816" y="0"/>
                      <a:pt x="1134452" y="43636"/>
                      <a:pt x="1134452" y="97464"/>
                    </a:cubicBezTo>
                    <a:lnTo>
                      <a:pt x="1134452" y="183020"/>
                    </a:lnTo>
                    <a:cubicBezTo>
                      <a:pt x="1134452" y="236848"/>
                      <a:pt x="1090816" y="280485"/>
                      <a:pt x="1036988" y="280485"/>
                    </a:cubicBezTo>
                    <a:lnTo>
                      <a:pt x="97464" y="280485"/>
                    </a:lnTo>
                    <a:cubicBezTo>
                      <a:pt x="43636" y="280485"/>
                      <a:pt x="0" y="236848"/>
                      <a:pt x="0" y="183020"/>
                    </a:cubicBezTo>
                    <a:lnTo>
                      <a:pt x="0" y="97464"/>
                    </a:lnTo>
                    <a:cubicBezTo>
                      <a:pt x="0" y="43636"/>
                      <a:pt x="43636" y="0"/>
                      <a:pt x="97464" y="0"/>
                    </a:cubicBezTo>
                    <a:close/>
                  </a:path>
                </a:pathLst>
              </a:custGeom>
              <a:solidFill>
                <a:srgbClr val="FFFFFF"/>
              </a:solidFill>
            </p:spPr>
          </p:sp>
          <p:sp>
            <p:nvSpPr>
              <p:cNvPr name="TextBox 11" id="11"/>
              <p:cNvSpPr txBox="true"/>
              <p:nvPr/>
            </p:nvSpPr>
            <p:spPr>
              <a:xfrm>
                <a:off x="0" y="-38100"/>
                <a:ext cx="1134452" cy="318585"/>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1003494" y="3926364"/>
              <a:ext cx="4312253" cy="577220"/>
            </a:xfrm>
            <a:prstGeom prst="rect">
              <a:avLst/>
            </a:prstGeom>
          </p:spPr>
          <p:txBody>
            <a:bodyPr anchor="t" rtlCol="false" tIns="0" lIns="0" bIns="0" rIns="0">
              <a:spAutoFit/>
            </a:bodyPr>
            <a:lstStyle/>
            <a:p>
              <a:pPr algn="l">
                <a:lnSpc>
                  <a:spcPts val="3162"/>
                </a:lnSpc>
              </a:pPr>
              <a:r>
                <a:rPr lang="en-US" sz="2983">
                  <a:solidFill>
                    <a:srgbClr val="1C1717"/>
                  </a:solidFill>
                  <a:latin typeface="Poppins"/>
                  <a:ea typeface="Poppins"/>
                  <a:cs typeface="Poppins"/>
                  <a:sym typeface="Poppins"/>
                </a:rPr>
                <a:t>Le problème</a:t>
              </a:r>
            </a:p>
          </p:txBody>
        </p:sp>
        <p:sp>
          <p:nvSpPr>
            <p:cNvPr name="TextBox 13" id="13"/>
            <p:cNvSpPr txBox="true"/>
            <p:nvPr/>
          </p:nvSpPr>
          <p:spPr>
            <a:xfrm rot="0">
              <a:off x="0" y="89793"/>
              <a:ext cx="2016609" cy="874318"/>
            </a:xfrm>
            <a:prstGeom prst="rect">
              <a:avLst/>
            </a:prstGeom>
          </p:spPr>
          <p:txBody>
            <a:bodyPr anchor="t" rtlCol="false" tIns="0" lIns="0" bIns="0" rIns="0">
              <a:spAutoFit/>
            </a:bodyPr>
            <a:lstStyle/>
            <a:p>
              <a:pPr algn="l">
                <a:lnSpc>
                  <a:spcPts val="4696"/>
                </a:lnSpc>
              </a:pPr>
              <a:r>
                <a:rPr lang="en-US" sz="4430">
                  <a:solidFill>
                    <a:srgbClr val="F8F2ED"/>
                  </a:solidFill>
                  <a:latin typeface="Poppins Bold"/>
                  <a:ea typeface="Poppins Bold"/>
                  <a:cs typeface="Poppins Bold"/>
                  <a:sym typeface="Poppins Bold"/>
                </a:rPr>
                <a:t>01.</a:t>
              </a:r>
            </a:p>
          </p:txBody>
        </p:sp>
        <p:sp>
          <p:nvSpPr>
            <p:cNvPr name="TextBox 14" id="14"/>
            <p:cNvSpPr txBox="true"/>
            <p:nvPr/>
          </p:nvSpPr>
          <p:spPr>
            <a:xfrm rot="0">
              <a:off x="0" y="2627563"/>
              <a:ext cx="2322949" cy="874318"/>
            </a:xfrm>
            <a:prstGeom prst="rect">
              <a:avLst/>
            </a:prstGeom>
          </p:spPr>
          <p:txBody>
            <a:bodyPr anchor="t" rtlCol="false" tIns="0" lIns="0" bIns="0" rIns="0">
              <a:spAutoFit/>
            </a:bodyPr>
            <a:lstStyle/>
            <a:p>
              <a:pPr algn="l">
                <a:lnSpc>
                  <a:spcPts val="4696"/>
                </a:lnSpc>
              </a:pPr>
              <a:r>
                <a:rPr lang="en-US" sz="4430">
                  <a:solidFill>
                    <a:srgbClr val="F8F2ED"/>
                  </a:solidFill>
                  <a:latin typeface="Poppins Bold"/>
                  <a:ea typeface="Poppins Bold"/>
                  <a:cs typeface="Poppins Bold"/>
                  <a:sym typeface="Poppins Bold"/>
                </a:rPr>
                <a:t>02.</a:t>
              </a:r>
            </a:p>
          </p:txBody>
        </p:sp>
        <p:sp>
          <p:nvSpPr>
            <p:cNvPr name="TextBox 15" id="15"/>
            <p:cNvSpPr txBox="true"/>
            <p:nvPr/>
          </p:nvSpPr>
          <p:spPr>
            <a:xfrm rot="0">
              <a:off x="84043" y="5364631"/>
              <a:ext cx="2008953" cy="874318"/>
            </a:xfrm>
            <a:prstGeom prst="rect">
              <a:avLst/>
            </a:prstGeom>
          </p:spPr>
          <p:txBody>
            <a:bodyPr anchor="t" rtlCol="false" tIns="0" lIns="0" bIns="0" rIns="0">
              <a:spAutoFit/>
            </a:bodyPr>
            <a:lstStyle/>
            <a:p>
              <a:pPr algn="l">
                <a:lnSpc>
                  <a:spcPts val="4696"/>
                </a:lnSpc>
              </a:pPr>
              <a:r>
                <a:rPr lang="en-US" sz="4430">
                  <a:solidFill>
                    <a:srgbClr val="F8F2ED"/>
                  </a:solidFill>
                  <a:latin typeface="Poppins Bold"/>
                  <a:ea typeface="Poppins Bold"/>
                  <a:cs typeface="Poppins Bold"/>
                  <a:sym typeface="Poppins Bold"/>
                </a:rPr>
                <a:t>03.</a:t>
              </a:r>
            </a:p>
          </p:txBody>
        </p:sp>
        <p:sp>
          <p:nvSpPr>
            <p:cNvPr name="TextBox 16" id="16"/>
            <p:cNvSpPr txBox="true"/>
            <p:nvPr/>
          </p:nvSpPr>
          <p:spPr>
            <a:xfrm rot="0">
              <a:off x="6120135" y="19050"/>
              <a:ext cx="2384128" cy="874318"/>
            </a:xfrm>
            <a:prstGeom prst="rect">
              <a:avLst/>
            </a:prstGeom>
          </p:spPr>
          <p:txBody>
            <a:bodyPr anchor="t" rtlCol="false" tIns="0" lIns="0" bIns="0" rIns="0">
              <a:spAutoFit/>
            </a:bodyPr>
            <a:lstStyle/>
            <a:p>
              <a:pPr algn="l">
                <a:lnSpc>
                  <a:spcPts val="4696"/>
                </a:lnSpc>
              </a:pPr>
              <a:r>
                <a:rPr lang="en-US" sz="4430">
                  <a:solidFill>
                    <a:srgbClr val="F8F2ED"/>
                  </a:solidFill>
                  <a:latin typeface="Poppins Bold"/>
                  <a:ea typeface="Poppins Bold"/>
                  <a:cs typeface="Poppins Bold"/>
                  <a:sym typeface="Poppins Bold"/>
                </a:rPr>
                <a:t>04.</a:t>
              </a:r>
            </a:p>
          </p:txBody>
        </p:sp>
        <p:sp>
          <p:nvSpPr>
            <p:cNvPr name="TextBox 17" id="17"/>
            <p:cNvSpPr txBox="true"/>
            <p:nvPr/>
          </p:nvSpPr>
          <p:spPr>
            <a:xfrm rot="0">
              <a:off x="6124283" y="2539878"/>
              <a:ext cx="2083674" cy="874318"/>
            </a:xfrm>
            <a:prstGeom prst="rect">
              <a:avLst/>
            </a:prstGeom>
          </p:spPr>
          <p:txBody>
            <a:bodyPr anchor="t" rtlCol="false" tIns="0" lIns="0" bIns="0" rIns="0">
              <a:spAutoFit/>
            </a:bodyPr>
            <a:lstStyle/>
            <a:p>
              <a:pPr algn="l">
                <a:lnSpc>
                  <a:spcPts val="4696"/>
                </a:lnSpc>
              </a:pPr>
              <a:r>
                <a:rPr lang="en-US" sz="4430">
                  <a:solidFill>
                    <a:srgbClr val="F8F2ED"/>
                  </a:solidFill>
                  <a:latin typeface="Poppins Bold"/>
                  <a:ea typeface="Poppins Bold"/>
                  <a:cs typeface="Poppins Bold"/>
                  <a:sym typeface="Poppins Bold"/>
                </a:rPr>
                <a:t>05.</a:t>
              </a:r>
            </a:p>
          </p:txBody>
        </p:sp>
        <p:grpSp>
          <p:nvGrpSpPr>
            <p:cNvPr name="Group 18" id="18"/>
            <p:cNvGrpSpPr/>
            <p:nvPr/>
          </p:nvGrpSpPr>
          <p:grpSpPr>
            <a:xfrm rot="0">
              <a:off x="6120135" y="6238949"/>
              <a:ext cx="5401461" cy="1335470"/>
              <a:chOff x="0" y="0"/>
              <a:chExt cx="1134452" cy="280485"/>
            </a:xfrm>
          </p:grpSpPr>
          <p:sp>
            <p:nvSpPr>
              <p:cNvPr name="Freeform 19" id="19"/>
              <p:cNvSpPr/>
              <p:nvPr/>
            </p:nvSpPr>
            <p:spPr>
              <a:xfrm flipH="false" flipV="false" rot="0">
                <a:off x="0" y="0"/>
                <a:ext cx="1134452" cy="280485"/>
              </a:xfrm>
              <a:custGeom>
                <a:avLst/>
                <a:gdLst/>
                <a:ahLst/>
                <a:cxnLst/>
                <a:rect r="r" b="b" t="t" l="l"/>
                <a:pathLst>
                  <a:path h="280485" w="1134452">
                    <a:moveTo>
                      <a:pt x="97464" y="0"/>
                    </a:moveTo>
                    <a:lnTo>
                      <a:pt x="1036988" y="0"/>
                    </a:lnTo>
                    <a:cubicBezTo>
                      <a:pt x="1090816" y="0"/>
                      <a:pt x="1134452" y="43636"/>
                      <a:pt x="1134452" y="97464"/>
                    </a:cubicBezTo>
                    <a:lnTo>
                      <a:pt x="1134452" y="183020"/>
                    </a:lnTo>
                    <a:cubicBezTo>
                      <a:pt x="1134452" y="236848"/>
                      <a:pt x="1090816" y="280485"/>
                      <a:pt x="1036988" y="280485"/>
                    </a:cubicBezTo>
                    <a:lnTo>
                      <a:pt x="97464" y="280485"/>
                    </a:lnTo>
                    <a:cubicBezTo>
                      <a:pt x="43636" y="280485"/>
                      <a:pt x="0" y="236848"/>
                      <a:pt x="0" y="183020"/>
                    </a:cubicBezTo>
                    <a:lnTo>
                      <a:pt x="0" y="97464"/>
                    </a:lnTo>
                    <a:cubicBezTo>
                      <a:pt x="0" y="43636"/>
                      <a:pt x="43636" y="0"/>
                      <a:pt x="97464" y="0"/>
                    </a:cubicBezTo>
                    <a:close/>
                  </a:path>
                </a:pathLst>
              </a:custGeom>
              <a:solidFill>
                <a:srgbClr val="FFFFFF"/>
              </a:solidFill>
            </p:spPr>
          </p:sp>
          <p:sp>
            <p:nvSpPr>
              <p:cNvPr name="TextBox 20" id="20"/>
              <p:cNvSpPr txBox="true"/>
              <p:nvPr/>
            </p:nvSpPr>
            <p:spPr>
              <a:xfrm>
                <a:off x="0" y="-38100"/>
                <a:ext cx="1134452" cy="318585"/>
              </a:xfrm>
              <a:prstGeom prst="rect">
                <a:avLst/>
              </a:prstGeom>
            </p:spPr>
            <p:txBody>
              <a:bodyPr anchor="ctr" rtlCol="false" tIns="50800" lIns="50800" bIns="50800" rIns="50800"/>
              <a:lstStyle/>
              <a:p>
                <a:pPr algn="ctr">
                  <a:lnSpc>
                    <a:spcPts val="2659"/>
                  </a:lnSpc>
                </a:pPr>
              </a:p>
            </p:txBody>
          </p:sp>
        </p:grpSp>
        <p:sp>
          <p:nvSpPr>
            <p:cNvPr name="TextBox 21" id="21"/>
            <p:cNvSpPr txBox="true"/>
            <p:nvPr/>
          </p:nvSpPr>
          <p:spPr>
            <a:xfrm rot="0">
              <a:off x="6128430" y="5367260"/>
              <a:ext cx="2083674" cy="874318"/>
            </a:xfrm>
            <a:prstGeom prst="rect">
              <a:avLst/>
            </a:prstGeom>
          </p:spPr>
          <p:txBody>
            <a:bodyPr anchor="t" rtlCol="false" tIns="0" lIns="0" bIns="0" rIns="0">
              <a:spAutoFit/>
            </a:bodyPr>
            <a:lstStyle/>
            <a:p>
              <a:pPr algn="l">
                <a:lnSpc>
                  <a:spcPts val="4696"/>
                </a:lnSpc>
              </a:pPr>
              <a:r>
                <a:rPr lang="en-US" sz="4430">
                  <a:solidFill>
                    <a:srgbClr val="F8F2ED"/>
                  </a:solidFill>
                  <a:latin typeface="Poppins Bold"/>
                  <a:ea typeface="Poppins Bold"/>
                  <a:cs typeface="Poppins Bold"/>
                  <a:sym typeface="Poppins Bold"/>
                </a:rPr>
                <a:t>06.</a:t>
              </a:r>
            </a:p>
          </p:txBody>
        </p:sp>
        <p:grpSp>
          <p:nvGrpSpPr>
            <p:cNvPr name="Group 22" id="22"/>
            <p:cNvGrpSpPr/>
            <p:nvPr/>
          </p:nvGrpSpPr>
          <p:grpSpPr>
            <a:xfrm rot="0">
              <a:off x="0" y="6238949"/>
              <a:ext cx="5401461" cy="1335470"/>
              <a:chOff x="0" y="0"/>
              <a:chExt cx="1134452" cy="280485"/>
            </a:xfrm>
          </p:grpSpPr>
          <p:sp>
            <p:nvSpPr>
              <p:cNvPr name="Freeform 23" id="23"/>
              <p:cNvSpPr/>
              <p:nvPr/>
            </p:nvSpPr>
            <p:spPr>
              <a:xfrm flipH="false" flipV="false" rot="0">
                <a:off x="0" y="0"/>
                <a:ext cx="1134452" cy="280485"/>
              </a:xfrm>
              <a:custGeom>
                <a:avLst/>
                <a:gdLst/>
                <a:ahLst/>
                <a:cxnLst/>
                <a:rect r="r" b="b" t="t" l="l"/>
                <a:pathLst>
                  <a:path h="280485" w="1134452">
                    <a:moveTo>
                      <a:pt x="97464" y="0"/>
                    </a:moveTo>
                    <a:lnTo>
                      <a:pt x="1036988" y="0"/>
                    </a:lnTo>
                    <a:cubicBezTo>
                      <a:pt x="1090816" y="0"/>
                      <a:pt x="1134452" y="43636"/>
                      <a:pt x="1134452" y="97464"/>
                    </a:cubicBezTo>
                    <a:lnTo>
                      <a:pt x="1134452" y="183020"/>
                    </a:lnTo>
                    <a:cubicBezTo>
                      <a:pt x="1134452" y="236848"/>
                      <a:pt x="1090816" y="280485"/>
                      <a:pt x="1036988" y="280485"/>
                    </a:cubicBezTo>
                    <a:lnTo>
                      <a:pt x="97464" y="280485"/>
                    </a:lnTo>
                    <a:cubicBezTo>
                      <a:pt x="43636" y="280485"/>
                      <a:pt x="0" y="236848"/>
                      <a:pt x="0" y="183020"/>
                    </a:cubicBezTo>
                    <a:lnTo>
                      <a:pt x="0" y="97464"/>
                    </a:lnTo>
                    <a:cubicBezTo>
                      <a:pt x="0" y="43636"/>
                      <a:pt x="43636" y="0"/>
                      <a:pt x="97464" y="0"/>
                    </a:cubicBezTo>
                    <a:close/>
                  </a:path>
                </a:pathLst>
              </a:custGeom>
              <a:solidFill>
                <a:srgbClr val="FFFFFF"/>
              </a:solidFill>
            </p:spPr>
          </p:sp>
          <p:sp>
            <p:nvSpPr>
              <p:cNvPr name="TextBox 24" id="24"/>
              <p:cNvSpPr txBox="true"/>
              <p:nvPr/>
            </p:nvSpPr>
            <p:spPr>
              <a:xfrm>
                <a:off x="0" y="-38100"/>
                <a:ext cx="1134452" cy="318585"/>
              </a:xfrm>
              <a:prstGeom prst="rect">
                <a:avLst/>
              </a:prstGeom>
            </p:spPr>
            <p:txBody>
              <a:bodyPr anchor="ctr" rtlCol="false" tIns="50800" lIns="50800" bIns="50800" rIns="50800"/>
              <a:lstStyle/>
              <a:p>
                <a:pPr algn="ctr">
                  <a:lnSpc>
                    <a:spcPts val="2659"/>
                  </a:lnSpc>
                </a:pPr>
              </a:p>
            </p:txBody>
          </p:sp>
        </p:grpSp>
        <p:sp>
          <p:nvSpPr>
            <p:cNvPr name="TextBox 25" id="25"/>
            <p:cNvSpPr txBox="true"/>
            <p:nvPr/>
          </p:nvSpPr>
          <p:spPr>
            <a:xfrm rot="0">
              <a:off x="1008304" y="6627599"/>
              <a:ext cx="4149120" cy="577220"/>
            </a:xfrm>
            <a:prstGeom prst="rect">
              <a:avLst/>
            </a:prstGeom>
          </p:spPr>
          <p:txBody>
            <a:bodyPr anchor="t" rtlCol="false" tIns="0" lIns="0" bIns="0" rIns="0">
              <a:spAutoFit/>
            </a:bodyPr>
            <a:lstStyle/>
            <a:p>
              <a:pPr algn="l">
                <a:lnSpc>
                  <a:spcPts val="3162"/>
                </a:lnSpc>
              </a:pPr>
              <a:r>
                <a:rPr lang="en-US" sz="2983">
                  <a:solidFill>
                    <a:srgbClr val="1C1717"/>
                  </a:solidFill>
                  <a:latin typeface="Poppins"/>
                  <a:ea typeface="Poppins"/>
                  <a:cs typeface="Poppins"/>
                  <a:sym typeface="Poppins"/>
                </a:rPr>
                <a:t>La solution</a:t>
              </a:r>
            </a:p>
          </p:txBody>
        </p:sp>
        <p:grpSp>
          <p:nvGrpSpPr>
            <p:cNvPr name="Group 26" id="26"/>
            <p:cNvGrpSpPr/>
            <p:nvPr/>
          </p:nvGrpSpPr>
          <p:grpSpPr>
            <a:xfrm rot="0">
              <a:off x="6128430" y="1000248"/>
              <a:ext cx="5401461" cy="1335470"/>
              <a:chOff x="0" y="0"/>
              <a:chExt cx="1134452" cy="280485"/>
            </a:xfrm>
          </p:grpSpPr>
          <p:sp>
            <p:nvSpPr>
              <p:cNvPr name="Freeform 27" id="27"/>
              <p:cNvSpPr/>
              <p:nvPr/>
            </p:nvSpPr>
            <p:spPr>
              <a:xfrm flipH="false" flipV="false" rot="0">
                <a:off x="0" y="0"/>
                <a:ext cx="1134452" cy="280485"/>
              </a:xfrm>
              <a:custGeom>
                <a:avLst/>
                <a:gdLst/>
                <a:ahLst/>
                <a:cxnLst/>
                <a:rect r="r" b="b" t="t" l="l"/>
                <a:pathLst>
                  <a:path h="280485" w="1134452">
                    <a:moveTo>
                      <a:pt x="97464" y="0"/>
                    </a:moveTo>
                    <a:lnTo>
                      <a:pt x="1036988" y="0"/>
                    </a:lnTo>
                    <a:cubicBezTo>
                      <a:pt x="1090816" y="0"/>
                      <a:pt x="1134452" y="43636"/>
                      <a:pt x="1134452" y="97464"/>
                    </a:cubicBezTo>
                    <a:lnTo>
                      <a:pt x="1134452" y="183020"/>
                    </a:lnTo>
                    <a:cubicBezTo>
                      <a:pt x="1134452" y="236848"/>
                      <a:pt x="1090816" y="280485"/>
                      <a:pt x="1036988" y="280485"/>
                    </a:cubicBezTo>
                    <a:lnTo>
                      <a:pt x="97464" y="280485"/>
                    </a:lnTo>
                    <a:cubicBezTo>
                      <a:pt x="43636" y="280485"/>
                      <a:pt x="0" y="236848"/>
                      <a:pt x="0" y="183020"/>
                    </a:cubicBezTo>
                    <a:lnTo>
                      <a:pt x="0" y="97464"/>
                    </a:lnTo>
                    <a:cubicBezTo>
                      <a:pt x="0" y="43636"/>
                      <a:pt x="43636" y="0"/>
                      <a:pt x="97464" y="0"/>
                    </a:cubicBezTo>
                    <a:close/>
                  </a:path>
                </a:pathLst>
              </a:custGeom>
              <a:solidFill>
                <a:srgbClr val="FFFFFF"/>
              </a:solidFill>
            </p:spPr>
          </p:sp>
          <p:sp>
            <p:nvSpPr>
              <p:cNvPr name="TextBox 28" id="28"/>
              <p:cNvSpPr txBox="true"/>
              <p:nvPr/>
            </p:nvSpPr>
            <p:spPr>
              <a:xfrm>
                <a:off x="0" y="-38100"/>
                <a:ext cx="1134452" cy="318585"/>
              </a:xfrm>
              <a:prstGeom prst="rect">
                <a:avLst/>
              </a:prstGeom>
            </p:spPr>
            <p:txBody>
              <a:bodyPr anchor="ctr" rtlCol="false" tIns="50800" lIns="50800" bIns="50800" rIns="50800"/>
              <a:lstStyle/>
              <a:p>
                <a:pPr algn="ctr">
                  <a:lnSpc>
                    <a:spcPts val="2659"/>
                  </a:lnSpc>
                </a:pPr>
              </a:p>
            </p:txBody>
          </p:sp>
        </p:grpSp>
        <p:sp>
          <p:nvSpPr>
            <p:cNvPr name="TextBox 29" id="29"/>
            <p:cNvSpPr txBox="true"/>
            <p:nvPr/>
          </p:nvSpPr>
          <p:spPr>
            <a:xfrm rot="0">
              <a:off x="7128439" y="1388898"/>
              <a:ext cx="4149120" cy="577220"/>
            </a:xfrm>
            <a:prstGeom prst="rect">
              <a:avLst/>
            </a:prstGeom>
          </p:spPr>
          <p:txBody>
            <a:bodyPr anchor="t" rtlCol="false" tIns="0" lIns="0" bIns="0" rIns="0">
              <a:spAutoFit/>
            </a:bodyPr>
            <a:lstStyle/>
            <a:p>
              <a:pPr algn="l">
                <a:lnSpc>
                  <a:spcPts val="3162"/>
                </a:lnSpc>
              </a:pPr>
              <a:r>
                <a:rPr lang="en-US" sz="2983">
                  <a:solidFill>
                    <a:srgbClr val="1C1717"/>
                  </a:solidFill>
                  <a:latin typeface="Poppins"/>
                  <a:ea typeface="Poppins"/>
                  <a:cs typeface="Poppins"/>
                  <a:sym typeface="Poppins"/>
                </a:rPr>
                <a:t>Le produit</a:t>
              </a:r>
            </a:p>
          </p:txBody>
        </p:sp>
        <p:grpSp>
          <p:nvGrpSpPr>
            <p:cNvPr name="Group 30" id="30"/>
            <p:cNvGrpSpPr/>
            <p:nvPr/>
          </p:nvGrpSpPr>
          <p:grpSpPr>
            <a:xfrm rot="0">
              <a:off x="6128430" y="3537714"/>
              <a:ext cx="5401461" cy="1335470"/>
              <a:chOff x="0" y="0"/>
              <a:chExt cx="1134452" cy="280485"/>
            </a:xfrm>
          </p:grpSpPr>
          <p:sp>
            <p:nvSpPr>
              <p:cNvPr name="Freeform 31" id="31"/>
              <p:cNvSpPr/>
              <p:nvPr/>
            </p:nvSpPr>
            <p:spPr>
              <a:xfrm flipH="false" flipV="false" rot="0">
                <a:off x="0" y="0"/>
                <a:ext cx="1134452" cy="280485"/>
              </a:xfrm>
              <a:custGeom>
                <a:avLst/>
                <a:gdLst/>
                <a:ahLst/>
                <a:cxnLst/>
                <a:rect r="r" b="b" t="t" l="l"/>
                <a:pathLst>
                  <a:path h="280485" w="1134452">
                    <a:moveTo>
                      <a:pt x="97464" y="0"/>
                    </a:moveTo>
                    <a:lnTo>
                      <a:pt x="1036988" y="0"/>
                    </a:lnTo>
                    <a:cubicBezTo>
                      <a:pt x="1090816" y="0"/>
                      <a:pt x="1134452" y="43636"/>
                      <a:pt x="1134452" y="97464"/>
                    </a:cubicBezTo>
                    <a:lnTo>
                      <a:pt x="1134452" y="183020"/>
                    </a:lnTo>
                    <a:cubicBezTo>
                      <a:pt x="1134452" y="236848"/>
                      <a:pt x="1090816" y="280485"/>
                      <a:pt x="1036988" y="280485"/>
                    </a:cubicBezTo>
                    <a:lnTo>
                      <a:pt x="97464" y="280485"/>
                    </a:lnTo>
                    <a:cubicBezTo>
                      <a:pt x="43636" y="280485"/>
                      <a:pt x="0" y="236848"/>
                      <a:pt x="0" y="183020"/>
                    </a:cubicBezTo>
                    <a:lnTo>
                      <a:pt x="0" y="97464"/>
                    </a:lnTo>
                    <a:cubicBezTo>
                      <a:pt x="0" y="43636"/>
                      <a:pt x="43636" y="0"/>
                      <a:pt x="97464" y="0"/>
                    </a:cubicBezTo>
                    <a:close/>
                  </a:path>
                </a:pathLst>
              </a:custGeom>
              <a:solidFill>
                <a:srgbClr val="FFFFFF"/>
              </a:solidFill>
            </p:spPr>
          </p:sp>
          <p:sp>
            <p:nvSpPr>
              <p:cNvPr name="TextBox 32" id="32"/>
              <p:cNvSpPr txBox="true"/>
              <p:nvPr/>
            </p:nvSpPr>
            <p:spPr>
              <a:xfrm>
                <a:off x="0" y="-38100"/>
                <a:ext cx="1134452" cy="318585"/>
              </a:xfrm>
              <a:prstGeom prst="rect">
                <a:avLst/>
              </a:prstGeom>
            </p:spPr>
            <p:txBody>
              <a:bodyPr anchor="ctr" rtlCol="false" tIns="50800" lIns="50800" bIns="50800" rIns="50800"/>
              <a:lstStyle/>
              <a:p>
                <a:pPr algn="ctr">
                  <a:lnSpc>
                    <a:spcPts val="2659"/>
                  </a:lnSpc>
                </a:pPr>
              </a:p>
            </p:txBody>
          </p:sp>
        </p:grpSp>
        <p:sp>
          <p:nvSpPr>
            <p:cNvPr name="TextBox 33" id="33"/>
            <p:cNvSpPr txBox="true"/>
            <p:nvPr/>
          </p:nvSpPr>
          <p:spPr>
            <a:xfrm rot="0">
              <a:off x="7084519" y="3663588"/>
              <a:ext cx="4236961" cy="1102773"/>
            </a:xfrm>
            <a:prstGeom prst="rect">
              <a:avLst/>
            </a:prstGeom>
          </p:spPr>
          <p:txBody>
            <a:bodyPr anchor="t" rtlCol="false" tIns="0" lIns="0" bIns="0" rIns="0">
              <a:spAutoFit/>
            </a:bodyPr>
            <a:lstStyle/>
            <a:p>
              <a:pPr algn="l">
                <a:lnSpc>
                  <a:spcPts val="3162"/>
                </a:lnSpc>
              </a:pPr>
              <a:r>
                <a:rPr lang="en-US" sz="2983">
                  <a:solidFill>
                    <a:srgbClr val="1C1717"/>
                  </a:solidFill>
                  <a:latin typeface="Poppins"/>
                  <a:ea typeface="Poppins"/>
                  <a:cs typeface="Poppins"/>
                  <a:sym typeface="Poppins"/>
                </a:rPr>
                <a:t>Pourquoi maintenant ?</a:t>
              </a:r>
            </a:p>
          </p:txBody>
        </p:sp>
        <p:sp>
          <p:nvSpPr>
            <p:cNvPr name="TextBox 34" id="34"/>
            <p:cNvSpPr txBox="true"/>
            <p:nvPr/>
          </p:nvSpPr>
          <p:spPr>
            <a:xfrm rot="0">
              <a:off x="7128439" y="6380072"/>
              <a:ext cx="4236961" cy="1102773"/>
            </a:xfrm>
            <a:prstGeom prst="rect">
              <a:avLst/>
            </a:prstGeom>
          </p:spPr>
          <p:txBody>
            <a:bodyPr anchor="t" rtlCol="false" tIns="0" lIns="0" bIns="0" rIns="0">
              <a:spAutoFit/>
            </a:bodyPr>
            <a:lstStyle/>
            <a:p>
              <a:pPr algn="l">
                <a:lnSpc>
                  <a:spcPts val="3162"/>
                </a:lnSpc>
              </a:pPr>
              <a:r>
                <a:rPr lang="en-US" sz="2983">
                  <a:solidFill>
                    <a:srgbClr val="1C1717"/>
                  </a:solidFill>
                  <a:latin typeface="Poppins"/>
                  <a:ea typeface="Poppins"/>
                  <a:cs typeface="Poppins"/>
                  <a:sym typeface="Poppins"/>
                </a:rPr>
                <a:t>La taille du marché</a:t>
              </a:r>
            </a:p>
          </p:txBody>
        </p:sp>
      </p:grpSp>
      <p:grpSp>
        <p:nvGrpSpPr>
          <p:cNvPr name="Group 35" id="35"/>
          <p:cNvGrpSpPr/>
          <p:nvPr/>
        </p:nvGrpSpPr>
        <p:grpSpPr>
          <a:xfrm rot="0">
            <a:off x="9378378" y="4051059"/>
            <a:ext cx="4053356" cy="1002162"/>
            <a:chOff x="0" y="0"/>
            <a:chExt cx="1134452" cy="280485"/>
          </a:xfrm>
        </p:grpSpPr>
        <p:sp>
          <p:nvSpPr>
            <p:cNvPr name="Freeform 36" id="36"/>
            <p:cNvSpPr/>
            <p:nvPr/>
          </p:nvSpPr>
          <p:spPr>
            <a:xfrm flipH="false" flipV="false" rot="0">
              <a:off x="0" y="0"/>
              <a:ext cx="1134452" cy="280485"/>
            </a:xfrm>
            <a:custGeom>
              <a:avLst/>
              <a:gdLst/>
              <a:ahLst/>
              <a:cxnLst/>
              <a:rect r="r" b="b" t="t" l="l"/>
              <a:pathLst>
                <a:path h="280485" w="1134452">
                  <a:moveTo>
                    <a:pt x="97410" y="0"/>
                  </a:moveTo>
                  <a:lnTo>
                    <a:pt x="1037042" y="0"/>
                  </a:lnTo>
                  <a:cubicBezTo>
                    <a:pt x="1090840" y="0"/>
                    <a:pt x="1134452" y="43612"/>
                    <a:pt x="1134452" y="97410"/>
                  </a:cubicBezTo>
                  <a:lnTo>
                    <a:pt x="1134452" y="183075"/>
                  </a:lnTo>
                  <a:cubicBezTo>
                    <a:pt x="1134452" y="208909"/>
                    <a:pt x="1124189" y="233686"/>
                    <a:pt x="1105922" y="251954"/>
                  </a:cubicBezTo>
                  <a:cubicBezTo>
                    <a:pt x="1087654" y="270222"/>
                    <a:pt x="1062877" y="280485"/>
                    <a:pt x="1037042" y="280485"/>
                  </a:cubicBezTo>
                  <a:lnTo>
                    <a:pt x="97410" y="280485"/>
                  </a:lnTo>
                  <a:cubicBezTo>
                    <a:pt x="71575" y="280485"/>
                    <a:pt x="46799" y="270222"/>
                    <a:pt x="28531" y="251954"/>
                  </a:cubicBezTo>
                  <a:cubicBezTo>
                    <a:pt x="10263" y="233686"/>
                    <a:pt x="0" y="208909"/>
                    <a:pt x="0" y="183075"/>
                  </a:cubicBezTo>
                  <a:lnTo>
                    <a:pt x="0" y="97410"/>
                  </a:lnTo>
                  <a:cubicBezTo>
                    <a:pt x="0" y="71575"/>
                    <a:pt x="10263" y="46799"/>
                    <a:pt x="28531" y="28531"/>
                  </a:cubicBezTo>
                  <a:cubicBezTo>
                    <a:pt x="46799" y="10263"/>
                    <a:pt x="71575" y="0"/>
                    <a:pt x="97410" y="0"/>
                  </a:cubicBezTo>
                  <a:close/>
                </a:path>
              </a:pathLst>
            </a:custGeom>
            <a:solidFill>
              <a:srgbClr val="FFFFFF"/>
            </a:solidFill>
          </p:spPr>
        </p:sp>
        <p:sp>
          <p:nvSpPr>
            <p:cNvPr name="TextBox 37" id="37"/>
            <p:cNvSpPr txBox="true"/>
            <p:nvPr/>
          </p:nvSpPr>
          <p:spPr>
            <a:xfrm>
              <a:off x="0" y="-38100"/>
              <a:ext cx="1134452" cy="318585"/>
            </a:xfrm>
            <a:prstGeom prst="rect">
              <a:avLst/>
            </a:prstGeom>
          </p:spPr>
          <p:txBody>
            <a:bodyPr anchor="ctr" rtlCol="false" tIns="47804" lIns="47804" bIns="47804" rIns="47804"/>
            <a:lstStyle/>
            <a:p>
              <a:pPr algn="ctr">
                <a:lnSpc>
                  <a:spcPts val="2659"/>
                </a:lnSpc>
              </a:pPr>
            </a:p>
          </p:txBody>
        </p:sp>
      </p:grpSp>
      <p:sp>
        <p:nvSpPr>
          <p:cNvPr name="TextBox 38" id="38"/>
          <p:cNvSpPr txBox="true"/>
          <p:nvPr/>
        </p:nvSpPr>
        <p:spPr>
          <a:xfrm rot="0">
            <a:off x="9716154" y="4140746"/>
            <a:ext cx="3532450" cy="793113"/>
          </a:xfrm>
          <a:prstGeom prst="rect">
            <a:avLst/>
          </a:prstGeom>
        </p:spPr>
        <p:txBody>
          <a:bodyPr anchor="t" rtlCol="false" tIns="0" lIns="0" bIns="0" rIns="0">
            <a:spAutoFit/>
          </a:bodyPr>
          <a:lstStyle/>
          <a:p>
            <a:pPr algn="l">
              <a:lnSpc>
                <a:spcPts val="2964"/>
              </a:lnSpc>
            </a:pPr>
            <a:r>
              <a:rPr lang="en-US" sz="2796">
                <a:solidFill>
                  <a:srgbClr val="1C1717"/>
                </a:solidFill>
                <a:latin typeface="Poppins"/>
                <a:ea typeface="Poppins"/>
                <a:cs typeface="Poppins"/>
                <a:sym typeface="Poppins"/>
              </a:rPr>
              <a:t>Les alternatives ou les concurrents</a:t>
            </a:r>
          </a:p>
        </p:txBody>
      </p:sp>
      <p:grpSp>
        <p:nvGrpSpPr>
          <p:cNvPr name="Group 39" id="39"/>
          <p:cNvGrpSpPr/>
          <p:nvPr/>
        </p:nvGrpSpPr>
        <p:grpSpPr>
          <a:xfrm rot="0">
            <a:off x="9378378" y="5955220"/>
            <a:ext cx="4053356" cy="1002162"/>
            <a:chOff x="0" y="0"/>
            <a:chExt cx="1134452" cy="280485"/>
          </a:xfrm>
        </p:grpSpPr>
        <p:sp>
          <p:nvSpPr>
            <p:cNvPr name="Freeform 40" id="40"/>
            <p:cNvSpPr/>
            <p:nvPr/>
          </p:nvSpPr>
          <p:spPr>
            <a:xfrm flipH="false" flipV="false" rot="0">
              <a:off x="0" y="0"/>
              <a:ext cx="1134452" cy="280485"/>
            </a:xfrm>
            <a:custGeom>
              <a:avLst/>
              <a:gdLst/>
              <a:ahLst/>
              <a:cxnLst/>
              <a:rect r="r" b="b" t="t" l="l"/>
              <a:pathLst>
                <a:path h="280485" w="1134452">
                  <a:moveTo>
                    <a:pt x="97410" y="0"/>
                  </a:moveTo>
                  <a:lnTo>
                    <a:pt x="1037042" y="0"/>
                  </a:lnTo>
                  <a:cubicBezTo>
                    <a:pt x="1090840" y="0"/>
                    <a:pt x="1134452" y="43612"/>
                    <a:pt x="1134452" y="97410"/>
                  </a:cubicBezTo>
                  <a:lnTo>
                    <a:pt x="1134452" y="183075"/>
                  </a:lnTo>
                  <a:cubicBezTo>
                    <a:pt x="1134452" y="208909"/>
                    <a:pt x="1124189" y="233686"/>
                    <a:pt x="1105922" y="251954"/>
                  </a:cubicBezTo>
                  <a:cubicBezTo>
                    <a:pt x="1087654" y="270222"/>
                    <a:pt x="1062877" y="280485"/>
                    <a:pt x="1037042" y="280485"/>
                  </a:cubicBezTo>
                  <a:lnTo>
                    <a:pt x="97410" y="280485"/>
                  </a:lnTo>
                  <a:cubicBezTo>
                    <a:pt x="71575" y="280485"/>
                    <a:pt x="46799" y="270222"/>
                    <a:pt x="28531" y="251954"/>
                  </a:cubicBezTo>
                  <a:cubicBezTo>
                    <a:pt x="10263" y="233686"/>
                    <a:pt x="0" y="208909"/>
                    <a:pt x="0" y="183075"/>
                  </a:cubicBezTo>
                  <a:lnTo>
                    <a:pt x="0" y="97410"/>
                  </a:lnTo>
                  <a:cubicBezTo>
                    <a:pt x="0" y="71575"/>
                    <a:pt x="10263" y="46799"/>
                    <a:pt x="28531" y="28531"/>
                  </a:cubicBezTo>
                  <a:cubicBezTo>
                    <a:pt x="46799" y="10263"/>
                    <a:pt x="71575" y="0"/>
                    <a:pt x="97410" y="0"/>
                  </a:cubicBezTo>
                  <a:close/>
                </a:path>
              </a:pathLst>
            </a:custGeom>
            <a:solidFill>
              <a:srgbClr val="FFFFFF"/>
            </a:solidFill>
          </p:spPr>
        </p:sp>
        <p:sp>
          <p:nvSpPr>
            <p:cNvPr name="TextBox 41" id="41"/>
            <p:cNvSpPr txBox="true"/>
            <p:nvPr/>
          </p:nvSpPr>
          <p:spPr>
            <a:xfrm>
              <a:off x="0" y="-38100"/>
              <a:ext cx="1134452" cy="318585"/>
            </a:xfrm>
            <a:prstGeom prst="rect">
              <a:avLst/>
            </a:prstGeom>
          </p:spPr>
          <p:txBody>
            <a:bodyPr anchor="ctr" rtlCol="false" tIns="47804" lIns="47804" bIns="47804" rIns="47804"/>
            <a:lstStyle/>
            <a:p>
              <a:pPr algn="ctr">
                <a:lnSpc>
                  <a:spcPts val="2659"/>
                </a:lnSpc>
              </a:pPr>
            </a:p>
          </p:txBody>
        </p:sp>
      </p:grpSp>
      <p:sp>
        <p:nvSpPr>
          <p:cNvPr name="TextBox 42" id="42"/>
          <p:cNvSpPr txBox="true"/>
          <p:nvPr/>
        </p:nvSpPr>
        <p:spPr>
          <a:xfrm rot="0">
            <a:off x="9716154" y="6054432"/>
            <a:ext cx="3235994" cy="822787"/>
          </a:xfrm>
          <a:prstGeom prst="rect">
            <a:avLst/>
          </a:prstGeom>
        </p:spPr>
        <p:txBody>
          <a:bodyPr anchor="t" rtlCol="false" tIns="0" lIns="0" bIns="0" rIns="0">
            <a:spAutoFit/>
          </a:bodyPr>
          <a:lstStyle/>
          <a:p>
            <a:pPr algn="l">
              <a:lnSpc>
                <a:spcPts val="3163"/>
              </a:lnSpc>
            </a:pPr>
            <a:r>
              <a:rPr lang="en-US" sz="2984">
                <a:solidFill>
                  <a:srgbClr val="1C1717"/>
                </a:solidFill>
                <a:latin typeface="Poppins"/>
                <a:ea typeface="Poppins"/>
                <a:cs typeface="Poppins"/>
                <a:sym typeface="Poppins"/>
              </a:rPr>
              <a:t>Modèle économique</a:t>
            </a:r>
          </a:p>
        </p:txBody>
      </p:sp>
      <p:sp>
        <p:nvSpPr>
          <p:cNvPr name="TextBox 43" id="43"/>
          <p:cNvSpPr txBox="true"/>
          <p:nvPr/>
        </p:nvSpPr>
        <p:spPr>
          <a:xfrm rot="0">
            <a:off x="9378378" y="3372591"/>
            <a:ext cx="1513300" cy="651350"/>
          </a:xfrm>
          <a:prstGeom prst="rect">
            <a:avLst/>
          </a:prstGeom>
        </p:spPr>
        <p:txBody>
          <a:bodyPr anchor="t" rtlCol="false" tIns="0" lIns="0" bIns="0" rIns="0">
            <a:spAutoFit/>
          </a:bodyPr>
          <a:lstStyle/>
          <a:p>
            <a:pPr algn="l">
              <a:lnSpc>
                <a:spcPts val="4699"/>
              </a:lnSpc>
            </a:pPr>
            <a:r>
              <a:rPr lang="en-US" sz="4433">
                <a:solidFill>
                  <a:srgbClr val="F8F2ED"/>
                </a:solidFill>
                <a:latin typeface="Poppins Bold"/>
                <a:ea typeface="Poppins Bold"/>
                <a:cs typeface="Poppins Bold"/>
                <a:sym typeface="Poppins Bold"/>
              </a:rPr>
              <a:t>07.</a:t>
            </a:r>
          </a:p>
        </p:txBody>
      </p:sp>
      <p:sp>
        <p:nvSpPr>
          <p:cNvPr name="TextBox 44" id="44"/>
          <p:cNvSpPr txBox="true"/>
          <p:nvPr/>
        </p:nvSpPr>
        <p:spPr>
          <a:xfrm rot="0">
            <a:off x="9378378" y="5276980"/>
            <a:ext cx="1743184" cy="651350"/>
          </a:xfrm>
          <a:prstGeom prst="rect">
            <a:avLst/>
          </a:prstGeom>
        </p:spPr>
        <p:txBody>
          <a:bodyPr anchor="t" rtlCol="false" tIns="0" lIns="0" bIns="0" rIns="0">
            <a:spAutoFit/>
          </a:bodyPr>
          <a:lstStyle/>
          <a:p>
            <a:pPr algn="l">
              <a:lnSpc>
                <a:spcPts val="4699"/>
              </a:lnSpc>
            </a:pPr>
            <a:r>
              <a:rPr lang="en-US" sz="4433">
                <a:solidFill>
                  <a:srgbClr val="F8F2ED"/>
                </a:solidFill>
                <a:latin typeface="Poppins Bold"/>
                <a:ea typeface="Poppins Bold"/>
                <a:cs typeface="Poppins Bold"/>
                <a:sym typeface="Poppins Bold"/>
              </a:rPr>
              <a:t>08.</a:t>
            </a:r>
          </a:p>
        </p:txBody>
      </p:sp>
      <p:sp>
        <p:nvSpPr>
          <p:cNvPr name="TextBox 45" id="45"/>
          <p:cNvSpPr txBox="true"/>
          <p:nvPr/>
        </p:nvSpPr>
        <p:spPr>
          <a:xfrm rot="0">
            <a:off x="9441445" y="7330927"/>
            <a:ext cx="1507556" cy="651350"/>
          </a:xfrm>
          <a:prstGeom prst="rect">
            <a:avLst/>
          </a:prstGeom>
        </p:spPr>
        <p:txBody>
          <a:bodyPr anchor="t" rtlCol="false" tIns="0" lIns="0" bIns="0" rIns="0">
            <a:spAutoFit/>
          </a:bodyPr>
          <a:lstStyle/>
          <a:p>
            <a:pPr algn="l">
              <a:lnSpc>
                <a:spcPts val="4699"/>
              </a:lnSpc>
            </a:pPr>
            <a:r>
              <a:rPr lang="en-US" sz="4433">
                <a:solidFill>
                  <a:srgbClr val="F8F2ED"/>
                </a:solidFill>
                <a:latin typeface="Poppins Bold"/>
                <a:ea typeface="Poppins Bold"/>
                <a:cs typeface="Poppins Bold"/>
                <a:sym typeface="Poppins Bold"/>
              </a:rPr>
              <a:t>09.</a:t>
            </a:r>
          </a:p>
        </p:txBody>
      </p:sp>
      <p:sp>
        <p:nvSpPr>
          <p:cNvPr name="TextBox 46" id="46"/>
          <p:cNvSpPr txBox="true"/>
          <p:nvPr/>
        </p:nvSpPr>
        <p:spPr>
          <a:xfrm rot="0">
            <a:off x="13971040" y="3319504"/>
            <a:ext cx="1789094" cy="651350"/>
          </a:xfrm>
          <a:prstGeom prst="rect">
            <a:avLst/>
          </a:prstGeom>
        </p:spPr>
        <p:txBody>
          <a:bodyPr anchor="t" rtlCol="false" tIns="0" lIns="0" bIns="0" rIns="0">
            <a:spAutoFit/>
          </a:bodyPr>
          <a:lstStyle/>
          <a:p>
            <a:pPr algn="l">
              <a:lnSpc>
                <a:spcPts val="4699"/>
              </a:lnSpc>
            </a:pPr>
            <a:r>
              <a:rPr lang="en-US" sz="4433">
                <a:solidFill>
                  <a:srgbClr val="F8F2ED"/>
                </a:solidFill>
                <a:latin typeface="Poppins Bold"/>
                <a:ea typeface="Poppins Bold"/>
                <a:cs typeface="Poppins Bold"/>
                <a:sym typeface="Poppins Bold"/>
              </a:rPr>
              <a:t>10.</a:t>
            </a:r>
          </a:p>
        </p:txBody>
      </p:sp>
      <p:sp>
        <p:nvSpPr>
          <p:cNvPr name="TextBox 47" id="47"/>
          <p:cNvSpPr txBox="true"/>
          <p:nvPr/>
        </p:nvSpPr>
        <p:spPr>
          <a:xfrm rot="0">
            <a:off x="13974152" y="5211180"/>
            <a:ext cx="1563627" cy="651350"/>
          </a:xfrm>
          <a:prstGeom prst="rect">
            <a:avLst/>
          </a:prstGeom>
        </p:spPr>
        <p:txBody>
          <a:bodyPr anchor="t" rtlCol="false" tIns="0" lIns="0" bIns="0" rIns="0">
            <a:spAutoFit/>
          </a:bodyPr>
          <a:lstStyle/>
          <a:p>
            <a:pPr algn="l">
              <a:lnSpc>
                <a:spcPts val="4699"/>
              </a:lnSpc>
            </a:pPr>
            <a:r>
              <a:rPr lang="en-US" sz="4433">
                <a:solidFill>
                  <a:srgbClr val="F8F2ED"/>
                </a:solidFill>
                <a:latin typeface="Poppins Bold"/>
                <a:ea typeface="Poppins Bold"/>
                <a:cs typeface="Poppins Bold"/>
                <a:sym typeface="Poppins Bold"/>
              </a:rPr>
              <a:t>11.</a:t>
            </a:r>
          </a:p>
        </p:txBody>
      </p:sp>
      <p:grpSp>
        <p:nvGrpSpPr>
          <p:cNvPr name="Group 48" id="48"/>
          <p:cNvGrpSpPr/>
          <p:nvPr/>
        </p:nvGrpSpPr>
        <p:grpSpPr>
          <a:xfrm rot="0">
            <a:off x="13971040" y="7982276"/>
            <a:ext cx="4053356" cy="1002162"/>
            <a:chOff x="0" y="0"/>
            <a:chExt cx="1134452" cy="280485"/>
          </a:xfrm>
        </p:grpSpPr>
        <p:sp>
          <p:nvSpPr>
            <p:cNvPr name="Freeform 49" id="49"/>
            <p:cNvSpPr/>
            <p:nvPr/>
          </p:nvSpPr>
          <p:spPr>
            <a:xfrm flipH="false" flipV="false" rot="0">
              <a:off x="0" y="0"/>
              <a:ext cx="1134452" cy="280485"/>
            </a:xfrm>
            <a:custGeom>
              <a:avLst/>
              <a:gdLst/>
              <a:ahLst/>
              <a:cxnLst/>
              <a:rect r="r" b="b" t="t" l="l"/>
              <a:pathLst>
                <a:path h="280485" w="1134452">
                  <a:moveTo>
                    <a:pt x="97410" y="0"/>
                  </a:moveTo>
                  <a:lnTo>
                    <a:pt x="1037042" y="0"/>
                  </a:lnTo>
                  <a:cubicBezTo>
                    <a:pt x="1090840" y="0"/>
                    <a:pt x="1134452" y="43612"/>
                    <a:pt x="1134452" y="97410"/>
                  </a:cubicBezTo>
                  <a:lnTo>
                    <a:pt x="1134452" y="183075"/>
                  </a:lnTo>
                  <a:cubicBezTo>
                    <a:pt x="1134452" y="208909"/>
                    <a:pt x="1124189" y="233686"/>
                    <a:pt x="1105922" y="251954"/>
                  </a:cubicBezTo>
                  <a:cubicBezTo>
                    <a:pt x="1087654" y="270222"/>
                    <a:pt x="1062877" y="280485"/>
                    <a:pt x="1037042" y="280485"/>
                  </a:cubicBezTo>
                  <a:lnTo>
                    <a:pt x="97410" y="280485"/>
                  </a:lnTo>
                  <a:cubicBezTo>
                    <a:pt x="71575" y="280485"/>
                    <a:pt x="46799" y="270222"/>
                    <a:pt x="28531" y="251954"/>
                  </a:cubicBezTo>
                  <a:cubicBezTo>
                    <a:pt x="10263" y="233686"/>
                    <a:pt x="0" y="208909"/>
                    <a:pt x="0" y="183075"/>
                  </a:cubicBezTo>
                  <a:lnTo>
                    <a:pt x="0" y="97410"/>
                  </a:lnTo>
                  <a:cubicBezTo>
                    <a:pt x="0" y="71575"/>
                    <a:pt x="10263" y="46799"/>
                    <a:pt x="28531" y="28531"/>
                  </a:cubicBezTo>
                  <a:cubicBezTo>
                    <a:pt x="46799" y="10263"/>
                    <a:pt x="71575" y="0"/>
                    <a:pt x="97410" y="0"/>
                  </a:cubicBezTo>
                  <a:close/>
                </a:path>
              </a:pathLst>
            </a:custGeom>
            <a:solidFill>
              <a:srgbClr val="FFFFFF"/>
            </a:solidFill>
          </p:spPr>
        </p:sp>
        <p:sp>
          <p:nvSpPr>
            <p:cNvPr name="TextBox 50" id="50"/>
            <p:cNvSpPr txBox="true"/>
            <p:nvPr/>
          </p:nvSpPr>
          <p:spPr>
            <a:xfrm>
              <a:off x="0" y="-38100"/>
              <a:ext cx="1134452" cy="318585"/>
            </a:xfrm>
            <a:prstGeom prst="rect">
              <a:avLst/>
            </a:prstGeom>
          </p:spPr>
          <p:txBody>
            <a:bodyPr anchor="ctr" rtlCol="false" tIns="47804" lIns="47804" bIns="47804" rIns="47804"/>
            <a:lstStyle/>
            <a:p>
              <a:pPr algn="ctr">
                <a:lnSpc>
                  <a:spcPts val="2659"/>
                </a:lnSpc>
              </a:pPr>
            </a:p>
          </p:txBody>
        </p:sp>
      </p:grpSp>
      <p:sp>
        <p:nvSpPr>
          <p:cNvPr name="TextBox 51" id="51"/>
          <p:cNvSpPr txBox="true"/>
          <p:nvPr/>
        </p:nvSpPr>
        <p:spPr>
          <a:xfrm rot="0">
            <a:off x="13977265" y="7332899"/>
            <a:ext cx="1563627" cy="651350"/>
          </a:xfrm>
          <a:prstGeom prst="rect">
            <a:avLst/>
          </a:prstGeom>
        </p:spPr>
        <p:txBody>
          <a:bodyPr anchor="t" rtlCol="false" tIns="0" lIns="0" bIns="0" rIns="0">
            <a:spAutoFit/>
          </a:bodyPr>
          <a:lstStyle/>
          <a:p>
            <a:pPr algn="l">
              <a:lnSpc>
                <a:spcPts val="4699"/>
              </a:lnSpc>
            </a:pPr>
            <a:r>
              <a:rPr lang="en-US" sz="4433">
                <a:solidFill>
                  <a:srgbClr val="F8F2ED"/>
                </a:solidFill>
                <a:latin typeface="Poppins Bold"/>
                <a:ea typeface="Poppins Bold"/>
                <a:cs typeface="Poppins Bold"/>
                <a:sym typeface="Poppins Bold"/>
              </a:rPr>
              <a:t>12.</a:t>
            </a:r>
          </a:p>
        </p:txBody>
      </p:sp>
      <p:grpSp>
        <p:nvGrpSpPr>
          <p:cNvPr name="Group 52" id="52"/>
          <p:cNvGrpSpPr/>
          <p:nvPr/>
        </p:nvGrpSpPr>
        <p:grpSpPr>
          <a:xfrm rot="0">
            <a:off x="9378378" y="7982276"/>
            <a:ext cx="4053356" cy="1002162"/>
            <a:chOff x="0" y="0"/>
            <a:chExt cx="1134452" cy="280485"/>
          </a:xfrm>
        </p:grpSpPr>
        <p:sp>
          <p:nvSpPr>
            <p:cNvPr name="Freeform 53" id="53"/>
            <p:cNvSpPr/>
            <p:nvPr/>
          </p:nvSpPr>
          <p:spPr>
            <a:xfrm flipH="false" flipV="false" rot="0">
              <a:off x="0" y="0"/>
              <a:ext cx="1134452" cy="280485"/>
            </a:xfrm>
            <a:custGeom>
              <a:avLst/>
              <a:gdLst/>
              <a:ahLst/>
              <a:cxnLst/>
              <a:rect r="r" b="b" t="t" l="l"/>
              <a:pathLst>
                <a:path h="280485" w="1134452">
                  <a:moveTo>
                    <a:pt x="97410" y="0"/>
                  </a:moveTo>
                  <a:lnTo>
                    <a:pt x="1037042" y="0"/>
                  </a:lnTo>
                  <a:cubicBezTo>
                    <a:pt x="1090840" y="0"/>
                    <a:pt x="1134452" y="43612"/>
                    <a:pt x="1134452" y="97410"/>
                  </a:cubicBezTo>
                  <a:lnTo>
                    <a:pt x="1134452" y="183075"/>
                  </a:lnTo>
                  <a:cubicBezTo>
                    <a:pt x="1134452" y="208909"/>
                    <a:pt x="1124189" y="233686"/>
                    <a:pt x="1105922" y="251954"/>
                  </a:cubicBezTo>
                  <a:cubicBezTo>
                    <a:pt x="1087654" y="270222"/>
                    <a:pt x="1062877" y="280485"/>
                    <a:pt x="1037042" y="280485"/>
                  </a:cubicBezTo>
                  <a:lnTo>
                    <a:pt x="97410" y="280485"/>
                  </a:lnTo>
                  <a:cubicBezTo>
                    <a:pt x="71575" y="280485"/>
                    <a:pt x="46799" y="270222"/>
                    <a:pt x="28531" y="251954"/>
                  </a:cubicBezTo>
                  <a:cubicBezTo>
                    <a:pt x="10263" y="233686"/>
                    <a:pt x="0" y="208909"/>
                    <a:pt x="0" y="183075"/>
                  </a:cubicBezTo>
                  <a:lnTo>
                    <a:pt x="0" y="97410"/>
                  </a:lnTo>
                  <a:cubicBezTo>
                    <a:pt x="0" y="71575"/>
                    <a:pt x="10263" y="46799"/>
                    <a:pt x="28531" y="28531"/>
                  </a:cubicBezTo>
                  <a:cubicBezTo>
                    <a:pt x="46799" y="10263"/>
                    <a:pt x="71575" y="0"/>
                    <a:pt x="97410" y="0"/>
                  </a:cubicBezTo>
                  <a:close/>
                </a:path>
              </a:pathLst>
            </a:custGeom>
            <a:solidFill>
              <a:srgbClr val="FFFFFF"/>
            </a:solidFill>
          </p:spPr>
        </p:sp>
        <p:sp>
          <p:nvSpPr>
            <p:cNvPr name="TextBox 54" id="54"/>
            <p:cNvSpPr txBox="true"/>
            <p:nvPr/>
          </p:nvSpPr>
          <p:spPr>
            <a:xfrm>
              <a:off x="0" y="-38100"/>
              <a:ext cx="1134452" cy="318585"/>
            </a:xfrm>
            <a:prstGeom prst="rect">
              <a:avLst/>
            </a:prstGeom>
          </p:spPr>
          <p:txBody>
            <a:bodyPr anchor="ctr" rtlCol="false" tIns="47804" lIns="47804" bIns="47804" rIns="47804"/>
            <a:lstStyle/>
            <a:p>
              <a:pPr algn="ctr">
                <a:lnSpc>
                  <a:spcPts val="2659"/>
                </a:lnSpc>
              </a:pPr>
            </a:p>
          </p:txBody>
        </p:sp>
      </p:grpSp>
      <p:sp>
        <p:nvSpPr>
          <p:cNvPr name="TextBox 55" id="55"/>
          <p:cNvSpPr txBox="true"/>
          <p:nvPr/>
        </p:nvSpPr>
        <p:spPr>
          <a:xfrm rot="0">
            <a:off x="9716154" y="8325176"/>
            <a:ext cx="3113576" cy="428402"/>
          </a:xfrm>
          <a:prstGeom prst="rect">
            <a:avLst/>
          </a:prstGeom>
        </p:spPr>
        <p:txBody>
          <a:bodyPr anchor="t" rtlCol="false" tIns="0" lIns="0" bIns="0" rIns="0">
            <a:spAutoFit/>
          </a:bodyPr>
          <a:lstStyle/>
          <a:p>
            <a:pPr algn="l">
              <a:lnSpc>
                <a:spcPts val="3163"/>
              </a:lnSpc>
            </a:pPr>
            <a:r>
              <a:rPr lang="en-US" sz="2984">
                <a:solidFill>
                  <a:srgbClr val="1C1717"/>
                </a:solidFill>
                <a:latin typeface="Poppins"/>
                <a:ea typeface="Poppins"/>
                <a:cs typeface="Poppins"/>
                <a:sym typeface="Poppins"/>
              </a:rPr>
              <a:t>L’équipe</a:t>
            </a:r>
          </a:p>
        </p:txBody>
      </p:sp>
      <p:grpSp>
        <p:nvGrpSpPr>
          <p:cNvPr name="Group 56" id="56"/>
          <p:cNvGrpSpPr/>
          <p:nvPr/>
        </p:nvGrpSpPr>
        <p:grpSpPr>
          <a:xfrm rot="0">
            <a:off x="13977265" y="4051059"/>
            <a:ext cx="4053356" cy="1002162"/>
            <a:chOff x="0" y="0"/>
            <a:chExt cx="1134452" cy="280485"/>
          </a:xfrm>
        </p:grpSpPr>
        <p:sp>
          <p:nvSpPr>
            <p:cNvPr name="Freeform 57" id="57"/>
            <p:cNvSpPr/>
            <p:nvPr/>
          </p:nvSpPr>
          <p:spPr>
            <a:xfrm flipH="false" flipV="false" rot="0">
              <a:off x="0" y="0"/>
              <a:ext cx="1134452" cy="280485"/>
            </a:xfrm>
            <a:custGeom>
              <a:avLst/>
              <a:gdLst/>
              <a:ahLst/>
              <a:cxnLst/>
              <a:rect r="r" b="b" t="t" l="l"/>
              <a:pathLst>
                <a:path h="280485" w="1134452">
                  <a:moveTo>
                    <a:pt x="97410" y="0"/>
                  </a:moveTo>
                  <a:lnTo>
                    <a:pt x="1037042" y="0"/>
                  </a:lnTo>
                  <a:cubicBezTo>
                    <a:pt x="1090840" y="0"/>
                    <a:pt x="1134452" y="43612"/>
                    <a:pt x="1134452" y="97410"/>
                  </a:cubicBezTo>
                  <a:lnTo>
                    <a:pt x="1134452" y="183075"/>
                  </a:lnTo>
                  <a:cubicBezTo>
                    <a:pt x="1134452" y="208909"/>
                    <a:pt x="1124189" y="233686"/>
                    <a:pt x="1105922" y="251954"/>
                  </a:cubicBezTo>
                  <a:cubicBezTo>
                    <a:pt x="1087654" y="270222"/>
                    <a:pt x="1062877" y="280485"/>
                    <a:pt x="1037042" y="280485"/>
                  </a:cubicBezTo>
                  <a:lnTo>
                    <a:pt x="97410" y="280485"/>
                  </a:lnTo>
                  <a:cubicBezTo>
                    <a:pt x="71575" y="280485"/>
                    <a:pt x="46799" y="270222"/>
                    <a:pt x="28531" y="251954"/>
                  </a:cubicBezTo>
                  <a:cubicBezTo>
                    <a:pt x="10263" y="233686"/>
                    <a:pt x="0" y="208909"/>
                    <a:pt x="0" y="183075"/>
                  </a:cubicBezTo>
                  <a:lnTo>
                    <a:pt x="0" y="97410"/>
                  </a:lnTo>
                  <a:cubicBezTo>
                    <a:pt x="0" y="71575"/>
                    <a:pt x="10263" y="46799"/>
                    <a:pt x="28531" y="28531"/>
                  </a:cubicBezTo>
                  <a:cubicBezTo>
                    <a:pt x="46799" y="10263"/>
                    <a:pt x="71575" y="0"/>
                    <a:pt x="97410" y="0"/>
                  </a:cubicBezTo>
                  <a:close/>
                </a:path>
              </a:pathLst>
            </a:custGeom>
            <a:solidFill>
              <a:srgbClr val="FFFFFF"/>
            </a:solidFill>
          </p:spPr>
        </p:sp>
        <p:sp>
          <p:nvSpPr>
            <p:cNvPr name="TextBox 58" id="58"/>
            <p:cNvSpPr txBox="true"/>
            <p:nvPr/>
          </p:nvSpPr>
          <p:spPr>
            <a:xfrm>
              <a:off x="0" y="-38100"/>
              <a:ext cx="1134452" cy="318585"/>
            </a:xfrm>
            <a:prstGeom prst="rect">
              <a:avLst/>
            </a:prstGeom>
          </p:spPr>
          <p:txBody>
            <a:bodyPr anchor="ctr" rtlCol="false" tIns="47804" lIns="47804" bIns="47804" rIns="47804"/>
            <a:lstStyle/>
            <a:p>
              <a:pPr algn="ctr">
                <a:lnSpc>
                  <a:spcPts val="2659"/>
                </a:lnSpc>
              </a:pPr>
            </a:p>
          </p:txBody>
        </p:sp>
      </p:grpSp>
      <p:sp>
        <p:nvSpPr>
          <p:cNvPr name="TextBox 59" id="59"/>
          <p:cNvSpPr txBox="true"/>
          <p:nvPr/>
        </p:nvSpPr>
        <p:spPr>
          <a:xfrm rot="0">
            <a:off x="14447155" y="4179623"/>
            <a:ext cx="3113576" cy="822787"/>
          </a:xfrm>
          <a:prstGeom prst="rect">
            <a:avLst/>
          </a:prstGeom>
        </p:spPr>
        <p:txBody>
          <a:bodyPr anchor="t" rtlCol="false" tIns="0" lIns="0" bIns="0" rIns="0">
            <a:spAutoFit/>
          </a:bodyPr>
          <a:lstStyle/>
          <a:p>
            <a:pPr algn="l">
              <a:lnSpc>
                <a:spcPts val="3163"/>
              </a:lnSpc>
            </a:pPr>
            <a:r>
              <a:rPr lang="en-US" sz="2984">
                <a:solidFill>
                  <a:srgbClr val="1C1717"/>
                </a:solidFill>
                <a:latin typeface="Poppins"/>
                <a:ea typeface="Poppins"/>
                <a:cs typeface="Poppins"/>
                <a:sym typeface="Poppins"/>
              </a:rPr>
              <a:t>Les états financiers</a:t>
            </a:r>
          </a:p>
        </p:txBody>
      </p:sp>
      <p:grpSp>
        <p:nvGrpSpPr>
          <p:cNvPr name="Group 60" id="60"/>
          <p:cNvGrpSpPr/>
          <p:nvPr/>
        </p:nvGrpSpPr>
        <p:grpSpPr>
          <a:xfrm rot="0">
            <a:off x="13977265" y="5955220"/>
            <a:ext cx="4053356" cy="1002162"/>
            <a:chOff x="0" y="0"/>
            <a:chExt cx="1134452" cy="280485"/>
          </a:xfrm>
        </p:grpSpPr>
        <p:sp>
          <p:nvSpPr>
            <p:cNvPr name="Freeform 61" id="61"/>
            <p:cNvSpPr/>
            <p:nvPr/>
          </p:nvSpPr>
          <p:spPr>
            <a:xfrm flipH="false" flipV="false" rot="0">
              <a:off x="0" y="0"/>
              <a:ext cx="1134452" cy="280485"/>
            </a:xfrm>
            <a:custGeom>
              <a:avLst/>
              <a:gdLst/>
              <a:ahLst/>
              <a:cxnLst/>
              <a:rect r="r" b="b" t="t" l="l"/>
              <a:pathLst>
                <a:path h="280485" w="1134452">
                  <a:moveTo>
                    <a:pt x="97410" y="0"/>
                  </a:moveTo>
                  <a:lnTo>
                    <a:pt x="1037042" y="0"/>
                  </a:lnTo>
                  <a:cubicBezTo>
                    <a:pt x="1090840" y="0"/>
                    <a:pt x="1134452" y="43612"/>
                    <a:pt x="1134452" y="97410"/>
                  </a:cubicBezTo>
                  <a:lnTo>
                    <a:pt x="1134452" y="183075"/>
                  </a:lnTo>
                  <a:cubicBezTo>
                    <a:pt x="1134452" y="208909"/>
                    <a:pt x="1124189" y="233686"/>
                    <a:pt x="1105922" y="251954"/>
                  </a:cubicBezTo>
                  <a:cubicBezTo>
                    <a:pt x="1087654" y="270222"/>
                    <a:pt x="1062877" y="280485"/>
                    <a:pt x="1037042" y="280485"/>
                  </a:cubicBezTo>
                  <a:lnTo>
                    <a:pt x="97410" y="280485"/>
                  </a:lnTo>
                  <a:cubicBezTo>
                    <a:pt x="71575" y="280485"/>
                    <a:pt x="46799" y="270222"/>
                    <a:pt x="28531" y="251954"/>
                  </a:cubicBezTo>
                  <a:cubicBezTo>
                    <a:pt x="10263" y="233686"/>
                    <a:pt x="0" y="208909"/>
                    <a:pt x="0" y="183075"/>
                  </a:cubicBezTo>
                  <a:lnTo>
                    <a:pt x="0" y="97410"/>
                  </a:lnTo>
                  <a:cubicBezTo>
                    <a:pt x="0" y="71575"/>
                    <a:pt x="10263" y="46799"/>
                    <a:pt x="28531" y="28531"/>
                  </a:cubicBezTo>
                  <a:cubicBezTo>
                    <a:pt x="46799" y="10263"/>
                    <a:pt x="71575" y="0"/>
                    <a:pt x="97410" y="0"/>
                  </a:cubicBezTo>
                  <a:close/>
                </a:path>
              </a:pathLst>
            </a:custGeom>
            <a:solidFill>
              <a:srgbClr val="FFFFFF"/>
            </a:solidFill>
          </p:spPr>
        </p:sp>
        <p:sp>
          <p:nvSpPr>
            <p:cNvPr name="TextBox 62" id="62"/>
            <p:cNvSpPr txBox="true"/>
            <p:nvPr/>
          </p:nvSpPr>
          <p:spPr>
            <a:xfrm>
              <a:off x="0" y="-38100"/>
              <a:ext cx="1134452" cy="318585"/>
            </a:xfrm>
            <a:prstGeom prst="rect">
              <a:avLst/>
            </a:prstGeom>
          </p:spPr>
          <p:txBody>
            <a:bodyPr anchor="ctr" rtlCol="false" tIns="47804" lIns="47804" bIns="47804" rIns="47804"/>
            <a:lstStyle/>
            <a:p>
              <a:pPr algn="ctr">
                <a:lnSpc>
                  <a:spcPts val="2659"/>
                </a:lnSpc>
              </a:pPr>
            </a:p>
          </p:txBody>
        </p:sp>
      </p:grpSp>
      <p:sp>
        <p:nvSpPr>
          <p:cNvPr name="TextBox 63" id="63"/>
          <p:cNvSpPr txBox="true"/>
          <p:nvPr/>
        </p:nvSpPr>
        <p:spPr>
          <a:xfrm rot="0">
            <a:off x="14447155" y="6054432"/>
            <a:ext cx="3179493" cy="822787"/>
          </a:xfrm>
          <a:prstGeom prst="rect">
            <a:avLst/>
          </a:prstGeom>
        </p:spPr>
        <p:txBody>
          <a:bodyPr anchor="t" rtlCol="false" tIns="0" lIns="0" bIns="0" rIns="0">
            <a:spAutoFit/>
          </a:bodyPr>
          <a:lstStyle/>
          <a:p>
            <a:pPr algn="l">
              <a:lnSpc>
                <a:spcPts val="3163"/>
              </a:lnSpc>
            </a:pPr>
            <a:r>
              <a:rPr lang="en-US" sz="2984">
                <a:solidFill>
                  <a:srgbClr val="1C1717"/>
                </a:solidFill>
                <a:latin typeface="Poppins"/>
                <a:ea typeface="Poppins"/>
                <a:cs typeface="Poppins"/>
                <a:sym typeface="Poppins"/>
              </a:rPr>
              <a:t>Objectifs et résultats clés</a:t>
            </a:r>
          </a:p>
        </p:txBody>
      </p:sp>
      <p:sp>
        <p:nvSpPr>
          <p:cNvPr name="TextBox 64" id="64"/>
          <p:cNvSpPr txBox="true"/>
          <p:nvPr/>
        </p:nvSpPr>
        <p:spPr>
          <a:xfrm rot="0">
            <a:off x="14447155" y="8098549"/>
            <a:ext cx="3179493" cy="822787"/>
          </a:xfrm>
          <a:prstGeom prst="rect">
            <a:avLst/>
          </a:prstGeom>
        </p:spPr>
        <p:txBody>
          <a:bodyPr anchor="t" rtlCol="false" tIns="0" lIns="0" bIns="0" rIns="0">
            <a:spAutoFit/>
          </a:bodyPr>
          <a:lstStyle/>
          <a:p>
            <a:pPr algn="l">
              <a:lnSpc>
                <a:spcPts val="3163"/>
              </a:lnSpc>
            </a:pPr>
            <a:r>
              <a:rPr lang="en-US" sz="2984">
                <a:solidFill>
                  <a:srgbClr val="1C1717"/>
                </a:solidFill>
                <a:latin typeface="Poppins"/>
                <a:ea typeface="Poppins"/>
                <a:cs typeface="Poppins"/>
                <a:sym typeface="Poppins"/>
              </a:rPr>
              <a:t>Résultats à ce jour</a:t>
            </a:r>
          </a:p>
        </p:txBody>
      </p:sp>
      <p:sp>
        <p:nvSpPr>
          <p:cNvPr name="Freeform 65" id="65"/>
          <p:cNvSpPr/>
          <p:nvPr/>
        </p:nvSpPr>
        <p:spPr>
          <a:xfrm flipH="false" flipV="false" rot="0">
            <a:off x="16404917" y="1218995"/>
            <a:ext cx="854383" cy="994915"/>
          </a:xfrm>
          <a:custGeom>
            <a:avLst/>
            <a:gdLst/>
            <a:ahLst/>
            <a:cxnLst/>
            <a:rect r="r" b="b" t="t" l="l"/>
            <a:pathLst>
              <a:path h="994915" w="854383">
                <a:moveTo>
                  <a:pt x="0" y="0"/>
                </a:moveTo>
                <a:lnTo>
                  <a:pt x="854383" y="0"/>
                </a:lnTo>
                <a:lnTo>
                  <a:pt x="854383" y="994915"/>
                </a:lnTo>
                <a:lnTo>
                  <a:pt x="0" y="9949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TextBox 2" id="2"/>
          <p:cNvSpPr txBox="true"/>
          <p:nvPr/>
        </p:nvSpPr>
        <p:spPr>
          <a:xfrm rot="0">
            <a:off x="1028700" y="7229374"/>
            <a:ext cx="6201411" cy="1954913"/>
          </a:xfrm>
          <a:prstGeom prst="rect">
            <a:avLst/>
          </a:prstGeom>
        </p:spPr>
        <p:txBody>
          <a:bodyPr anchor="t" rtlCol="false" tIns="0" lIns="0" bIns="0" rIns="0">
            <a:spAutoFit/>
          </a:bodyPr>
          <a:lstStyle/>
          <a:p>
            <a:pPr algn="l">
              <a:lnSpc>
                <a:spcPts val="14900"/>
              </a:lnSpc>
            </a:pPr>
            <a:r>
              <a:rPr lang="en-US" sz="14057">
                <a:solidFill>
                  <a:srgbClr val="1C1717"/>
                </a:solidFill>
                <a:latin typeface="League Spartan"/>
                <a:ea typeface="League Spartan"/>
                <a:cs typeface="League Spartan"/>
                <a:sym typeface="League Spartan"/>
              </a:rPr>
              <a:t>merci.</a:t>
            </a:r>
          </a:p>
        </p:txBody>
      </p:sp>
      <p:sp>
        <p:nvSpPr>
          <p:cNvPr name="Freeform 3" id="3"/>
          <p:cNvSpPr/>
          <p:nvPr/>
        </p:nvSpPr>
        <p:spPr>
          <a:xfrm flipH="false" flipV="false" rot="0">
            <a:off x="7409989" y="2388782"/>
            <a:ext cx="14775578" cy="7898218"/>
          </a:xfrm>
          <a:custGeom>
            <a:avLst/>
            <a:gdLst/>
            <a:ahLst/>
            <a:cxnLst/>
            <a:rect r="r" b="b" t="t" l="l"/>
            <a:pathLst>
              <a:path h="7898218" w="14775578">
                <a:moveTo>
                  <a:pt x="0" y="0"/>
                </a:moveTo>
                <a:lnTo>
                  <a:pt x="14775579" y="0"/>
                </a:lnTo>
                <a:lnTo>
                  <a:pt x="14775579" y="7898218"/>
                </a:lnTo>
                <a:lnTo>
                  <a:pt x="0" y="7898218"/>
                </a:lnTo>
                <a:lnTo>
                  <a:pt x="0" y="0"/>
                </a:lnTo>
                <a:close/>
              </a:path>
            </a:pathLst>
          </a:custGeom>
          <a:blipFill>
            <a:blip r:embed="rId2">
              <a:alphaModFix amt="75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144000" y="1565380"/>
            <a:ext cx="854383" cy="994915"/>
          </a:xfrm>
          <a:custGeom>
            <a:avLst/>
            <a:gdLst/>
            <a:ahLst/>
            <a:cxnLst/>
            <a:rect r="r" b="b" t="t" l="l"/>
            <a:pathLst>
              <a:path h="994915" w="854383">
                <a:moveTo>
                  <a:pt x="0" y="0"/>
                </a:moveTo>
                <a:lnTo>
                  <a:pt x="854383" y="0"/>
                </a:lnTo>
                <a:lnTo>
                  <a:pt x="854383" y="994915"/>
                </a:lnTo>
                <a:lnTo>
                  <a:pt x="0" y="9949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028700" y="1565380"/>
            <a:ext cx="5483019" cy="5483019"/>
          </a:xfrm>
          <a:custGeom>
            <a:avLst/>
            <a:gdLst/>
            <a:ahLst/>
            <a:cxnLst/>
            <a:rect r="r" b="b" t="t" l="l"/>
            <a:pathLst>
              <a:path h="5483019" w="5483019">
                <a:moveTo>
                  <a:pt x="0" y="0"/>
                </a:moveTo>
                <a:lnTo>
                  <a:pt x="5483019" y="0"/>
                </a:lnTo>
                <a:lnTo>
                  <a:pt x="5483019" y="5483019"/>
                </a:lnTo>
                <a:lnTo>
                  <a:pt x="0" y="5483019"/>
                </a:lnTo>
                <a:lnTo>
                  <a:pt x="0" y="0"/>
                </a:lnTo>
                <a:close/>
              </a:path>
            </a:pathLst>
          </a:custGeom>
          <a:blipFill>
            <a:blip r:embed="rId6"/>
            <a:stretch>
              <a:fillRect l="-44044" t="-40915" r="-40915" b="-44044"/>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004646" y="1026529"/>
            <a:ext cx="5783222" cy="7710963"/>
          </a:xfrm>
          <a:custGeom>
            <a:avLst/>
            <a:gdLst/>
            <a:ahLst/>
            <a:cxnLst/>
            <a:rect r="r" b="b" t="t" l="l"/>
            <a:pathLst>
              <a:path h="7710963" w="5783222">
                <a:moveTo>
                  <a:pt x="0" y="0"/>
                </a:moveTo>
                <a:lnTo>
                  <a:pt x="5783222" y="0"/>
                </a:lnTo>
                <a:lnTo>
                  <a:pt x="5783222" y="7710963"/>
                </a:lnTo>
                <a:lnTo>
                  <a:pt x="0" y="7710963"/>
                </a:lnTo>
                <a:lnTo>
                  <a:pt x="0" y="0"/>
                </a:lnTo>
                <a:close/>
              </a:path>
            </a:pathLst>
          </a:custGeom>
          <a:blipFill>
            <a:blip r:embed="rId2"/>
            <a:stretch>
              <a:fillRect l="0" t="0" r="0" b="0"/>
            </a:stretch>
          </a:blipFill>
        </p:spPr>
      </p:sp>
      <p:pic>
        <p:nvPicPr>
          <p:cNvPr name="Picture 3" id="3">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5219" r="0" b="5219"/>
          <a:stretch>
            <a:fillRect/>
          </a:stretch>
        </p:blipFill>
        <p:spPr>
          <a:xfrm flipH="false" flipV="false" rot="0">
            <a:off x="444433" y="767211"/>
            <a:ext cx="5168727" cy="8229600"/>
          </a:xfrm>
          <a:prstGeom prst="rect">
            <a:avLst/>
          </a:prstGeom>
        </p:spPr>
      </p:pic>
      <p:sp>
        <p:nvSpPr>
          <p:cNvPr name="Freeform 4" id="4"/>
          <p:cNvSpPr/>
          <p:nvPr/>
        </p:nvSpPr>
        <p:spPr>
          <a:xfrm flipH="false" flipV="false" rot="0">
            <a:off x="12936923" y="237889"/>
            <a:ext cx="11649758" cy="11778248"/>
          </a:xfrm>
          <a:custGeom>
            <a:avLst/>
            <a:gdLst/>
            <a:ahLst/>
            <a:cxnLst/>
            <a:rect r="r" b="b" t="t" l="l"/>
            <a:pathLst>
              <a:path h="11778248" w="11649758">
                <a:moveTo>
                  <a:pt x="0" y="0"/>
                </a:moveTo>
                <a:lnTo>
                  <a:pt x="11649758" y="0"/>
                </a:lnTo>
                <a:lnTo>
                  <a:pt x="11649758" y="11778248"/>
                </a:lnTo>
                <a:lnTo>
                  <a:pt x="0" y="1177824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pic>
        <p:nvPicPr>
          <p:cNvPr name="Picture 5" id="5">
            <a:hlinkClick action="ppaction://media"/>
          </p:cNvPr>
          <p:cNvPicPr>
            <a:picLocks noChangeAspect="true"/>
          </p:cNvPicPr>
          <p:nvPr>
            <a:videoFile r:link="rId9"/>
            <p:extLst>
              <p:ext uri="{DAA4B4D4-6D71-4841-9C94-3DE7FCFB9230}">
                <p14:media xmlns:p14="http://schemas.microsoft.com/office/powerpoint/2010/main" r:embed="rId10"/>
              </p:ext>
            </p:extLst>
          </p:nvPr>
        </p:nvPicPr>
        <p:blipFill>
          <a:blip r:embed="rId8"/>
          <a:srcRect l="0" t="12109" r="0" b="12109"/>
          <a:stretch>
            <a:fillRect/>
          </a:stretch>
        </p:blipFill>
        <p:spPr>
          <a:xfrm flipH="false" flipV="false" rot="0">
            <a:off x="12178393" y="767211"/>
            <a:ext cx="6108646" cy="82296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3"/>
                </p:tgtEl>
              </p:cMediaNode>
            </p:video>
            <p:video>
              <p:cMediaNode vol="100000">
                <p:cTn fill="hold" display="false">
                  <p:stCondLst>
                    <p:cond delay="indefinite"/>
                  </p:stCondLst>
                </p:cTn>
                <p:tgtEl>
                  <p:spTgt spid="5"/>
                </p:tgtEl>
              </p:cMediaNode>
            </p:video>
          </p:childTnLst>
        </p:cTn>
      </p:par>
    </p:tnLst>
  </p:timing>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79452"/>
            <a:ext cx="18480541" cy="9728095"/>
          </a:xfrm>
          <a:custGeom>
            <a:avLst/>
            <a:gdLst/>
            <a:ahLst/>
            <a:cxnLst/>
            <a:rect r="r" b="b" t="t" l="l"/>
            <a:pathLst>
              <a:path h="9728095" w="18480541">
                <a:moveTo>
                  <a:pt x="0" y="0"/>
                </a:moveTo>
                <a:lnTo>
                  <a:pt x="18480541" y="0"/>
                </a:lnTo>
                <a:lnTo>
                  <a:pt x="18480541" y="9728096"/>
                </a:lnTo>
                <a:lnTo>
                  <a:pt x="0" y="9728096"/>
                </a:lnTo>
                <a:lnTo>
                  <a:pt x="0" y="0"/>
                </a:lnTo>
                <a:close/>
              </a:path>
            </a:pathLst>
          </a:custGeom>
          <a:blipFill>
            <a:blip r:embed="rId2"/>
            <a:stretch>
              <a:fillRect l="-1974" t="0" r="-3015"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70" r="0" b="-370"/>
            </a:stretch>
          </a:blipFill>
        </p:spPr>
      </p:sp>
      <p:sp>
        <p:nvSpPr>
          <p:cNvPr name="Freeform 3" id="3"/>
          <p:cNvSpPr/>
          <p:nvPr/>
        </p:nvSpPr>
        <p:spPr>
          <a:xfrm flipH="false" flipV="false" rot="9428196">
            <a:off x="-2413913" y="-3257279"/>
            <a:ext cx="13691661" cy="7990951"/>
          </a:xfrm>
          <a:custGeom>
            <a:avLst/>
            <a:gdLst/>
            <a:ahLst/>
            <a:cxnLst/>
            <a:rect r="r" b="b" t="t" l="l"/>
            <a:pathLst>
              <a:path h="7990951" w="13691661">
                <a:moveTo>
                  <a:pt x="0" y="0"/>
                </a:moveTo>
                <a:lnTo>
                  <a:pt x="13691661" y="0"/>
                </a:lnTo>
                <a:lnTo>
                  <a:pt x="13691661" y="7990951"/>
                </a:lnTo>
                <a:lnTo>
                  <a:pt x="0" y="799095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1865089" y="4906033"/>
            <a:ext cx="854383" cy="994915"/>
          </a:xfrm>
          <a:custGeom>
            <a:avLst/>
            <a:gdLst/>
            <a:ahLst/>
            <a:cxnLst/>
            <a:rect r="r" b="b" t="t" l="l"/>
            <a:pathLst>
              <a:path h="994915" w="854383">
                <a:moveTo>
                  <a:pt x="0" y="0"/>
                </a:moveTo>
                <a:lnTo>
                  <a:pt x="854383" y="0"/>
                </a:lnTo>
                <a:lnTo>
                  <a:pt x="854383" y="994915"/>
                </a:lnTo>
                <a:lnTo>
                  <a:pt x="0" y="9949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1567852" y="4854876"/>
            <a:ext cx="9432301" cy="1758704"/>
          </a:xfrm>
          <a:prstGeom prst="rect">
            <a:avLst/>
          </a:prstGeom>
        </p:spPr>
        <p:txBody>
          <a:bodyPr anchor="t" rtlCol="false" tIns="0" lIns="0" bIns="0" rIns="0">
            <a:spAutoFit/>
          </a:bodyPr>
          <a:lstStyle/>
          <a:p>
            <a:pPr algn="l">
              <a:lnSpc>
                <a:spcPts val="13424"/>
              </a:lnSpc>
            </a:pPr>
            <a:r>
              <a:rPr lang="en-US" sz="12664">
                <a:solidFill>
                  <a:srgbClr val="F8F2ED"/>
                </a:solidFill>
                <a:latin typeface="League Spartan"/>
                <a:ea typeface="League Spartan"/>
                <a:cs typeface="League Spartan"/>
                <a:sym typeface="League Spartan"/>
              </a:rPr>
              <a:t>LA VISION</a:t>
            </a:r>
          </a:p>
        </p:txBody>
      </p:sp>
      <p:sp>
        <p:nvSpPr>
          <p:cNvPr name="TextBox 6" id="6"/>
          <p:cNvSpPr txBox="true"/>
          <p:nvPr/>
        </p:nvSpPr>
        <p:spPr>
          <a:xfrm rot="0">
            <a:off x="1567852" y="6461180"/>
            <a:ext cx="15691448" cy="3637562"/>
          </a:xfrm>
          <a:prstGeom prst="rect">
            <a:avLst/>
          </a:prstGeom>
        </p:spPr>
        <p:txBody>
          <a:bodyPr anchor="t" rtlCol="false" tIns="0" lIns="0" bIns="0" rIns="0">
            <a:spAutoFit/>
          </a:bodyPr>
          <a:lstStyle/>
          <a:p>
            <a:pPr algn="just">
              <a:lnSpc>
                <a:spcPts val="4824"/>
              </a:lnSpc>
            </a:pPr>
            <a:r>
              <a:rPr lang="en-US" sz="2888">
                <a:solidFill>
                  <a:srgbClr val="F8F2ED"/>
                </a:solidFill>
                <a:latin typeface="Poppins Bold"/>
                <a:ea typeface="Poppins Bold"/>
                <a:cs typeface="Poppins Bold"/>
                <a:sym typeface="Poppins Bold"/>
              </a:rPr>
              <a:t>Si tout le monde utilisait Studio Okoumé, les espaces seraient transformés par des meubles qui racontent une histoire alliant esthétique moderne et authenticité culturelle. Ces pièces uniques favoriseraient une connexion plus profonde avec notre patrimoine culturel. Les communautés prospéreraient grâce à une économie circulaire et durable, réduisant l’empreinte carbone tout en soutenant l’artisanat traditionnel.</a:t>
            </a:r>
          </a:p>
        </p:txBody>
      </p:sp>
      <p:sp>
        <p:nvSpPr>
          <p:cNvPr name="TextBox 7" id="7"/>
          <p:cNvSpPr txBox="true"/>
          <p:nvPr/>
        </p:nvSpPr>
        <p:spPr>
          <a:xfrm rot="0">
            <a:off x="1824426" y="3999589"/>
            <a:ext cx="1608136" cy="693363"/>
          </a:xfrm>
          <a:prstGeom prst="rect">
            <a:avLst/>
          </a:prstGeom>
        </p:spPr>
        <p:txBody>
          <a:bodyPr anchor="t" rtlCol="false" tIns="0" lIns="0" bIns="0" rIns="0">
            <a:spAutoFit/>
          </a:bodyPr>
          <a:lstStyle/>
          <a:p>
            <a:pPr algn="l">
              <a:lnSpc>
                <a:spcPts val="4993"/>
              </a:lnSpc>
            </a:pPr>
            <a:r>
              <a:rPr lang="en-US" sz="4711">
                <a:solidFill>
                  <a:srgbClr val="F8F2ED"/>
                </a:solidFill>
                <a:latin typeface="Poppins Bold"/>
                <a:ea typeface="Poppins Bold"/>
                <a:cs typeface="Poppins Bold"/>
                <a:sym typeface="Poppins Bold"/>
              </a:rPr>
              <a:t>01.</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70" r="0" b="-370"/>
            </a:stretch>
          </a:blipFill>
        </p:spPr>
      </p:sp>
      <p:sp>
        <p:nvSpPr>
          <p:cNvPr name="Freeform 3" id="3"/>
          <p:cNvSpPr/>
          <p:nvPr/>
        </p:nvSpPr>
        <p:spPr>
          <a:xfrm flipH="false" flipV="false" rot="0">
            <a:off x="16404917" y="1028700"/>
            <a:ext cx="854383" cy="994915"/>
          </a:xfrm>
          <a:custGeom>
            <a:avLst/>
            <a:gdLst/>
            <a:ahLst/>
            <a:cxnLst/>
            <a:rect r="r" b="b" t="t" l="l"/>
            <a:pathLst>
              <a:path h="994915" w="854383">
                <a:moveTo>
                  <a:pt x="0" y="0"/>
                </a:moveTo>
                <a:lnTo>
                  <a:pt x="854383" y="0"/>
                </a:lnTo>
                <a:lnTo>
                  <a:pt x="854383" y="994915"/>
                </a:lnTo>
                <a:lnTo>
                  <a:pt x="0" y="9949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0081628" y="2796734"/>
            <a:ext cx="2711147" cy="3010713"/>
          </a:xfrm>
          <a:custGeom>
            <a:avLst/>
            <a:gdLst/>
            <a:ahLst/>
            <a:cxnLst/>
            <a:rect r="r" b="b" t="t" l="l"/>
            <a:pathLst>
              <a:path h="3010713" w="2711147">
                <a:moveTo>
                  <a:pt x="0" y="0"/>
                </a:moveTo>
                <a:lnTo>
                  <a:pt x="2711147" y="0"/>
                </a:lnTo>
                <a:lnTo>
                  <a:pt x="2711147" y="3010712"/>
                </a:lnTo>
                <a:lnTo>
                  <a:pt x="0" y="3010712"/>
                </a:lnTo>
                <a:lnTo>
                  <a:pt x="0" y="0"/>
                </a:lnTo>
                <a:close/>
              </a:path>
            </a:pathLst>
          </a:custGeom>
          <a:blipFill>
            <a:blip r:embed="rId5"/>
            <a:stretch>
              <a:fillRect l="0" t="0" r="0" b="0"/>
            </a:stretch>
          </a:blipFill>
        </p:spPr>
      </p:sp>
      <p:sp>
        <p:nvSpPr>
          <p:cNvPr name="Freeform 5" id="5"/>
          <p:cNvSpPr/>
          <p:nvPr/>
        </p:nvSpPr>
        <p:spPr>
          <a:xfrm flipH="false" flipV="false" rot="0">
            <a:off x="3823727" y="2853659"/>
            <a:ext cx="3009490" cy="3009490"/>
          </a:xfrm>
          <a:custGeom>
            <a:avLst/>
            <a:gdLst/>
            <a:ahLst/>
            <a:cxnLst/>
            <a:rect r="r" b="b" t="t" l="l"/>
            <a:pathLst>
              <a:path h="3009490" w="3009490">
                <a:moveTo>
                  <a:pt x="0" y="0"/>
                </a:moveTo>
                <a:lnTo>
                  <a:pt x="3009490" y="0"/>
                </a:lnTo>
                <a:lnTo>
                  <a:pt x="3009490" y="3009490"/>
                </a:lnTo>
                <a:lnTo>
                  <a:pt x="0" y="3009490"/>
                </a:lnTo>
                <a:lnTo>
                  <a:pt x="0" y="0"/>
                </a:lnTo>
                <a:close/>
              </a:path>
            </a:pathLst>
          </a:custGeom>
          <a:blipFill>
            <a:blip r:embed="rId6"/>
            <a:stretch>
              <a:fillRect l="0" t="0" r="0" b="0"/>
            </a:stretch>
          </a:blipFill>
        </p:spPr>
      </p:sp>
      <p:sp>
        <p:nvSpPr>
          <p:cNvPr name="Freeform 6" id="6"/>
          <p:cNvSpPr/>
          <p:nvPr/>
        </p:nvSpPr>
        <p:spPr>
          <a:xfrm flipH="false" flipV="false" rot="0">
            <a:off x="6370271" y="3346199"/>
            <a:ext cx="4492797" cy="2655243"/>
          </a:xfrm>
          <a:custGeom>
            <a:avLst/>
            <a:gdLst/>
            <a:ahLst/>
            <a:cxnLst/>
            <a:rect r="r" b="b" t="t" l="l"/>
            <a:pathLst>
              <a:path h="2655243" w="4492797">
                <a:moveTo>
                  <a:pt x="0" y="0"/>
                </a:moveTo>
                <a:lnTo>
                  <a:pt x="4492796" y="0"/>
                </a:lnTo>
                <a:lnTo>
                  <a:pt x="4492796" y="2655242"/>
                </a:lnTo>
                <a:lnTo>
                  <a:pt x="0" y="2655242"/>
                </a:lnTo>
                <a:lnTo>
                  <a:pt x="0" y="0"/>
                </a:lnTo>
                <a:close/>
              </a:path>
            </a:pathLst>
          </a:custGeom>
          <a:blipFill>
            <a:blip r:embed="rId7"/>
            <a:stretch>
              <a:fillRect l="0" t="0" r="0" b="0"/>
            </a:stretch>
          </a:blipFill>
        </p:spPr>
      </p:sp>
      <p:sp>
        <p:nvSpPr>
          <p:cNvPr name="Freeform 7" id="7"/>
          <p:cNvSpPr/>
          <p:nvPr/>
        </p:nvSpPr>
        <p:spPr>
          <a:xfrm flipH="false" flipV="false" rot="0">
            <a:off x="12124829" y="3134966"/>
            <a:ext cx="2810179" cy="2672480"/>
          </a:xfrm>
          <a:custGeom>
            <a:avLst/>
            <a:gdLst/>
            <a:ahLst/>
            <a:cxnLst/>
            <a:rect r="r" b="b" t="t" l="l"/>
            <a:pathLst>
              <a:path h="2672480" w="2810179">
                <a:moveTo>
                  <a:pt x="0" y="0"/>
                </a:moveTo>
                <a:lnTo>
                  <a:pt x="2810179" y="0"/>
                </a:lnTo>
                <a:lnTo>
                  <a:pt x="2810179" y="2672480"/>
                </a:lnTo>
                <a:lnTo>
                  <a:pt x="0" y="2672480"/>
                </a:lnTo>
                <a:lnTo>
                  <a:pt x="0" y="0"/>
                </a:lnTo>
                <a:close/>
              </a:path>
            </a:pathLst>
          </a:custGeom>
          <a:blipFill>
            <a:blip r:embed="rId8"/>
            <a:stretch>
              <a:fillRect l="0" t="0" r="0" b="0"/>
            </a:stretch>
          </a:blipFill>
        </p:spPr>
      </p:sp>
      <p:sp>
        <p:nvSpPr>
          <p:cNvPr name="Freeform 8" id="8"/>
          <p:cNvSpPr/>
          <p:nvPr/>
        </p:nvSpPr>
        <p:spPr>
          <a:xfrm flipH="false" flipV="false" rot="0">
            <a:off x="14407041" y="2715367"/>
            <a:ext cx="3202280" cy="3286075"/>
          </a:xfrm>
          <a:custGeom>
            <a:avLst/>
            <a:gdLst/>
            <a:ahLst/>
            <a:cxnLst/>
            <a:rect r="r" b="b" t="t" l="l"/>
            <a:pathLst>
              <a:path h="3286075" w="3202280">
                <a:moveTo>
                  <a:pt x="0" y="0"/>
                </a:moveTo>
                <a:lnTo>
                  <a:pt x="3202279" y="0"/>
                </a:lnTo>
                <a:lnTo>
                  <a:pt x="3202279" y="3286074"/>
                </a:lnTo>
                <a:lnTo>
                  <a:pt x="0" y="3286074"/>
                </a:lnTo>
                <a:lnTo>
                  <a:pt x="0" y="0"/>
                </a:lnTo>
                <a:close/>
              </a:path>
            </a:pathLst>
          </a:custGeom>
          <a:blipFill>
            <a:blip r:embed="rId9"/>
            <a:stretch>
              <a:fillRect l="0" t="0" r="0" b="0"/>
            </a:stretch>
          </a:blipFill>
        </p:spPr>
      </p:sp>
      <p:sp>
        <p:nvSpPr>
          <p:cNvPr name="Freeform 9" id="9"/>
          <p:cNvSpPr/>
          <p:nvPr/>
        </p:nvSpPr>
        <p:spPr>
          <a:xfrm flipH="false" flipV="false" rot="3058396">
            <a:off x="7112981" y="1703161"/>
            <a:ext cx="3132111" cy="3132111"/>
          </a:xfrm>
          <a:custGeom>
            <a:avLst/>
            <a:gdLst/>
            <a:ahLst/>
            <a:cxnLst/>
            <a:rect r="r" b="b" t="t" l="l"/>
            <a:pathLst>
              <a:path h="3132111" w="3132111">
                <a:moveTo>
                  <a:pt x="0" y="0"/>
                </a:moveTo>
                <a:lnTo>
                  <a:pt x="3132111" y="0"/>
                </a:lnTo>
                <a:lnTo>
                  <a:pt x="3132111" y="3132111"/>
                </a:lnTo>
                <a:lnTo>
                  <a:pt x="0" y="3132111"/>
                </a:lnTo>
                <a:lnTo>
                  <a:pt x="0" y="0"/>
                </a:lnTo>
                <a:close/>
              </a:path>
            </a:pathLst>
          </a:custGeom>
          <a:blipFill>
            <a:blip r:embed="rId10"/>
            <a:stretch>
              <a:fillRect l="0" t="0" r="0" b="0"/>
            </a:stretch>
          </a:blipFill>
        </p:spPr>
      </p:sp>
      <p:sp>
        <p:nvSpPr>
          <p:cNvPr name="Freeform 10" id="10"/>
          <p:cNvSpPr/>
          <p:nvPr/>
        </p:nvSpPr>
        <p:spPr>
          <a:xfrm flipH="false" flipV="false" rot="0">
            <a:off x="8637236" y="7216729"/>
            <a:ext cx="2536842" cy="2855197"/>
          </a:xfrm>
          <a:custGeom>
            <a:avLst/>
            <a:gdLst/>
            <a:ahLst/>
            <a:cxnLst/>
            <a:rect r="r" b="b" t="t" l="l"/>
            <a:pathLst>
              <a:path h="2855197" w="2536842">
                <a:moveTo>
                  <a:pt x="0" y="0"/>
                </a:moveTo>
                <a:lnTo>
                  <a:pt x="2536842" y="0"/>
                </a:lnTo>
                <a:lnTo>
                  <a:pt x="2536842" y="2855197"/>
                </a:lnTo>
                <a:lnTo>
                  <a:pt x="0" y="2855197"/>
                </a:lnTo>
                <a:lnTo>
                  <a:pt x="0" y="0"/>
                </a:lnTo>
                <a:close/>
              </a:path>
            </a:pathLst>
          </a:custGeom>
          <a:blipFill>
            <a:blip r:embed="rId11"/>
            <a:stretch>
              <a:fillRect l="0" t="0" r="0" b="0"/>
            </a:stretch>
          </a:blipFill>
        </p:spPr>
      </p:sp>
      <p:sp>
        <p:nvSpPr>
          <p:cNvPr name="Freeform 11" id="11"/>
          <p:cNvSpPr/>
          <p:nvPr/>
        </p:nvSpPr>
        <p:spPr>
          <a:xfrm flipH="false" flipV="false" rot="0">
            <a:off x="11353276" y="7154723"/>
            <a:ext cx="3197832" cy="3132277"/>
          </a:xfrm>
          <a:custGeom>
            <a:avLst/>
            <a:gdLst/>
            <a:ahLst/>
            <a:cxnLst/>
            <a:rect r="r" b="b" t="t" l="l"/>
            <a:pathLst>
              <a:path h="3132277" w="3197832">
                <a:moveTo>
                  <a:pt x="0" y="0"/>
                </a:moveTo>
                <a:lnTo>
                  <a:pt x="3197832" y="0"/>
                </a:lnTo>
                <a:lnTo>
                  <a:pt x="3197832" y="3132277"/>
                </a:lnTo>
                <a:lnTo>
                  <a:pt x="0" y="3132277"/>
                </a:lnTo>
                <a:lnTo>
                  <a:pt x="0" y="0"/>
                </a:lnTo>
                <a:close/>
              </a:path>
            </a:pathLst>
          </a:custGeom>
          <a:blipFill>
            <a:blip r:embed="rId12"/>
            <a:stretch>
              <a:fillRect l="0" t="0" r="0" b="0"/>
            </a:stretch>
          </a:blipFill>
        </p:spPr>
      </p:sp>
      <p:sp>
        <p:nvSpPr>
          <p:cNvPr name="Freeform 12" id="12"/>
          <p:cNvSpPr/>
          <p:nvPr/>
        </p:nvSpPr>
        <p:spPr>
          <a:xfrm flipH="false" flipV="false" rot="0">
            <a:off x="5612149" y="7438366"/>
            <a:ext cx="2650790" cy="2633560"/>
          </a:xfrm>
          <a:custGeom>
            <a:avLst/>
            <a:gdLst/>
            <a:ahLst/>
            <a:cxnLst/>
            <a:rect r="r" b="b" t="t" l="l"/>
            <a:pathLst>
              <a:path h="2633560" w="2650790">
                <a:moveTo>
                  <a:pt x="0" y="0"/>
                </a:moveTo>
                <a:lnTo>
                  <a:pt x="2650790" y="0"/>
                </a:lnTo>
                <a:lnTo>
                  <a:pt x="2650790" y="2633560"/>
                </a:lnTo>
                <a:lnTo>
                  <a:pt x="0" y="2633560"/>
                </a:lnTo>
                <a:lnTo>
                  <a:pt x="0" y="0"/>
                </a:lnTo>
                <a:close/>
              </a:path>
            </a:pathLst>
          </a:custGeom>
          <a:blipFill>
            <a:blip r:embed="rId13"/>
            <a:stretch>
              <a:fillRect l="0" t="0" r="0" b="0"/>
            </a:stretch>
          </a:blipFill>
        </p:spPr>
      </p:sp>
      <p:sp>
        <p:nvSpPr>
          <p:cNvPr name="Freeform 13" id="13"/>
          <p:cNvSpPr/>
          <p:nvPr/>
        </p:nvSpPr>
        <p:spPr>
          <a:xfrm flipH="true" flipV="true" rot="2700000">
            <a:off x="4487362" y="5022039"/>
            <a:ext cx="1682220" cy="1682220"/>
          </a:xfrm>
          <a:custGeom>
            <a:avLst/>
            <a:gdLst/>
            <a:ahLst/>
            <a:cxnLst/>
            <a:rect r="r" b="b" t="t" l="l"/>
            <a:pathLst>
              <a:path h="1682220" w="1682220">
                <a:moveTo>
                  <a:pt x="1682220" y="1682220"/>
                </a:moveTo>
                <a:lnTo>
                  <a:pt x="0" y="1682220"/>
                </a:lnTo>
                <a:lnTo>
                  <a:pt x="0" y="0"/>
                </a:lnTo>
                <a:lnTo>
                  <a:pt x="1682220" y="0"/>
                </a:lnTo>
                <a:lnTo>
                  <a:pt x="1682220" y="1682220"/>
                </a:lnTo>
                <a:close/>
              </a:path>
            </a:pathLst>
          </a:custGeom>
          <a:blipFill>
            <a:blip r:embed="rId14"/>
            <a:stretch>
              <a:fillRect l="0" t="0" r="0" b="0"/>
            </a:stretch>
          </a:blipFill>
        </p:spPr>
      </p:sp>
      <p:sp>
        <p:nvSpPr>
          <p:cNvPr name="TextBox 14" id="14"/>
          <p:cNvSpPr txBox="true"/>
          <p:nvPr/>
        </p:nvSpPr>
        <p:spPr>
          <a:xfrm rot="0">
            <a:off x="3432563" y="516475"/>
            <a:ext cx="12733012" cy="1758704"/>
          </a:xfrm>
          <a:prstGeom prst="rect">
            <a:avLst/>
          </a:prstGeom>
        </p:spPr>
        <p:txBody>
          <a:bodyPr anchor="t" rtlCol="false" tIns="0" lIns="0" bIns="0" rIns="0">
            <a:spAutoFit/>
          </a:bodyPr>
          <a:lstStyle/>
          <a:p>
            <a:pPr algn="l">
              <a:lnSpc>
                <a:spcPts val="13424"/>
              </a:lnSpc>
            </a:pPr>
            <a:r>
              <a:rPr lang="en-US" sz="12664">
                <a:solidFill>
                  <a:srgbClr val="F8F2ED"/>
                </a:solidFill>
                <a:latin typeface="League Spartan"/>
                <a:ea typeface="League Spartan"/>
                <a:cs typeface="League Spartan"/>
                <a:sym typeface="League Spartan"/>
              </a:rPr>
              <a:t>LE PROBLÈME</a:t>
            </a:r>
          </a:p>
        </p:txBody>
      </p:sp>
      <p:sp>
        <p:nvSpPr>
          <p:cNvPr name="TextBox 15" id="15"/>
          <p:cNvSpPr txBox="true"/>
          <p:nvPr/>
        </p:nvSpPr>
        <p:spPr>
          <a:xfrm rot="0">
            <a:off x="1586301" y="1047750"/>
            <a:ext cx="1608136" cy="693363"/>
          </a:xfrm>
          <a:prstGeom prst="rect">
            <a:avLst/>
          </a:prstGeom>
        </p:spPr>
        <p:txBody>
          <a:bodyPr anchor="t" rtlCol="false" tIns="0" lIns="0" bIns="0" rIns="0">
            <a:spAutoFit/>
          </a:bodyPr>
          <a:lstStyle/>
          <a:p>
            <a:pPr algn="l">
              <a:lnSpc>
                <a:spcPts val="4993"/>
              </a:lnSpc>
            </a:pPr>
            <a:r>
              <a:rPr lang="en-US" sz="4711">
                <a:solidFill>
                  <a:srgbClr val="F8F2ED"/>
                </a:solidFill>
                <a:latin typeface="Poppins Bold"/>
                <a:ea typeface="Poppins Bold"/>
                <a:cs typeface="Poppins Bold"/>
                <a:sym typeface="Poppins Bold"/>
              </a:rPr>
              <a:t>02.</a:t>
            </a:r>
          </a:p>
        </p:txBody>
      </p:sp>
      <p:sp>
        <p:nvSpPr>
          <p:cNvPr name="Freeform 16" id="16"/>
          <p:cNvSpPr/>
          <p:nvPr/>
        </p:nvSpPr>
        <p:spPr>
          <a:xfrm flipH="true" flipV="true" rot="2700000">
            <a:off x="7492343" y="5022219"/>
            <a:ext cx="1682220" cy="1682220"/>
          </a:xfrm>
          <a:custGeom>
            <a:avLst/>
            <a:gdLst/>
            <a:ahLst/>
            <a:cxnLst/>
            <a:rect r="r" b="b" t="t" l="l"/>
            <a:pathLst>
              <a:path h="1682220" w="1682220">
                <a:moveTo>
                  <a:pt x="1682220" y="1682220"/>
                </a:moveTo>
                <a:lnTo>
                  <a:pt x="0" y="1682220"/>
                </a:lnTo>
                <a:lnTo>
                  <a:pt x="0" y="0"/>
                </a:lnTo>
                <a:lnTo>
                  <a:pt x="1682220" y="0"/>
                </a:lnTo>
                <a:lnTo>
                  <a:pt x="1682220" y="1682220"/>
                </a:lnTo>
                <a:close/>
              </a:path>
            </a:pathLst>
          </a:custGeom>
          <a:blipFill>
            <a:blip r:embed="rId14"/>
            <a:stretch>
              <a:fillRect l="0" t="0" r="0" b="0"/>
            </a:stretch>
          </a:blipFill>
        </p:spPr>
      </p:sp>
      <p:sp>
        <p:nvSpPr>
          <p:cNvPr name="Freeform 17" id="17"/>
          <p:cNvSpPr/>
          <p:nvPr/>
        </p:nvSpPr>
        <p:spPr>
          <a:xfrm flipH="true" flipV="true" rot="2700000">
            <a:off x="9957086" y="5022039"/>
            <a:ext cx="1682220" cy="1682220"/>
          </a:xfrm>
          <a:custGeom>
            <a:avLst/>
            <a:gdLst/>
            <a:ahLst/>
            <a:cxnLst/>
            <a:rect r="r" b="b" t="t" l="l"/>
            <a:pathLst>
              <a:path h="1682220" w="1682220">
                <a:moveTo>
                  <a:pt x="1682220" y="1682220"/>
                </a:moveTo>
                <a:lnTo>
                  <a:pt x="0" y="1682220"/>
                </a:lnTo>
                <a:lnTo>
                  <a:pt x="0" y="0"/>
                </a:lnTo>
                <a:lnTo>
                  <a:pt x="1682220" y="0"/>
                </a:lnTo>
                <a:lnTo>
                  <a:pt x="1682220" y="1682220"/>
                </a:lnTo>
                <a:close/>
              </a:path>
            </a:pathLst>
          </a:custGeom>
          <a:blipFill>
            <a:blip r:embed="rId14"/>
            <a:stretch>
              <a:fillRect l="0" t="0" r="0" b="0"/>
            </a:stretch>
          </a:blipFill>
        </p:spPr>
      </p:sp>
      <p:sp>
        <p:nvSpPr>
          <p:cNvPr name="Freeform 18" id="18"/>
          <p:cNvSpPr/>
          <p:nvPr/>
        </p:nvSpPr>
        <p:spPr>
          <a:xfrm flipH="true" flipV="true" rot="2700000">
            <a:off x="12692494" y="5022039"/>
            <a:ext cx="1682220" cy="1682220"/>
          </a:xfrm>
          <a:custGeom>
            <a:avLst/>
            <a:gdLst/>
            <a:ahLst/>
            <a:cxnLst/>
            <a:rect r="r" b="b" t="t" l="l"/>
            <a:pathLst>
              <a:path h="1682220" w="1682220">
                <a:moveTo>
                  <a:pt x="1682220" y="1682220"/>
                </a:moveTo>
                <a:lnTo>
                  <a:pt x="0" y="1682220"/>
                </a:lnTo>
                <a:lnTo>
                  <a:pt x="0" y="0"/>
                </a:lnTo>
                <a:lnTo>
                  <a:pt x="1682220" y="0"/>
                </a:lnTo>
                <a:lnTo>
                  <a:pt x="1682220" y="1682220"/>
                </a:lnTo>
                <a:close/>
              </a:path>
            </a:pathLst>
          </a:custGeom>
          <a:blipFill>
            <a:blip r:embed="rId14"/>
            <a:stretch>
              <a:fillRect l="0" t="0" r="0" b="0"/>
            </a:stretch>
          </a:blipFill>
        </p:spPr>
      </p:sp>
      <p:sp>
        <p:nvSpPr>
          <p:cNvPr name="Freeform 19" id="19"/>
          <p:cNvSpPr/>
          <p:nvPr/>
        </p:nvSpPr>
        <p:spPr>
          <a:xfrm flipH="true" flipV="true" rot="2700000">
            <a:off x="15232293" y="5022039"/>
            <a:ext cx="1682220" cy="1682220"/>
          </a:xfrm>
          <a:custGeom>
            <a:avLst/>
            <a:gdLst/>
            <a:ahLst/>
            <a:cxnLst/>
            <a:rect r="r" b="b" t="t" l="l"/>
            <a:pathLst>
              <a:path h="1682220" w="1682220">
                <a:moveTo>
                  <a:pt x="1682220" y="1682220"/>
                </a:moveTo>
                <a:lnTo>
                  <a:pt x="0" y="1682220"/>
                </a:lnTo>
                <a:lnTo>
                  <a:pt x="0" y="0"/>
                </a:lnTo>
                <a:lnTo>
                  <a:pt x="1682220" y="0"/>
                </a:lnTo>
                <a:lnTo>
                  <a:pt x="1682220" y="1682220"/>
                </a:lnTo>
                <a:close/>
              </a:path>
            </a:pathLst>
          </a:custGeom>
          <a:blipFill>
            <a:blip r:embed="rId14"/>
            <a:stretch>
              <a:fillRect l="0" t="0" r="0" b="0"/>
            </a:stretch>
          </a:blipFill>
        </p:spPr>
      </p:sp>
      <p:grpSp>
        <p:nvGrpSpPr>
          <p:cNvPr name="Group 20" id="20"/>
          <p:cNvGrpSpPr/>
          <p:nvPr/>
        </p:nvGrpSpPr>
        <p:grpSpPr>
          <a:xfrm rot="0">
            <a:off x="157144" y="7216729"/>
            <a:ext cx="2643937" cy="2643937"/>
            <a:chOff x="0" y="0"/>
            <a:chExt cx="3525250" cy="3525250"/>
          </a:xfrm>
        </p:grpSpPr>
        <p:grpSp>
          <p:nvGrpSpPr>
            <p:cNvPr name="Group 21" id="21"/>
            <p:cNvGrpSpPr/>
            <p:nvPr/>
          </p:nvGrpSpPr>
          <p:grpSpPr>
            <a:xfrm rot="0">
              <a:off x="0" y="0"/>
              <a:ext cx="3525250" cy="3525250"/>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2ED"/>
              </a:solidFill>
            </p:spPr>
          </p:sp>
          <p:sp>
            <p:nvSpPr>
              <p:cNvPr name="TextBox 23" id="23"/>
              <p:cNvSpPr txBox="true"/>
              <p:nvPr/>
            </p:nvSpPr>
            <p:spPr>
              <a:xfrm>
                <a:off x="76200" y="38100"/>
                <a:ext cx="660400" cy="698500"/>
              </a:xfrm>
              <a:prstGeom prst="rect">
                <a:avLst/>
              </a:prstGeom>
            </p:spPr>
            <p:txBody>
              <a:bodyPr anchor="ctr" rtlCol="false" tIns="50800" lIns="50800" bIns="50800" rIns="50800"/>
              <a:lstStyle/>
              <a:p>
                <a:pPr algn="ctr">
                  <a:lnSpc>
                    <a:spcPts val="2660"/>
                  </a:lnSpc>
                </a:pPr>
              </a:p>
            </p:txBody>
          </p:sp>
        </p:grpSp>
        <p:sp>
          <p:nvSpPr>
            <p:cNvPr name="TextBox 24" id="24"/>
            <p:cNvSpPr txBox="true"/>
            <p:nvPr/>
          </p:nvSpPr>
          <p:spPr>
            <a:xfrm rot="0">
              <a:off x="473298" y="463883"/>
              <a:ext cx="2578654" cy="386409"/>
            </a:xfrm>
            <a:prstGeom prst="rect">
              <a:avLst/>
            </a:prstGeom>
          </p:spPr>
          <p:txBody>
            <a:bodyPr anchor="t" rtlCol="false" tIns="0" lIns="0" bIns="0" rIns="0">
              <a:spAutoFit/>
            </a:bodyPr>
            <a:lstStyle/>
            <a:p>
              <a:pPr algn="ctr">
                <a:lnSpc>
                  <a:spcPts val="1977"/>
                </a:lnSpc>
              </a:pPr>
              <a:r>
                <a:rPr lang="en-US" sz="2059" spc="-131">
                  <a:solidFill>
                    <a:srgbClr val="1C1717"/>
                  </a:solidFill>
                  <a:latin typeface="Poppins"/>
                  <a:ea typeface="Poppins"/>
                  <a:cs typeface="Poppins"/>
                  <a:sym typeface="Poppins"/>
                </a:rPr>
                <a:t>Le goût</a:t>
              </a:r>
            </a:p>
          </p:txBody>
        </p:sp>
        <p:sp>
          <p:nvSpPr>
            <p:cNvPr name="TextBox 25" id="25"/>
            <p:cNvSpPr txBox="true"/>
            <p:nvPr/>
          </p:nvSpPr>
          <p:spPr>
            <a:xfrm rot="0">
              <a:off x="332402" y="1001760"/>
              <a:ext cx="2860446" cy="1811693"/>
            </a:xfrm>
            <a:prstGeom prst="rect">
              <a:avLst/>
            </a:prstGeom>
          </p:spPr>
          <p:txBody>
            <a:bodyPr anchor="t" rtlCol="false" tIns="0" lIns="0" bIns="0" rIns="0">
              <a:spAutoFit/>
            </a:bodyPr>
            <a:lstStyle/>
            <a:p>
              <a:pPr algn="ctr">
                <a:lnSpc>
                  <a:spcPts val="2210"/>
                </a:lnSpc>
              </a:pPr>
              <a:r>
                <a:rPr lang="en-US" sz="1372">
                  <a:solidFill>
                    <a:srgbClr val="1C1717"/>
                  </a:solidFill>
                  <a:latin typeface="Poppins"/>
                  <a:ea typeface="Poppins"/>
                  <a:cs typeface="Poppins"/>
                  <a:sym typeface="Poppins"/>
                </a:rPr>
                <a:t>Un manque de diversité et de modernité dans le design des meubles fabriquement localement.</a:t>
              </a:r>
            </a:p>
          </p:txBody>
        </p:sp>
      </p:grpSp>
      <p:grpSp>
        <p:nvGrpSpPr>
          <p:cNvPr name="Group 26" id="26"/>
          <p:cNvGrpSpPr/>
          <p:nvPr/>
        </p:nvGrpSpPr>
        <p:grpSpPr>
          <a:xfrm rot="0">
            <a:off x="157144" y="3219212"/>
            <a:ext cx="2643937" cy="2643937"/>
            <a:chOff x="0" y="0"/>
            <a:chExt cx="3525250" cy="3525250"/>
          </a:xfrm>
        </p:grpSpPr>
        <p:grpSp>
          <p:nvGrpSpPr>
            <p:cNvPr name="Group 27" id="27"/>
            <p:cNvGrpSpPr/>
            <p:nvPr/>
          </p:nvGrpSpPr>
          <p:grpSpPr>
            <a:xfrm rot="0">
              <a:off x="0" y="0"/>
              <a:ext cx="3525250" cy="3525250"/>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2ED"/>
              </a:solidFill>
            </p:spPr>
          </p:sp>
          <p:sp>
            <p:nvSpPr>
              <p:cNvPr name="TextBox 29" id="29"/>
              <p:cNvSpPr txBox="true"/>
              <p:nvPr/>
            </p:nvSpPr>
            <p:spPr>
              <a:xfrm>
                <a:off x="76200" y="38100"/>
                <a:ext cx="660400" cy="698500"/>
              </a:xfrm>
              <a:prstGeom prst="rect">
                <a:avLst/>
              </a:prstGeom>
            </p:spPr>
            <p:txBody>
              <a:bodyPr anchor="ctr" rtlCol="false" tIns="50800" lIns="50800" bIns="50800" rIns="50800"/>
              <a:lstStyle/>
              <a:p>
                <a:pPr algn="ctr">
                  <a:lnSpc>
                    <a:spcPts val="2660"/>
                  </a:lnSpc>
                </a:pPr>
              </a:p>
            </p:txBody>
          </p:sp>
        </p:grpSp>
        <p:sp>
          <p:nvSpPr>
            <p:cNvPr name="TextBox 30" id="30"/>
            <p:cNvSpPr txBox="true"/>
            <p:nvPr/>
          </p:nvSpPr>
          <p:spPr>
            <a:xfrm rot="0">
              <a:off x="489257" y="463883"/>
              <a:ext cx="2546736" cy="386409"/>
            </a:xfrm>
            <a:prstGeom prst="rect">
              <a:avLst/>
            </a:prstGeom>
          </p:spPr>
          <p:txBody>
            <a:bodyPr anchor="t" rtlCol="false" tIns="0" lIns="0" bIns="0" rIns="0">
              <a:spAutoFit/>
            </a:bodyPr>
            <a:lstStyle/>
            <a:p>
              <a:pPr algn="ctr">
                <a:lnSpc>
                  <a:spcPts val="1977"/>
                </a:lnSpc>
              </a:pPr>
              <a:r>
                <a:rPr lang="en-US" sz="2059" spc="-131">
                  <a:solidFill>
                    <a:srgbClr val="1C1717"/>
                  </a:solidFill>
                  <a:latin typeface="Poppins"/>
                  <a:ea typeface="Poppins"/>
                  <a:cs typeface="Poppins"/>
                  <a:sym typeface="Poppins"/>
                </a:rPr>
                <a:t>Le coût</a:t>
              </a:r>
            </a:p>
          </p:txBody>
        </p:sp>
        <p:sp>
          <p:nvSpPr>
            <p:cNvPr name="TextBox 31" id="31"/>
            <p:cNvSpPr txBox="true"/>
            <p:nvPr/>
          </p:nvSpPr>
          <p:spPr>
            <a:xfrm rot="0">
              <a:off x="332402" y="774092"/>
              <a:ext cx="2860446" cy="2544018"/>
            </a:xfrm>
            <a:prstGeom prst="rect">
              <a:avLst/>
            </a:prstGeom>
          </p:spPr>
          <p:txBody>
            <a:bodyPr anchor="t" rtlCol="false" tIns="0" lIns="0" bIns="0" rIns="0">
              <a:spAutoFit/>
            </a:bodyPr>
            <a:lstStyle/>
            <a:p>
              <a:pPr algn="ctr">
                <a:lnSpc>
                  <a:spcPts val="2210"/>
                </a:lnSpc>
              </a:pPr>
              <a:r>
                <a:rPr lang="en-US" sz="1372">
                  <a:solidFill>
                    <a:srgbClr val="1C1717"/>
                  </a:solidFill>
                  <a:latin typeface="Poppins"/>
                  <a:ea typeface="Poppins"/>
                  <a:cs typeface="Poppins"/>
                  <a:sym typeface="Poppins"/>
                </a:rPr>
                <a:t>Majoritairement importés, les meules vendus en grande surface sont 70 à 130% plus cher que ceux fabriqués sur le marché local.</a:t>
              </a:r>
            </a:p>
          </p:txBody>
        </p:sp>
      </p:grpSp>
      <p:sp>
        <p:nvSpPr>
          <p:cNvPr name="TextBox 32" id="32"/>
          <p:cNvSpPr txBox="true"/>
          <p:nvPr/>
        </p:nvSpPr>
        <p:spPr>
          <a:xfrm rot="0">
            <a:off x="4379186" y="6281376"/>
            <a:ext cx="1898570" cy="311811"/>
          </a:xfrm>
          <a:prstGeom prst="rect">
            <a:avLst/>
          </a:prstGeom>
        </p:spPr>
        <p:txBody>
          <a:bodyPr anchor="t" rtlCol="false" tIns="0" lIns="0" bIns="0" rIns="0">
            <a:spAutoFit/>
          </a:bodyPr>
          <a:lstStyle/>
          <a:p>
            <a:pPr algn="ctr">
              <a:lnSpc>
                <a:spcPts val="2557"/>
              </a:lnSpc>
              <a:spcBef>
                <a:spcPct val="0"/>
              </a:spcBef>
            </a:pPr>
            <a:r>
              <a:rPr lang="en-US" sz="1739" spc="255">
                <a:solidFill>
                  <a:srgbClr val="000000"/>
                </a:solidFill>
                <a:latin typeface="TT Firs Neue Bold"/>
                <a:ea typeface="TT Firs Neue Bold"/>
                <a:cs typeface="TT Firs Neue Bold"/>
                <a:sym typeface="TT Firs Neue Bold"/>
              </a:rPr>
              <a:t>50,000  CFA                   </a:t>
            </a:r>
          </a:p>
        </p:txBody>
      </p:sp>
      <p:sp>
        <p:nvSpPr>
          <p:cNvPr name="TextBox 33" id="33"/>
          <p:cNvSpPr txBox="true"/>
          <p:nvPr/>
        </p:nvSpPr>
        <p:spPr>
          <a:xfrm rot="0">
            <a:off x="9531567" y="6281376"/>
            <a:ext cx="2275804" cy="311811"/>
          </a:xfrm>
          <a:prstGeom prst="rect">
            <a:avLst/>
          </a:prstGeom>
        </p:spPr>
        <p:txBody>
          <a:bodyPr anchor="t" rtlCol="false" tIns="0" lIns="0" bIns="0" rIns="0">
            <a:spAutoFit/>
          </a:bodyPr>
          <a:lstStyle/>
          <a:p>
            <a:pPr algn="ctr">
              <a:lnSpc>
                <a:spcPts val="2557"/>
              </a:lnSpc>
              <a:spcBef>
                <a:spcPct val="0"/>
              </a:spcBef>
            </a:pPr>
            <a:r>
              <a:rPr lang="en-US" sz="1739" spc="255">
                <a:solidFill>
                  <a:srgbClr val="000000"/>
                </a:solidFill>
                <a:latin typeface="TT Firs Neue Bold"/>
                <a:ea typeface="TT Firs Neue Bold"/>
                <a:cs typeface="TT Firs Neue Bold"/>
                <a:sym typeface="TT Firs Neue Bold"/>
              </a:rPr>
              <a:t>    135,000 CFA                        </a:t>
            </a:r>
          </a:p>
        </p:txBody>
      </p:sp>
      <p:sp>
        <p:nvSpPr>
          <p:cNvPr name="TextBox 34" id="34"/>
          <p:cNvSpPr txBox="true"/>
          <p:nvPr/>
        </p:nvSpPr>
        <p:spPr>
          <a:xfrm rot="0">
            <a:off x="7489267" y="6281376"/>
            <a:ext cx="1688372" cy="311811"/>
          </a:xfrm>
          <a:prstGeom prst="rect">
            <a:avLst/>
          </a:prstGeom>
        </p:spPr>
        <p:txBody>
          <a:bodyPr anchor="t" rtlCol="false" tIns="0" lIns="0" bIns="0" rIns="0">
            <a:spAutoFit/>
          </a:bodyPr>
          <a:lstStyle/>
          <a:p>
            <a:pPr algn="ctr">
              <a:lnSpc>
                <a:spcPts val="2557"/>
              </a:lnSpc>
              <a:spcBef>
                <a:spcPct val="0"/>
              </a:spcBef>
            </a:pPr>
            <a:r>
              <a:rPr lang="en-US" sz="1739" spc="255">
                <a:solidFill>
                  <a:srgbClr val="000000"/>
                </a:solidFill>
                <a:latin typeface="TT Firs Neue Bold"/>
                <a:ea typeface="TT Firs Neue Bold"/>
                <a:cs typeface="TT Firs Neue Bold"/>
                <a:sym typeface="TT Firs Neue Bold"/>
              </a:rPr>
              <a:t>67,500 CFA    </a:t>
            </a:r>
          </a:p>
        </p:txBody>
      </p:sp>
      <p:sp>
        <p:nvSpPr>
          <p:cNvPr name="TextBox 35" id="35"/>
          <p:cNvSpPr txBox="true"/>
          <p:nvPr/>
        </p:nvSpPr>
        <p:spPr>
          <a:xfrm rot="0">
            <a:off x="11964439" y="6281376"/>
            <a:ext cx="2598285" cy="311811"/>
          </a:xfrm>
          <a:prstGeom prst="rect">
            <a:avLst/>
          </a:prstGeom>
        </p:spPr>
        <p:txBody>
          <a:bodyPr anchor="t" rtlCol="false" tIns="0" lIns="0" bIns="0" rIns="0">
            <a:spAutoFit/>
          </a:bodyPr>
          <a:lstStyle/>
          <a:p>
            <a:pPr algn="ctr">
              <a:lnSpc>
                <a:spcPts val="2557"/>
              </a:lnSpc>
              <a:spcBef>
                <a:spcPct val="0"/>
              </a:spcBef>
            </a:pPr>
            <a:r>
              <a:rPr lang="en-US" sz="1739" spc="255">
                <a:solidFill>
                  <a:srgbClr val="000000"/>
                </a:solidFill>
                <a:latin typeface="TT Firs Neue Bold"/>
                <a:ea typeface="TT Firs Neue Bold"/>
                <a:cs typeface="TT Firs Neue Bold"/>
                <a:sym typeface="TT Firs Neue Bold"/>
              </a:rPr>
              <a:t>        168,750 CFA             </a:t>
            </a:r>
          </a:p>
        </p:txBody>
      </p:sp>
      <p:sp>
        <p:nvSpPr>
          <p:cNvPr name="TextBox 36" id="36"/>
          <p:cNvSpPr txBox="true"/>
          <p:nvPr/>
        </p:nvSpPr>
        <p:spPr>
          <a:xfrm rot="0">
            <a:off x="14723114" y="6281376"/>
            <a:ext cx="2700579" cy="311811"/>
          </a:xfrm>
          <a:prstGeom prst="rect">
            <a:avLst/>
          </a:prstGeom>
        </p:spPr>
        <p:txBody>
          <a:bodyPr anchor="t" rtlCol="false" tIns="0" lIns="0" bIns="0" rIns="0">
            <a:spAutoFit/>
          </a:bodyPr>
          <a:lstStyle/>
          <a:p>
            <a:pPr algn="ctr">
              <a:lnSpc>
                <a:spcPts val="2557"/>
              </a:lnSpc>
              <a:spcBef>
                <a:spcPct val="0"/>
              </a:spcBef>
            </a:pPr>
            <a:r>
              <a:rPr lang="en-US" sz="1739" spc="255">
                <a:solidFill>
                  <a:srgbClr val="000000"/>
                </a:solidFill>
                <a:latin typeface="TT Firs Neue Bold"/>
                <a:ea typeface="TT Firs Neue Bold"/>
                <a:cs typeface="TT Firs Neue Bold"/>
                <a:sym typeface="TT Firs Neue Bold"/>
              </a:rPr>
              <a:t>   337,500 CFA​</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grpSp>
        <p:nvGrpSpPr>
          <p:cNvPr name="Group 2" id="2"/>
          <p:cNvGrpSpPr/>
          <p:nvPr/>
        </p:nvGrpSpPr>
        <p:grpSpPr>
          <a:xfrm rot="0">
            <a:off x="2352436" y="1840421"/>
            <a:ext cx="7372482" cy="2724835"/>
            <a:chOff x="0" y="0"/>
            <a:chExt cx="9829977" cy="3633113"/>
          </a:xfrm>
        </p:grpSpPr>
        <p:sp>
          <p:nvSpPr>
            <p:cNvPr name="TextBox 3" id="3"/>
            <p:cNvSpPr txBox="true"/>
            <p:nvPr/>
          </p:nvSpPr>
          <p:spPr>
            <a:xfrm rot="0">
              <a:off x="7739" y="1853209"/>
              <a:ext cx="9822237" cy="1779904"/>
            </a:xfrm>
            <a:prstGeom prst="rect">
              <a:avLst/>
            </a:prstGeom>
          </p:spPr>
          <p:txBody>
            <a:bodyPr anchor="t" rtlCol="false" tIns="0" lIns="0" bIns="0" rIns="0">
              <a:spAutoFit/>
            </a:bodyPr>
            <a:lstStyle/>
            <a:p>
              <a:pPr algn="l" marL="0" indent="0" lvl="0">
                <a:lnSpc>
                  <a:spcPts val="10022"/>
                </a:lnSpc>
                <a:spcBef>
                  <a:spcPct val="0"/>
                </a:spcBef>
              </a:pPr>
              <a:r>
                <a:rPr lang="en-US" sz="9455">
                  <a:solidFill>
                    <a:srgbClr val="1C1717"/>
                  </a:solidFill>
                  <a:latin typeface="League Spartan"/>
                  <a:ea typeface="League Spartan"/>
                  <a:cs typeface="League Spartan"/>
                  <a:sym typeface="League Spartan"/>
                </a:rPr>
                <a:t>SOLUTION</a:t>
              </a:r>
            </a:p>
          </p:txBody>
        </p:sp>
        <p:sp>
          <p:nvSpPr>
            <p:cNvPr name="TextBox 4" id="4"/>
            <p:cNvSpPr txBox="true"/>
            <p:nvPr/>
          </p:nvSpPr>
          <p:spPr>
            <a:xfrm rot="0">
              <a:off x="0" y="123825"/>
              <a:ext cx="8747689" cy="1789431"/>
            </a:xfrm>
            <a:prstGeom prst="rect">
              <a:avLst/>
            </a:prstGeom>
          </p:spPr>
          <p:txBody>
            <a:bodyPr anchor="t" rtlCol="false" tIns="0" lIns="0" bIns="0" rIns="0">
              <a:spAutoFit/>
            </a:bodyPr>
            <a:lstStyle/>
            <a:p>
              <a:pPr algn="l" marL="0" indent="0" lvl="0">
                <a:lnSpc>
                  <a:spcPts val="10022"/>
                </a:lnSpc>
                <a:spcBef>
                  <a:spcPct val="0"/>
                </a:spcBef>
              </a:pPr>
              <a:r>
                <a:rPr lang="en-US" sz="9455">
                  <a:solidFill>
                    <a:srgbClr val="1C1717"/>
                  </a:solidFill>
                  <a:latin typeface="TT Firs Neue"/>
                  <a:ea typeface="TT Firs Neue"/>
                  <a:cs typeface="TT Firs Neue"/>
                  <a:sym typeface="TT Firs Neue"/>
                </a:rPr>
                <a:t>NOTRE</a:t>
              </a:r>
            </a:p>
          </p:txBody>
        </p:sp>
      </p:grpSp>
      <p:grpSp>
        <p:nvGrpSpPr>
          <p:cNvPr name="Group 5" id="5"/>
          <p:cNvGrpSpPr/>
          <p:nvPr/>
        </p:nvGrpSpPr>
        <p:grpSpPr>
          <a:xfrm rot="0">
            <a:off x="2352436" y="4602623"/>
            <a:ext cx="11139646" cy="5312442"/>
            <a:chOff x="0" y="0"/>
            <a:chExt cx="3230361" cy="1540543"/>
          </a:xfrm>
        </p:grpSpPr>
        <p:sp>
          <p:nvSpPr>
            <p:cNvPr name="Freeform 6" id="6"/>
            <p:cNvSpPr/>
            <p:nvPr/>
          </p:nvSpPr>
          <p:spPr>
            <a:xfrm flipH="false" flipV="false" rot="0">
              <a:off x="0" y="0"/>
              <a:ext cx="3230361" cy="1540543"/>
            </a:xfrm>
            <a:custGeom>
              <a:avLst/>
              <a:gdLst/>
              <a:ahLst/>
              <a:cxnLst/>
              <a:rect r="r" b="b" t="t" l="l"/>
              <a:pathLst>
                <a:path h="1540543" w="3230361">
                  <a:moveTo>
                    <a:pt x="13900" y="0"/>
                  </a:moveTo>
                  <a:lnTo>
                    <a:pt x="3216461" y="0"/>
                  </a:lnTo>
                  <a:cubicBezTo>
                    <a:pt x="3220148" y="0"/>
                    <a:pt x="3223683" y="1464"/>
                    <a:pt x="3226290" y="4071"/>
                  </a:cubicBezTo>
                  <a:cubicBezTo>
                    <a:pt x="3228897" y="6678"/>
                    <a:pt x="3230361" y="10213"/>
                    <a:pt x="3230361" y="13900"/>
                  </a:cubicBezTo>
                  <a:lnTo>
                    <a:pt x="3230361" y="1526644"/>
                  </a:lnTo>
                  <a:cubicBezTo>
                    <a:pt x="3230361" y="1534320"/>
                    <a:pt x="3224138" y="1540543"/>
                    <a:pt x="3216461" y="1540543"/>
                  </a:cubicBezTo>
                  <a:lnTo>
                    <a:pt x="13900" y="1540543"/>
                  </a:lnTo>
                  <a:cubicBezTo>
                    <a:pt x="10213" y="1540543"/>
                    <a:pt x="6678" y="1539079"/>
                    <a:pt x="4071" y="1536472"/>
                  </a:cubicBezTo>
                  <a:cubicBezTo>
                    <a:pt x="1464" y="1533865"/>
                    <a:pt x="0" y="1530330"/>
                    <a:pt x="0" y="1526644"/>
                  </a:cubicBezTo>
                  <a:lnTo>
                    <a:pt x="0" y="13900"/>
                  </a:lnTo>
                  <a:cubicBezTo>
                    <a:pt x="0" y="10213"/>
                    <a:pt x="1464" y="6678"/>
                    <a:pt x="4071" y="4071"/>
                  </a:cubicBezTo>
                  <a:cubicBezTo>
                    <a:pt x="6678" y="1464"/>
                    <a:pt x="10213" y="0"/>
                    <a:pt x="13900" y="0"/>
                  </a:cubicBezTo>
                  <a:close/>
                </a:path>
              </a:pathLst>
            </a:custGeom>
            <a:solidFill>
              <a:srgbClr val="000000">
                <a:alpha val="0"/>
              </a:srgbClr>
            </a:solidFill>
            <a:ln w="38100" cap="sq">
              <a:solidFill>
                <a:srgbClr val="000000"/>
              </a:solidFill>
              <a:prstDash val="solid"/>
              <a:miter/>
            </a:ln>
          </p:spPr>
        </p:sp>
        <p:sp>
          <p:nvSpPr>
            <p:cNvPr name="TextBox 7" id="7"/>
            <p:cNvSpPr txBox="true"/>
            <p:nvPr/>
          </p:nvSpPr>
          <p:spPr>
            <a:xfrm>
              <a:off x="0" y="-38100"/>
              <a:ext cx="3230361" cy="1578643"/>
            </a:xfrm>
            <a:prstGeom prst="rect">
              <a:avLst/>
            </a:prstGeom>
          </p:spPr>
          <p:txBody>
            <a:bodyPr anchor="ctr" rtlCol="false" tIns="39089" lIns="39089" bIns="39089" rIns="39089"/>
            <a:lstStyle/>
            <a:p>
              <a:pPr algn="ctr" marL="0" indent="0" lvl="0">
                <a:lnSpc>
                  <a:spcPts val="2659"/>
                </a:lnSpc>
                <a:spcBef>
                  <a:spcPct val="0"/>
                </a:spcBef>
              </a:pPr>
            </a:p>
          </p:txBody>
        </p:sp>
      </p:grpSp>
      <p:sp>
        <p:nvSpPr>
          <p:cNvPr name="TextBox 8" id="8"/>
          <p:cNvSpPr txBox="true"/>
          <p:nvPr/>
        </p:nvSpPr>
        <p:spPr>
          <a:xfrm rot="0">
            <a:off x="2813700" y="5007967"/>
            <a:ext cx="10217118" cy="4435080"/>
          </a:xfrm>
          <a:prstGeom prst="rect">
            <a:avLst/>
          </a:prstGeom>
        </p:spPr>
        <p:txBody>
          <a:bodyPr anchor="t" rtlCol="false" tIns="0" lIns="0" bIns="0" rIns="0">
            <a:spAutoFit/>
          </a:bodyPr>
          <a:lstStyle/>
          <a:p>
            <a:pPr algn="just">
              <a:lnSpc>
                <a:spcPts val="5093"/>
              </a:lnSpc>
            </a:pPr>
            <a:r>
              <a:rPr lang="en-US" sz="3638">
                <a:solidFill>
                  <a:srgbClr val="1C1717"/>
                </a:solidFill>
                <a:latin typeface="TT Firs Neue"/>
                <a:ea typeface="TT Firs Neue"/>
                <a:cs typeface="TT Firs Neue"/>
                <a:sym typeface="TT Firs Neue"/>
              </a:rPr>
              <a:t>Nos objets et meubles en bois aident les rêveurs au budget serré et les amateurs de design </a:t>
            </a:r>
            <a:r>
              <a:rPr lang="en-US" sz="3638">
                <a:solidFill>
                  <a:srgbClr val="1C1717"/>
                </a:solidFill>
                <a:latin typeface="TT Firs Neue"/>
                <a:ea typeface="TT Firs Neue"/>
                <a:cs typeface="TT Firs Neue"/>
                <a:sym typeface="TT Firs Neue"/>
              </a:rPr>
              <a:t>qui veulent de l'authentique et du durable en transformant leur espace avec des pièces prêtes à décorer ​et personnalisables via notre plateforme en ligne.  </a:t>
            </a:r>
          </a:p>
          <a:p>
            <a:pPr algn="just">
              <a:lnSpc>
                <a:spcPts val="5093"/>
              </a:lnSpc>
            </a:pPr>
          </a:p>
        </p:txBody>
      </p:sp>
      <p:sp>
        <p:nvSpPr>
          <p:cNvPr name="Freeform 9" id="9"/>
          <p:cNvSpPr/>
          <p:nvPr/>
        </p:nvSpPr>
        <p:spPr>
          <a:xfrm flipH="false" flipV="false" rot="-4466992">
            <a:off x="12956278" y="-1374835"/>
            <a:ext cx="13691661" cy="7990951"/>
          </a:xfrm>
          <a:custGeom>
            <a:avLst/>
            <a:gdLst/>
            <a:ahLst/>
            <a:cxnLst/>
            <a:rect r="r" b="b" t="t" l="l"/>
            <a:pathLst>
              <a:path h="7990951" w="13691661">
                <a:moveTo>
                  <a:pt x="0" y="0"/>
                </a:moveTo>
                <a:lnTo>
                  <a:pt x="13691661" y="0"/>
                </a:lnTo>
                <a:lnTo>
                  <a:pt x="13691661" y="7990951"/>
                </a:lnTo>
                <a:lnTo>
                  <a:pt x="0" y="7990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7130403">
            <a:off x="-5543720" y="-4660654"/>
            <a:ext cx="13691661" cy="7990951"/>
          </a:xfrm>
          <a:custGeom>
            <a:avLst/>
            <a:gdLst/>
            <a:ahLst/>
            <a:cxnLst/>
            <a:rect r="r" b="b" t="t" l="l"/>
            <a:pathLst>
              <a:path h="7990951" w="13691661">
                <a:moveTo>
                  <a:pt x="0" y="0"/>
                </a:moveTo>
                <a:lnTo>
                  <a:pt x="13691661" y="0"/>
                </a:lnTo>
                <a:lnTo>
                  <a:pt x="13691661" y="7990951"/>
                </a:lnTo>
                <a:lnTo>
                  <a:pt x="0" y="7990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1" id="11"/>
          <p:cNvSpPr txBox="true"/>
          <p:nvPr/>
        </p:nvSpPr>
        <p:spPr>
          <a:xfrm rot="0">
            <a:off x="8339932" y="948874"/>
            <a:ext cx="1608136" cy="693363"/>
          </a:xfrm>
          <a:prstGeom prst="rect">
            <a:avLst/>
          </a:prstGeom>
        </p:spPr>
        <p:txBody>
          <a:bodyPr anchor="t" rtlCol="false" tIns="0" lIns="0" bIns="0" rIns="0">
            <a:spAutoFit/>
          </a:bodyPr>
          <a:lstStyle/>
          <a:p>
            <a:pPr algn="ctr">
              <a:lnSpc>
                <a:spcPts val="4993"/>
              </a:lnSpc>
            </a:pPr>
            <a:r>
              <a:rPr lang="en-US" sz="4711">
                <a:solidFill>
                  <a:srgbClr val="000000"/>
                </a:solidFill>
                <a:latin typeface="Poppins Bold"/>
                <a:ea typeface="Poppins Bold"/>
                <a:cs typeface="Poppins Bold"/>
                <a:sym typeface="Poppins Bold"/>
              </a:rPr>
              <a:t>03.</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grpSp>
        <p:nvGrpSpPr>
          <p:cNvPr name="Group 2" id="2"/>
          <p:cNvGrpSpPr/>
          <p:nvPr/>
        </p:nvGrpSpPr>
        <p:grpSpPr>
          <a:xfrm rot="0">
            <a:off x="448312" y="4674872"/>
            <a:ext cx="7106385" cy="1287589"/>
            <a:chOff x="0" y="0"/>
            <a:chExt cx="9475179" cy="1716785"/>
          </a:xfrm>
        </p:grpSpPr>
        <p:sp>
          <p:nvSpPr>
            <p:cNvPr name="TextBox 3" id="3"/>
            <p:cNvSpPr txBox="true"/>
            <p:nvPr/>
          </p:nvSpPr>
          <p:spPr>
            <a:xfrm rot="0">
              <a:off x="1093315" y="590349"/>
              <a:ext cx="6486512" cy="593237"/>
            </a:xfrm>
            <a:prstGeom prst="rect">
              <a:avLst/>
            </a:prstGeom>
          </p:spPr>
          <p:txBody>
            <a:bodyPr anchor="t" rtlCol="false" tIns="0" lIns="0" bIns="0" rIns="0">
              <a:spAutoFit/>
            </a:bodyPr>
            <a:lstStyle/>
            <a:p>
              <a:pPr algn="l" marL="0" indent="0" lvl="0">
                <a:lnSpc>
                  <a:spcPts val="3474"/>
                </a:lnSpc>
                <a:spcBef>
                  <a:spcPct val="0"/>
                </a:spcBef>
              </a:pPr>
              <a:r>
                <a:rPr lang="en-US" sz="3277">
                  <a:solidFill>
                    <a:srgbClr val="1C1717"/>
                  </a:solidFill>
                  <a:latin typeface="TT Firs Neue Bold"/>
                  <a:ea typeface="TT Firs Neue Bold"/>
                  <a:cs typeface="TT Firs Neue Bold"/>
                  <a:sym typeface="TT Firs Neue Bold"/>
                </a:rPr>
                <a:t>UN PRIX ABORDABLE</a:t>
              </a:r>
            </a:p>
          </p:txBody>
        </p:sp>
        <p:sp>
          <p:nvSpPr>
            <p:cNvPr name="Freeform 4" id="4"/>
            <p:cNvSpPr/>
            <p:nvPr/>
          </p:nvSpPr>
          <p:spPr>
            <a:xfrm flipH="true" flipV="true" rot="0">
              <a:off x="549125" y="637716"/>
              <a:ext cx="441353" cy="441353"/>
            </a:xfrm>
            <a:custGeom>
              <a:avLst/>
              <a:gdLst/>
              <a:ahLst/>
              <a:cxnLst/>
              <a:rect r="r" b="b" t="t" l="l"/>
              <a:pathLst>
                <a:path h="441353" w="441353">
                  <a:moveTo>
                    <a:pt x="441353" y="441353"/>
                  </a:moveTo>
                  <a:lnTo>
                    <a:pt x="0" y="441353"/>
                  </a:lnTo>
                  <a:lnTo>
                    <a:pt x="0" y="0"/>
                  </a:lnTo>
                  <a:lnTo>
                    <a:pt x="441353" y="0"/>
                  </a:lnTo>
                  <a:lnTo>
                    <a:pt x="441353" y="441353"/>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0" y="0"/>
              <a:ext cx="9475179" cy="1716785"/>
              <a:chOff x="0" y="0"/>
              <a:chExt cx="1809119" cy="327790"/>
            </a:xfrm>
          </p:grpSpPr>
          <p:sp>
            <p:nvSpPr>
              <p:cNvPr name="Freeform 6" id="6"/>
              <p:cNvSpPr/>
              <p:nvPr/>
            </p:nvSpPr>
            <p:spPr>
              <a:xfrm flipH="false" flipV="false" rot="0">
                <a:off x="0" y="0"/>
                <a:ext cx="1809119" cy="327790"/>
              </a:xfrm>
              <a:custGeom>
                <a:avLst/>
                <a:gdLst/>
                <a:ahLst/>
                <a:cxnLst/>
                <a:rect r="r" b="b" t="t" l="l"/>
                <a:pathLst>
                  <a:path h="327790" w="1809119">
                    <a:moveTo>
                      <a:pt x="24819" y="0"/>
                    </a:moveTo>
                    <a:lnTo>
                      <a:pt x="1784300" y="0"/>
                    </a:lnTo>
                    <a:cubicBezTo>
                      <a:pt x="1790883" y="0"/>
                      <a:pt x="1797196" y="2615"/>
                      <a:pt x="1801850" y="7269"/>
                    </a:cubicBezTo>
                    <a:cubicBezTo>
                      <a:pt x="1806504" y="11924"/>
                      <a:pt x="1809119" y="18237"/>
                      <a:pt x="1809119" y="24819"/>
                    </a:cubicBezTo>
                    <a:lnTo>
                      <a:pt x="1809119" y="302971"/>
                    </a:lnTo>
                    <a:cubicBezTo>
                      <a:pt x="1809119" y="309553"/>
                      <a:pt x="1806504" y="315866"/>
                      <a:pt x="1801850" y="320521"/>
                    </a:cubicBezTo>
                    <a:cubicBezTo>
                      <a:pt x="1797196" y="325175"/>
                      <a:pt x="1790883" y="327790"/>
                      <a:pt x="1784300" y="327790"/>
                    </a:cubicBezTo>
                    <a:lnTo>
                      <a:pt x="24819" y="327790"/>
                    </a:lnTo>
                    <a:cubicBezTo>
                      <a:pt x="18237" y="327790"/>
                      <a:pt x="11924" y="325175"/>
                      <a:pt x="7269" y="320521"/>
                    </a:cubicBezTo>
                    <a:cubicBezTo>
                      <a:pt x="2615" y="315866"/>
                      <a:pt x="0" y="309553"/>
                      <a:pt x="0" y="302971"/>
                    </a:cubicBezTo>
                    <a:lnTo>
                      <a:pt x="0" y="24819"/>
                    </a:lnTo>
                    <a:cubicBezTo>
                      <a:pt x="0" y="18237"/>
                      <a:pt x="2615" y="11924"/>
                      <a:pt x="7269" y="7269"/>
                    </a:cubicBezTo>
                    <a:cubicBezTo>
                      <a:pt x="11924" y="2615"/>
                      <a:pt x="18237" y="0"/>
                      <a:pt x="24819" y="0"/>
                    </a:cubicBezTo>
                    <a:close/>
                  </a:path>
                </a:pathLst>
              </a:custGeom>
              <a:solidFill>
                <a:srgbClr val="000000">
                  <a:alpha val="0"/>
                </a:srgbClr>
              </a:solidFill>
              <a:ln w="38100" cap="sq">
                <a:solidFill>
                  <a:srgbClr val="000000"/>
                </a:solidFill>
                <a:prstDash val="solid"/>
                <a:miter/>
              </a:ln>
            </p:spPr>
          </p:sp>
          <p:sp>
            <p:nvSpPr>
              <p:cNvPr name="TextBox 7" id="7"/>
              <p:cNvSpPr txBox="true"/>
              <p:nvPr/>
            </p:nvSpPr>
            <p:spPr>
              <a:xfrm>
                <a:off x="0" y="-38100"/>
                <a:ext cx="1809119" cy="365890"/>
              </a:xfrm>
              <a:prstGeom prst="rect">
                <a:avLst/>
              </a:prstGeom>
            </p:spPr>
            <p:txBody>
              <a:bodyPr anchor="ctr" rtlCol="false" tIns="39089" lIns="39089" bIns="39089" rIns="39089"/>
              <a:lstStyle/>
              <a:p>
                <a:pPr algn="ctr" marL="0" indent="0" lvl="0">
                  <a:lnSpc>
                    <a:spcPts val="2659"/>
                  </a:lnSpc>
                  <a:spcBef>
                    <a:spcPct val="0"/>
                  </a:spcBef>
                </a:pPr>
              </a:p>
            </p:txBody>
          </p:sp>
        </p:grpSp>
      </p:grpSp>
      <p:grpSp>
        <p:nvGrpSpPr>
          <p:cNvPr name="Group 8" id="8"/>
          <p:cNvGrpSpPr/>
          <p:nvPr/>
        </p:nvGrpSpPr>
        <p:grpSpPr>
          <a:xfrm rot="0">
            <a:off x="662490" y="6787727"/>
            <a:ext cx="7101126" cy="1286636"/>
            <a:chOff x="0" y="0"/>
            <a:chExt cx="9468168" cy="1715515"/>
          </a:xfrm>
        </p:grpSpPr>
        <p:sp>
          <p:nvSpPr>
            <p:cNvPr name="TextBox 9" id="9"/>
            <p:cNvSpPr txBox="true"/>
            <p:nvPr/>
          </p:nvSpPr>
          <p:spPr>
            <a:xfrm rot="0">
              <a:off x="1328988" y="589955"/>
              <a:ext cx="6481712" cy="592756"/>
            </a:xfrm>
            <a:prstGeom prst="rect">
              <a:avLst/>
            </a:prstGeom>
          </p:spPr>
          <p:txBody>
            <a:bodyPr anchor="t" rtlCol="false" tIns="0" lIns="0" bIns="0" rIns="0">
              <a:spAutoFit/>
            </a:bodyPr>
            <a:lstStyle/>
            <a:p>
              <a:pPr algn="l" marL="0" indent="0" lvl="0">
                <a:lnSpc>
                  <a:spcPts val="3471"/>
                </a:lnSpc>
                <a:spcBef>
                  <a:spcPct val="0"/>
                </a:spcBef>
              </a:pPr>
              <a:r>
                <a:rPr lang="en-US" sz="3275">
                  <a:solidFill>
                    <a:srgbClr val="1C1717"/>
                  </a:solidFill>
                  <a:latin typeface="TT Firs Neue Bold"/>
                  <a:ea typeface="TT Firs Neue Bold"/>
                  <a:cs typeface="TT Firs Neue Bold"/>
                  <a:sym typeface="TT Firs Neue Bold"/>
                </a:rPr>
                <a:t>DESIGN INNOVANT</a:t>
              </a:r>
            </a:p>
          </p:txBody>
        </p:sp>
        <p:sp>
          <p:nvSpPr>
            <p:cNvPr name="Freeform 10" id="10"/>
            <p:cNvSpPr/>
            <p:nvPr/>
          </p:nvSpPr>
          <p:spPr>
            <a:xfrm flipH="true" flipV="true" rot="0">
              <a:off x="785201" y="637244"/>
              <a:ext cx="441027" cy="441027"/>
            </a:xfrm>
            <a:custGeom>
              <a:avLst/>
              <a:gdLst/>
              <a:ahLst/>
              <a:cxnLst/>
              <a:rect r="r" b="b" t="t" l="l"/>
              <a:pathLst>
                <a:path h="441027" w="441027">
                  <a:moveTo>
                    <a:pt x="441026" y="441027"/>
                  </a:moveTo>
                  <a:lnTo>
                    <a:pt x="0" y="441027"/>
                  </a:lnTo>
                  <a:lnTo>
                    <a:pt x="0" y="0"/>
                  </a:lnTo>
                  <a:lnTo>
                    <a:pt x="441026" y="0"/>
                  </a:lnTo>
                  <a:lnTo>
                    <a:pt x="441026" y="441027"/>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1" id="11"/>
            <p:cNvGrpSpPr/>
            <p:nvPr/>
          </p:nvGrpSpPr>
          <p:grpSpPr>
            <a:xfrm rot="0">
              <a:off x="0" y="0"/>
              <a:ext cx="9468168" cy="1715515"/>
              <a:chOff x="0" y="0"/>
              <a:chExt cx="1809119" cy="327790"/>
            </a:xfrm>
          </p:grpSpPr>
          <p:sp>
            <p:nvSpPr>
              <p:cNvPr name="Freeform 12" id="12"/>
              <p:cNvSpPr/>
              <p:nvPr/>
            </p:nvSpPr>
            <p:spPr>
              <a:xfrm flipH="false" flipV="false" rot="0">
                <a:off x="0" y="0"/>
                <a:ext cx="1809119" cy="327790"/>
              </a:xfrm>
              <a:custGeom>
                <a:avLst/>
                <a:gdLst/>
                <a:ahLst/>
                <a:cxnLst/>
                <a:rect r="r" b="b" t="t" l="l"/>
                <a:pathLst>
                  <a:path h="327790" w="1809119">
                    <a:moveTo>
                      <a:pt x="24819" y="0"/>
                    </a:moveTo>
                    <a:lnTo>
                      <a:pt x="1784300" y="0"/>
                    </a:lnTo>
                    <a:cubicBezTo>
                      <a:pt x="1790883" y="0"/>
                      <a:pt x="1797196" y="2615"/>
                      <a:pt x="1801850" y="7269"/>
                    </a:cubicBezTo>
                    <a:cubicBezTo>
                      <a:pt x="1806504" y="11924"/>
                      <a:pt x="1809119" y="18237"/>
                      <a:pt x="1809119" y="24819"/>
                    </a:cubicBezTo>
                    <a:lnTo>
                      <a:pt x="1809119" y="302971"/>
                    </a:lnTo>
                    <a:cubicBezTo>
                      <a:pt x="1809119" y="309553"/>
                      <a:pt x="1806504" y="315866"/>
                      <a:pt x="1801850" y="320521"/>
                    </a:cubicBezTo>
                    <a:cubicBezTo>
                      <a:pt x="1797196" y="325175"/>
                      <a:pt x="1790883" y="327790"/>
                      <a:pt x="1784300" y="327790"/>
                    </a:cubicBezTo>
                    <a:lnTo>
                      <a:pt x="24819" y="327790"/>
                    </a:lnTo>
                    <a:cubicBezTo>
                      <a:pt x="18237" y="327790"/>
                      <a:pt x="11924" y="325175"/>
                      <a:pt x="7269" y="320521"/>
                    </a:cubicBezTo>
                    <a:cubicBezTo>
                      <a:pt x="2615" y="315866"/>
                      <a:pt x="0" y="309553"/>
                      <a:pt x="0" y="302971"/>
                    </a:cubicBezTo>
                    <a:lnTo>
                      <a:pt x="0" y="24819"/>
                    </a:lnTo>
                    <a:cubicBezTo>
                      <a:pt x="0" y="18237"/>
                      <a:pt x="2615" y="11924"/>
                      <a:pt x="7269" y="7269"/>
                    </a:cubicBezTo>
                    <a:cubicBezTo>
                      <a:pt x="11924" y="2615"/>
                      <a:pt x="18237" y="0"/>
                      <a:pt x="24819" y="0"/>
                    </a:cubicBezTo>
                    <a:close/>
                  </a:path>
                </a:pathLst>
              </a:custGeom>
              <a:solidFill>
                <a:srgbClr val="000000">
                  <a:alpha val="0"/>
                </a:srgbClr>
              </a:solidFill>
              <a:ln w="38100" cap="sq">
                <a:solidFill>
                  <a:srgbClr val="000000"/>
                </a:solidFill>
                <a:prstDash val="solid"/>
                <a:miter/>
              </a:ln>
            </p:spPr>
          </p:sp>
          <p:sp>
            <p:nvSpPr>
              <p:cNvPr name="TextBox 13" id="13"/>
              <p:cNvSpPr txBox="true"/>
              <p:nvPr/>
            </p:nvSpPr>
            <p:spPr>
              <a:xfrm>
                <a:off x="0" y="-38100"/>
                <a:ext cx="1809119" cy="365890"/>
              </a:xfrm>
              <a:prstGeom prst="rect">
                <a:avLst/>
              </a:prstGeom>
            </p:spPr>
            <p:txBody>
              <a:bodyPr anchor="ctr" rtlCol="false" tIns="39089" lIns="39089" bIns="39089" rIns="39089"/>
              <a:lstStyle/>
              <a:p>
                <a:pPr algn="ctr" marL="0" indent="0" lvl="0">
                  <a:lnSpc>
                    <a:spcPts val="2659"/>
                  </a:lnSpc>
                  <a:spcBef>
                    <a:spcPct val="0"/>
                  </a:spcBef>
                </a:pPr>
              </a:p>
            </p:txBody>
          </p:sp>
        </p:grpSp>
      </p:grpSp>
      <p:sp>
        <p:nvSpPr>
          <p:cNvPr name="Freeform 14" id="14"/>
          <p:cNvSpPr/>
          <p:nvPr/>
        </p:nvSpPr>
        <p:spPr>
          <a:xfrm flipH="false" flipV="false" rot="9428196">
            <a:off x="5658845" y="-3995476"/>
            <a:ext cx="13691661" cy="7990951"/>
          </a:xfrm>
          <a:custGeom>
            <a:avLst/>
            <a:gdLst/>
            <a:ahLst/>
            <a:cxnLst/>
            <a:rect r="r" b="b" t="t" l="l"/>
            <a:pathLst>
              <a:path h="7990951" w="13691661">
                <a:moveTo>
                  <a:pt x="0" y="0"/>
                </a:moveTo>
                <a:lnTo>
                  <a:pt x="13691661" y="0"/>
                </a:lnTo>
                <a:lnTo>
                  <a:pt x="13691661" y="7990952"/>
                </a:lnTo>
                <a:lnTo>
                  <a:pt x="0" y="79909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5" id="15"/>
          <p:cNvGrpSpPr/>
          <p:nvPr/>
        </p:nvGrpSpPr>
        <p:grpSpPr>
          <a:xfrm rot="0">
            <a:off x="8634400" y="5264668"/>
            <a:ext cx="6970519" cy="1262972"/>
            <a:chOff x="0" y="0"/>
            <a:chExt cx="9294026" cy="1683963"/>
          </a:xfrm>
        </p:grpSpPr>
        <p:sp>
          <p:nvSpPr>
            <p:cNvPr name="TextBox 16" id="16"/>
            <p:cNvSpPr txBox="true"/>
            <p:nvPr/>
          </p:nvSpPr>
          <p:spPr>
            <a:xfrm rot="0">
              <a:off x="941985" y="476715"/>
              <a:ext cx="8129230" cy="599852"/>
            </a:xfrm>
            <a:prstGeom prst="rect">
              <a:avLst/>
            </a:prstGeom>
          </p:spPr>
          <p:txBody>
            <a:bodyPr anchor="t" rtlCol="false" tIns="0" lIns="0" bIns="0" rIns="0">
              <a:spAutoFit/>
            </a:bodyPr>
            <a:lstStyle/>
            <a:p>
              <a:pPr algn="l" marL="0" indent="0" lvl="0">
                <a:lnSpc>
                  <a:spcPts val="3408"/>
                </a:lnSpc>
                <a:spcBef>
                  <a:spcPct val="0"/>
                </a:spcBef>
              </a:pPr>
              <a:r>
                <a:rPr lang="en-US" sz="3215">
                  <a:solidFill>
                    <a:srgbClr val="1C1717"/>
                  </a:solidFill>
                  <a:latin typeface="TT Firs Neue Bold"/>
                  <a:ea typeface="TT Firs Neue Bold"/>
                  <a:cs typeface="TT Firs Neue Bold"/>
                  <a:sym typeface="TT Firs Neue Bold"/>
                </a:rPr>
                <a:t>ESTHETIQUE AUTHENTIQUE</a:t>
              </a:r>
            </a:p>
          </p:txBody>
        </p:sp>
        <p:sp>
          <p:nvSpPr>
            <p:cNvPr name="Freeform 17" id="17"/>
            <p:cNvSpPr/>
            <p:nvPr/>
          </p:nvSpPr>
          <p:spPr>
            <a:xfrm flipH="true" flipV="true" rot="0">
              <a:off x="359587" y="541133"/>
              <a:ext cx="432915" cy="432915"/>
            </a:xfrm>
            <a:custGeom>
              <a:avLst/>
              <a:gdLst/>
              <a:ahLst/>
              <a:cxnLst/>
              <a:rect r="r" b="b" t="t" l="l"/>
              <a:pathLst>
                <a:path h="432915" w="432915">
                  <a:moveTo>
                    <a:pt x="432916" y="432916"/>
                  </a:moveTo>
                  <a:lnTo>
                    <a:pt x="0" y="432916"/>
                  </a:lnTo>
                  <a:lnTo>
                    <a:pt x="0" y="0"/>
                  </a:lnTo>
                  <a:lnTo>
                    <a:pt x="432916" y="0"/>
                  </a:lnTo>
                  <a:lnTo>
                    <a:pt x="432916" y="432916"/>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8" id="18"/>
            <p:cNvGrpSpPr/>
            <p:nvPr/>
          </p:nvGrpSpPr>
          <p:grpSpPr>
            <a:xfrm rot="0">
              <a:off x="0" y="0"/>
              <a:ext cx="9294026" cy="1683963"/>
              <a:chOff x="0" y="0"/>
              <a:chExt cx="1809119" cy="327790"/>
            </a:xfrm>
          </p:grpSpPr>
          <p:sp>
            <p:nvSpPr>
              <p:cNvPr name="Freeform 19" id="19"/>
              <p:cNvSpPr/>
              <p:nvPr/>
            </p:nvSpPr>
            <p:spPr>
              <a:xfrm flipH="false" flipV="false" rot="0">
                <a:off x="0" y="0"/>
                <a:ext cx="1809119" cy="327790"/>
              </a:xfrm>
              <a:custGeom>
                <a:avLst/>
                <a:gdLst/>
                <a:ahLst/>
                <a:cxnLst/>
                <a:rect r="r" b="b" t="t" l="l"/>
                <a:pathLst>
                  <a:path h="327790" w="1809119">
                    <a:moveTo>
                      <a:pt x="24819" y="0"/>
                    </a:moveTo>
                    <a:lnTo>
                      <a:pt x="1784300" y="0"/>
                    </a:lnTo>
                    <a:cubicBezTo>
                      <a:pt x="1790883" y="0"/>
                      <a:pt x="1797196" y="2615"/>
                      <a:pt x="1801850" y="7269"/>
                    </a:cubicBezTo>
                    <a:cubicBezTo>
                      <a:pt x="1806504" y="11924"/>
                      <a:pt x="1809119" y="18237"/>
                      <a:pt x="1809119" y="24819"/>
                    </a:cubicBezTo>
                    <a:lnTo>
                      <a:pt x="1809119" y="302971"/>
                    </a:lnTo>
                    <a:cubicBezTo>
                      <a:pt x="1809119" y="309553"/>
                      <a:pt x="1806504" y="315866"/>
                      <a:pt x="1801850" y="320521"/>
                    </a:cubicBezTo>
                    <a:cubicBezTo>
                      <a:pt x="1797196" y="325175"/>
                      <a:pt x="1790883" y="327790"/>
                      <a:pt x="1784300" y="327790"/>
                    </a:cubicBezTo>
                    <a:lnTo>
                      <a:pt x="24819" y="327790"/>
                    </a:lnTo>
                    <a:cubicBezTo>
                      <a:pt x="18237" y="327790"/>
                      <a:pt x="11924" y="325175"/>
                      <a:pt x="7269" y="320521"/>
                    </a:cubicBezTo>
                    <a:cubicBezTo>
                      <a:pt x="2615" y="315866"/>
                      <a:pt x="0" y="309553"/>
                      <a:pt x="0" y="302971"/>
                    </a:cubicBezTo>
                    <a:lnTo>
                      <a:pt x="0" y="24819"/>
                    </a:lnTo>
                    <a:cubicBezTo>
                      <a:pt x="0" y="18237"/>
                      <a:pt x="2615" y="11924"/>
                      <a:pt x="7269" y="7269"/>
                    </a:cubicBezTo>
                    <a:cubicBezTo>
                      <a:pt x="11924" y="2615"/>
                      <a:pt x="18237" y="0"/>
                      <a:pt x="24819" y="0"/>
                    </a:cubicBezTo>
                    <a:close/>
                  </a:path>
                </a:pathLst>
              </a:custGeom>
              <a:solidFill>
                <a:srgbClr val="000000">
                  <a:alpha val="0"/>
                </a:srgbClr>
              </a:solidFill>
              <a:ln w="38100" cap="sq">
                <a:solidFill>
                  <a:srgbClr val="000000"/>
                </a:solidFill>
                <a:prstDash val="solid"/>
                <a:miter/>
              </a:ln>
            </p:spPr>
          </p:sp>
          <p:sp>
            <p:nvSpPr>
              <p:cNvPr name="TextBox 20" id="20"/>
              <p:cNvSpPr txBox="true"/>
              <p:nvPr/>
            </p:nvSpPr>
            <p:spPr>
              <a:xfrm>
                <a:off x="0" y="-38100"/>
                <a:ext cx="1809119" cy="365890"/>
              </a:xfrm>
              <a:prstGeom prst="rect">
                <a:avLst/>
              </a:prstGeom>
            </p:spPr>
            <p:txBody>
              <a:bodyPr anchor="ctr" rtlCol="false" tIns="39089" lIns="39089" bIns="39089" rIns="39089"/>
              <a:lstStyle/>
              <a:p>
                <a:pPr algn="ctr" marL="0" indent="0" lvl="0">
                  <a:lnSpc>
                    <a:spcPts val="2659"/>
                  </a:lnSpc>
                  <a:spcBef>
                    <a:spcPct val="0"/>
                  </a:spcBef>
                </a:pPr>
              </a:p>
            </p:txBody>
          </p:sp>
        </p:grpSp>
      </p:grpSp>
      <p:grpSp>
        <p:nvGrpSpPr>
          <p:cNvPr name="Group 21" id="21"/>
          <p:cNvGrpSpPr/>
          <p:nvPr/>
        </p:nvGrpSpPr>
        <p:grpSpPr>
          <a:xfrm rot="0">
            <a:off x="8634400" y="7352906"/>
            <a:ext cx="6748206" cy="1222691"/>
            <a:chOff x="0" y="0"/>
            <a:chExt cx="8997608" cy="1630255"/>
          </a:xfrm>
        </p:grpSpPr>
        <p:sp>
          <p:nvSpPr>
            <p:cNvPr name="Freeform 22" id="22"/>
            <p:cNvSpPr/>
            <p:nvPr/>
          </p:nvSpPr>
          <p:spPr>
            <a:xfrm flipH="true" flipV="true" rot="0">
              <a:off x="690511" y="605574"/>
              <a:ext cx="419108" cy="419108"/>
            </a:xfrm>
            <a:custGeom>
              <a:avLst/>
              <a:gdLst/>
              <a:ahLst/>
              <a:cxnLst/>
              <a:rect r="r" b="b" t="t" l="l"/>
              <a:pathLst>
                <a:path h="419108" w="419108">
                  <a:moveTo>
                    <a:pt x="419108" y="419108"/>
                  </a:moveTo>
                  <a:lnTo>
                    <a:pt x="0" y="419108"/>
                  </a:lnTo>
                  <a:lnTo>
                    <a:pt x="0" y="0"/>
                  </a:lnTo>
                  <a:lnTo>
                    <a:pt x="419108" y="0"/>
                  </a:lnTo>
                  <a:lnTo>
                    <a:pt x="419108" y="419108"/>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3" id="23"/>
            <p:cNvSpPr txBox="true"/>
            <p:nvPr/>
          </p:nvSpPr>
          <p:spPr>
            <a:xfrm rot="0">
              <a:off x="1419016" y="553950"/>
              <a:ext cx="6159576" cy="569981"/>
            </a:xfrm>
            <a:prstGeom prst="rect">
              <a:avLst/>
            </a:prstGeom>
          </p:spPr>
          <p:txBody>
            <a:bodyPr anchor="t" rtlCol="false" tIns="0" lIns="0" bIns="0" rIns="0">
              <a:spAutoFit/>
            </a:bodyPr>
            <a:lstStyle/>
            <a:p>
              <a:pPr algn="l" marL="0" indent="0" lvl="0">
                <a:lnSpc>
                  <a:spcPts val="3299"/>
                </a:lnSpc>
                <a:spcBef>
                  <a:spcPct val="0"/>
                </a:spcBef>
              </a:pPr>
              <a:r>
                <a:rPr lang="en-US" sz="3112">
                  <a:solidFill>
                    <a:srgbClr val="1C1717"/>
                  </a:solidFill>
                  <a:latin typeface="TT Firs Neue Bold"/>
                  <a:ea typeface="TT Firs Neue Bold"/>
                  <a:cs typeface="TT Firs Neue Bold"/>
                  <a:sym typeface="TT Firs Neue Bold"/>
                </a:rPr>
                <a:t>DURABILITÉ</a:t>
              </a:r>
            </a:p>
          </p:txBody>
        </p:sp>
        <p:grpSp>
          <p:nvGrpSpPr>
            <p:cNvPr name="Group 24" id="24"/>
            <p:cNvGrpSpPr/>
            <p:nvPr/>
          </p:nvGrpSpPr>
          <p:grpSpPr>
            <a:xfrm rot="0">
              <a:off x="0" y="0"/>
              <a:ext cx="8997608" cy="1630255"/>
              <a:chOff x="0" y="0"/>
              <a:chExt cx="1809119" cy="327790"/>
            </a:xfrm>
          </p:grpSpPr>
          <p:sp>
            <p:nvSpPr>
              <p:cNvPr name="Freeform 25" id="25"/>
              <p:cNvSpPr/>
              <p:nvPr/>
            </p:nvSpPr>
            <p:spPr>
              <a:xfrm flipH="false" flipV="false" rot="0">
                <a:off x="0" y="0"/>
                <a:ext cx="1809119" cy="327790"/>
              </a:xfrm>
              <a:custGeom>
                <a:avLst/>
                <a:gdLst/>
                <a:ahLst/>
                <a:cxnLst/>
                <a:rect r="r" b="b" t="t" l="l"/>
                <a:pathLst>
                  <a:path h="327790" w="1809119">
                    <a:moveTo>
                      <a:pt x="24819" y="0"/>
                    </a:moveTo>
                    <a:lnTo>
                      <a:pt x="1784300" y="0"/>
                    </a:lnTo>
                    <a:cubicBezTo>
                      <a:pt x="1790883" y="0"/>
                      <a:pt x="1797196" y="2615"/>
                      <a:pt x="1801850" y="7269"/>
                    </a:cubicBezTo>
                    <a:cubicBezTo>
                      <a:pt x="1806504" y="11924"/>
                      <a:pt x="1809119" y="18237"/>
                      <a:pt x="1809119" y="24819"/>
                    </a:cubicBezTo>
                    <a:lnTo>
                      <a:pt x="1809119" y="302971"/>
                    </a:lnTo>
                    <a:cubicBezTo>
                      <a:pt x="1809119" y="309553"/>
                      <a:pt x="1806504" y="315866"/>
                      <a:pt x="1801850" y="320521"/>
                    </a:cubicBezTo>
                    <a:cubicBezTo>
                      <a:pt x="1797196" y="325175"/>
                      <a:pt x="1790883" y="327790"/>
                      <a:pt x="1784300" y="327790"/>
                    </a:cubicBezTo>
                    <a:lnTo>
                      <a:pt x="24819" y="327790"/>
                    </a:lnTo>
                    <a:cubicBezTo>
                      <a:pt x="18237" y="327790"/>
                      <a:pt x="11924" y="325175"/>
                      <a:pt x="7269" y="320521"/>
                    </a:cubicBezTo>
                    <a:cubicBezTo>
                      <a:pt x="2615" y="315866"/>
                      <a:pt x="0" y="309553"/>
                      <a:pt x="0" y="302971"/>
                    </a:cubicBezTo>
                    <a:lnTo>
                      <a:pt x="0" y="24819"/>
                    </a:lnTo>
                    <a:cubicBezTo>
                      <a:pt x="0" y="18237"/>
                      <a:pt x="2615" y="11924"/>
                      <a:pt x="7269" y="7269"/>
                    </a:cubicBezTo>
                    <a:cubicBezTo>
                      <a:pt x="11924" y="2615"/>
                      <a:pt x="18237" y="0"/>
                      <a:pt x="24819" y="0"/>
                    </a:cubicBezTo>
                    <a:close/>
                  </a:path>
                </a:pathLst>
              </a:custGeom>
              <a:solidFill>
                <a:srgbClr val="000000">
                  <a:alpha val="0"/>
                </a:srgbClr>
              </a:solidFill>
              <a:ln w="38100" cap="sq">
                <a:solidFill>
                  <a:srgbClr val="000000"/>
                </a:solidFill>
                <a:prstDash val="solid"/>
                <a:miter/>
              </a:ln>
            </p:spPr>
          </p:sp>
          <p:sp>
            <p:nvSpPr>
              <p:cNvPr name="TextBox 26" id="26"/>
              <p:cNvSpPr txBox="true"/>
              <p:nvPr/>
            </p:nvSpPr>
            <p:spPr>
              <a:xfrm>
                <a:off x="0" y="-38100"/>
                <a:ext cx="1809119" cy="365890"/>
              </a:xfrm>
              <a:prstGeom prst="rect">
                <a:avLst/>
              </a:prstGeom>
            </p:spPr>
            <p:txBody>
              <a:bodyPr anchor="ctr" rtlCol="false" tIns="39089" lIns="39089" bIns="39089" rIns="39089"/>
              <a:lstStyle/>
              <a:p>
                <a:pPr algn="ctr" marL="0" indent="0" lvl="0">
                  <a:lnSpc>
                    <a:spcPts val="2659"/>
                  </a:lnSpc>
                  <a:spcBef>
                    <a:spcPct val="0"/>
                  </a:spcBef>
                </a:pPr>
              </a:p>
            </p:txBody>
          </p:sp>
        </p:gr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grpSp>
        <p:nvGrpSpPr>
          <p:cNvPr name="Group 2" id="2"/>
          <p:cNvGrpSpPr/>
          <p:nvPr/>
        </p:nvGrpSpPr>
        <p:grpSpPr>
          <a:xfrm rot="0">
            <a:off x="10776363" y="4665465"/>
            <a:ext cx="2608642" cy="633820"/>
            <a:chOff x="0" y="0"/>
            <a:chExt cx="927383" cy="225326"/>
          </a:xfrm>
        </p:grpSpPr>
        <p:sp>
          <p:nvSpPr>
            <p:cNvPr name="Freeform 3" id="3"/>
            <p:cNvSpPr/>
            <p:nvPr/>
          </p:nvSpPr>
          <p:spPr>
            <a:xfrm flipH="false" flipV="false" rot="0">
              <a:off x="0" y="0"/>
              <a:ext cx="927383" cy="225326"/>
            </a:xfrm>
            <a:custGeom>
              <a:avLst/>
              <a:gdLst/>
              <a:ahLst/>
              <a:cxnLst/>
              <a:rect r="r" b="b" t="t" l="l"/>
              <a:pathLst>
                <a:path h="225326" w="927383">
                  <a:moveTo>
                    <a:pt x="112663" y="0"/>
                  </a:moveTo>
                  <a:lnTo>
                    <a:pt x="814720" y="0"/>
                  </a:lnTo>
                  <a:cubicBezTo>
                    <a:pt x="844600" y="0"/>
                    <a:pt x="873256" y="11870"/>
                    <a:pt x="894385" y="32998"/>
                  </a:cubicBezTo>
                  <a:cubicBezTo>
                    <a:pt x="915513" y="54127"/>
                    <a:pt x="927383" y="82783"/>
                    <a:pt x="927383" y="112663"/>
                  </a:cubicBezTo>
                  <a:lnTo>
                    <a:pt x="927383" y="112663"/>
                  </a:lnTo>
                  <a:cubicBezTo>
                    <a:pt x="927383" y="174885"/>
                    <a:pt x="876942" y="225326"/>
                    <a:pt x="814720" y="225326"/>
                  </a:cubicBezTo>
                  <a:lnTo>
                    <a:pt x="112663" y="225326"/>
                  </a:lnTo>
                  <a:cubicBezTo>
                    <a:pt x="82783" y="225326"/>
                    <a:pt x="54127" y="213456"/>
                    <a:pt x="32998" y="192327"/>
                  </a:cubicBezTo>
                  <a:cubicBezTo>
                    <a:pt x="11870" y="171199"/>
                    <a:pt x="0" y="142543"/>
                    <a:pt x="0" y="112663"/>
                  </a:cubicBezTo>
                  <a:lnTo>
                    <a:pt x="0" y="112663"/>
                  </a:lnTo>
                  <a:cubicBezTo>
                    <a:pt x="0" y="82783"/>
                    <a:pt x="11870" y="54127"/>
                    <a:pt x="32998" y="32998"/>
                  </a:cubicBezTo>
                  <a:cubicBezTo>
                    <a:pt x="54127" y="11870"/>
                    <a:pt x="82783" y="0"/>
                    <a:pt x="112663" y="0"/>
                  </a:cubicBezTo>
                  <a:close/>
                </a:path>
              </a:pathLst>
            </a:custGeom>
            <a:solidFill>
              <a:srgbClr val="000000">
                <a:alpha val="0"/>
              </a:srgbClr>
            </a:solidFill>
            <a:ln w="28575" cap="rnd">
              <a:solidFill>
                <a:srgbClr val="000000"/>
              </a:solidFill>
              <a:prstDash val="solid"/>
              <a:round/>
            </a:ln>
          </p:spPr>
        </p:sp>
        <p:sp>
          <p:nvSpPr>
            <p:cNvPr name="TextBox 4" id="4"/>
            <p:cNvSpPr txBox="true"/>
            <p:nvPr/>
          </p:nvSpPr>
          <p:spPr>
            <a:xfrm>
              <a:off x="0" y="-38100"/>
              <a:ext cx="927383" cy="263426"/>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4650658" y="4665465"/>
            <a:ext cx="2608642" cy="633820"/>
            <a:chOff x="0" y="0"/>
            <a:chExt cx="927383" cy="225326"/>
          </a:xfrm>
        </p:grpSpPr>
        <p:sp>
          <p:nvSpPr>
            <p:cNvPr name="Freeform 6" id="6"/>
            <p:cNvSpPr/>
            <p:nvPr/>
          </p:nvSpPr>
          <p:spPr>
            <a:xfrm flipH="false" flipV="false" rot="0">
              <a:off x="0" y="0"/>
              <a:ext cx="927383" cy="225326"/>
            </a:xfrm>
            <a:custGeom>
              <a:avLst/>
              <a:gdLst/>
              <a:ahLst/>
              <a:cxnLst/>
              <a:rect r="r" b="b" t="t" l="l"/>
              <a:pathLst>
                <a:path h="225326" w="927383">
                  <a:moveTo>
                    <a:pt x="112663" y="0"/>
                  </a:moveTo>
                  <a:lnTo>
                    <a:pt x="814720" y="0"/>
                  </a:lnTo>
                  <a:cubicBezTo>
                    <a:pt x="844600" y="0"/>
                    <a:pt x="873256" y="11870"/>
                    <a:pt x="894385" y="32998"/>
                  </a:cubicBezTo>
                  <a:cubicBezTo>
                    <a:pt x="915513" y="54127"/>
                    <a:pt x="927383" y="82783"/>
                    <a:pt x="927383" y="112663"/>
                  </a:cubicBezTo>
                  <a:lnTo>
                    <a:pt x="927383" y="112663"/>
                  </a:lnTo>
                  <a:cubicBezTo>
                    <a:pt x="927383" y="174885"/>
                    <a:pt x="876942" y="225326"/>
                    <a:pt x="814720" y="225326"/>
                  </a:cubicBezTo>
                  <a:lnTo>
                    <a:pt x="112663" y="225326"/>
                  </a:lnTo>
                  <a:cubicBezTo>
                    <a:pt x="82783" y="225326"/>
                    <a:pt x="54127" y="213456"/>
                    <a:pt x="32998" y="192327"/>
                  </a:cubicBezTo>
                  <a:cubicBezTo>
                    <a:pt x="11870" y="171199"/>
                    <a:pt x="0" y="142543"/>
                    <a:pt x="0" y="112663"/>
                  </a:cubicBezTo>
                  <a:lnTo>
                    <a:pt x="0" y="112663"/>
                  </a:lnTo>
                  <a:cubicBezTo>
                    <a:pt x="0" y="82783"/>
                    <a:pt x="11870" y="54127"/>
                    <a:pt x="32998" y="32998"/>
                  </a:cubicBezTo>
                  <a:cubicBezTo>
                    <a:pt x="54127" y="11870"/>
                    <a:pt x="82783" y="0"/>
                    <a:pt x="112663" y="0"/>
                  </a:cubicBezTo>
                  <a:close/>
                </a:path>
              </a:pathLst>
            </a:custGeom>
            <a:solidFill>
              <a:srgbClr val="000000">
                <a:alpha val="0"/>
              </a:srgbClr>
            </a:solidFill>
            <a:ln w="28575" cap="rnd">
              <a:solidFill>
                <a:srgbClr val="000000"/>
              </a:solidFill>
              <a:prstDash val="solid"/>
              <a:round/>
            </a:ln>
          </p:spPr>
        </p:sp>
        <p:sp>
          <p:nvSpPr>
            <p:cNvPr name="TextBox 7" id="7"/>
            <p:cNvSpPr txBox="true"/>
            <p:nvPr/>
          </p:nvSpPr>
          <p:spPr>
            <a:xfrm>
              <a:off x="0" y="-38100"/>
              <a:ext cx="927383" cy="263426"/>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0776363" y="6468122"/>
            <a:ext cx="2608642" cy="633820"/>
            <a:chOff x="0" y="0"/>
            <a:chExt cx="927383" cy="225326"/>
          </a:xfrm>
        </p:grpSpPr>
        <p:sp>
          <p:nvSpPr>
            <p:cNvPr name="Freeform 9" id="9"/>
            <p:cNvSpPr/>
            <p:nvPr/>
          </p:nvSpPr>
          <p:spPr>
            <a:xfrm flipH="false" flipV="false" rot="0">
              <a:off x="0" y="0"/>
              <a:ext cx="927383" cy="225326"/>
            </a:xfrm>
            <a:custGeom>
              <a:avLst/>
              <a:gdLst/>
              <a:ahLst/>
              <a:cxnLst/>
              <a:rect r="r" b="b" t="t" l="l"/>
              <a:pathLst>
                <a:path h="225326" w="927383">
                  <a:moveTo>
                    <a:pt x="112663" y="0"/>
                  </a:moveTo>
                  <a:lnTo>
                    <a:pt x="814720" y="0"/>
                  </a:lnTo>
                  <a:cubicBezTo>
                    <a:pt x="844600" y="0"/>
                    <a:pt x="873256" y="11870"/>
                    <a:pt x="894385" y="32998"/>
                  </a:cubicBezTo>
                  <a:cubicBezTo>
                    <a:pt x="915513" y="54127"/>
                    <a:pt x="927383" y="82783"/>
                    <a:pt x="927383" y="112663"/>
                  </a:cubicBezTo>
                  <a:lnTo>
                    <a:pt x="927383" y="112663"/>
                  </a:lnTo>
                  <a:cubicBezTo>
                    <a:pt x="927383" y="174885"/>
                    <a:pt x="876942" y="225326"/>
                    <a:pt x="814720" y="225326"/>
                  </a:cubicBezTo>
                  <a:lnTo>
                    <a:pt x="112663" y="225326"/>
                  </a:lnTo>
                  <a:cubicBezTo>
                    <a:pt x="82783" y="225326"/>
                    <a:pt x="54127" y="213456"/>
                    <a:pt x="32998" y="192327"/>
                  </a:cubicBezTo>
                  <a:cubicBezTo>
                    <a:pt x="11870" y="171199"/>
                    <a:pt x="0" y="142543"/>
                    <a:pt x="0" y="112663"/>
                  </a:cubicBezTo>
                  <a:lnTo>
                    <a:pt x="0" y="112663"/>
                  </a:lnTo>
                  <a:cubicBezTo>
                    <a:pt x="0" y="82783"/>
                    <a:pt x="11870" y="54127"/>
                    <a:pt x="32998" y="32998"/>
                  </a:cubicBezTo>
                  <a:cubicBezTo>
                    <a:pt x="54127" y="11870"/>
                    <a:pt x="82783" y="0"/>
                    <a:pt x="112663" y="0"/>
                  </a:cubicBezTo>
                  <a:close/>
                </a:path>
              </a:pathLst>
            </a:custGeom>
            <a:solidFill>
              <a:srgbClr val="000000">
                <a:alpha val="0"/>
              </a:srgbClr>
            </a:solidFill>
            <a:ln w="28575" cap="rnd">
              <a:solidFill>
                <a:srgbClr val="000000"/>
              </a:solidFill>
              <a:prstDash val="solid"/>
              <a:round/>
            </a:ln>
          </p:spPr>
        </p:sp>
        <p:sp>
          <p:nvSpPr>
            <p:cNvPr name="TextBox 10" id="10"/>
            <p:cNvSpPr txBox="true"/>
            <p:nvPr/>
          </p:nvSpPr>
          <p:spPr>
            <a:xfrm>
              <a:off x="0" y="-38100"/>
              <a:ext cx="927383" cy="263426"/>
            </a:xfrm>
            <a:prstGeom prst="rect">
              <a:avLst/>
            </a:prstGeom>
          </p:spPr>
          <p:txBody>
            <a:bodyPr anchor="ctr" rtlCol="false" tIns="50800" lIns="50800" bIns="50800" rIns="50800"/>
            <a:lstStyle/>
            <a:p>
              <a:pPr algn="ctr">
                <a:lnSpc>
                  <a:spcPts val="2659"/>
                </a:lnSpc>
                <a:spcBef>
                  <a:spcPct val="0"/>
                </a:spcBef>
              </a:pPr>
            </a:p>
          </p:txBody>
        </p:sp>
      </p:grpSp>
      <p:grpSp>
        <p:nvGrpSpPr>
          <p:cNvPr name="Group 11" id="11"/>
          <p:cNvGrpSpPr/>
          <p:nvPr/>
        </p:nvGrpSpPr>
        <p:grpSpPr>
          <a:xfrm rot="0">
            <a:off x="14650658" y="6468122"/>
            <a:ext cx="2608642" cy="633820"/>
            <a:chOff x="0" y="0"/>
            <a:chExt cx="927383" cy="225326"/>
          </a:xfrm>
        </p:grpSpPr>
        <p:sp>
          <p:nvSpPr>
            <p:cNvPr name="Freeform 12" id="12"/>
            <p:cNvSpPr/>
            <p:nvPr/>
          </p:nvSpPr>
          <p:spPr>
            <a:xfrm flipH="false" flipV="false" rot="0">
              <a:off x="0" y="0"/>
              <a:ext cx="927383" cy="225326"/>
            </a:xfrm>
            <a:custGeom>
              <a:avLst/>
              <a:gdLst/>
              <a:ahLst/>
              <a:cxnLst/>
              <a:rect r="r" b="b" t="t" l="l"/>
              <a:pathLst>
                <a:path h="225326" w="927383">
                  <a:moveTo>
                    <a:pt x="112663" y="0"/>
                  </a:moveTo>
                  <a:lnTo>
                    <a:pt x="814720" y="0"/>
                  </a:lnTo>
                  <a:cubicBezTo>
                    <a:pt x="844600" y="0"/>
                    <a:pt x="873256" y="11870"/>
                    <a:pt x="894385" y="32998"/>
                  </a:cubicBezTo>
                  <a:cubicBezTo>
                    <a:pt x="915513" y="54127"/>
                    <a:pt x="927383" y="82783"/>
                    <a:pt x="927383" y="112663"/>
                  </a:cubicBezTo>
                  <a:lnTo>
                    <a:pt x="927383" y="112663"/>
                  </a:lnTo>
                  <a:cubicBezTo>
                    <a:pt x="927383" y="174885"/>
                    <a:pt x="876942" y="225326"/>
                    <a:pt x="814720" y="225326"/>
                  </a:cubicBezTo>
                  <a:lnTo>
                    <a:pt x="112663" y="225326"/>
                  </a:lnTo>
                  <a:cubicBezTo>
                    <a:pt x="82783" y="225326"/>
                    <a:pt x="54127" y="213456"/>
                    <a:pt x="32998" y="192327"/>
                  </a:cubicBezTo>
                  <a:cubicBezTo>
                    <a:pt x="11870" y="171199"/>
                    <a:pt x="0" y="142543"/>
                    <a:pt x="0" y="112663"/>
                  </a:cubicBezTo>
                  <a:lnTo>
                    <a:pt x="0" y="112663"/>
                  </a:lnTo>
                  <a:cubicBezTo>
                    <a:pt x="0" y="82783"/>
                    <a:pt x="11870" y="54127"/>
                    <a:pt x="32998" y="32998"/>
                  </a:cubicBezTo>
                  <a:cubicBezTo>
                    <a:pt x="54127" y="11870"/>
                    <a:pt x="82783" y="0"/>
                    <a:pt x="112663" y="0"/>
                  </a:cubicBezTo>
                  <a:close/>
                </a:path>
              </a:pathLst>
            </a:custGeom>
            <a:solidFill>
              <a:srgbClr val="000000">
                <a:alpha val="0"/>
              </a:srgbClr>
            </a:solidFill>
            <a:ln w="28575" cap="rnd">
              <a:solidFill>
                <a:srgbClr val="000000"/>
              </a:solidFill>
              <a:prstDash val="solid"/>
              <a:round/>
            </a:ln>
          </p:spPr>
        </p:sp>
        <p:sp>
          <p:nvSpPr>
            <p:cNvPr name="TextBox 13" id="13"/>
            <p:cNvSpPr txBox="true"/>
            <p:nvPr/>
          </p:nvSpPr>
          <p:spPr>
            <a:xfrm>
              <a:off x="0" y="-38100"/>
              <a:ext cx="927383" cy="263426"/>
            </a:xfrm>
            <a:prstGeom prst="rect">
              <a:avLst/>
            </a:prstGeom>
          </p:spPr>
          <p:txBody>
            <a:bodyPr anchor="ctr" rtlCol="false" tIns="50800" lIns="50800" bIns="50800" rIns="50800"/>
            <a:lstStyle/>
            <a:p>
              <a:pPr algn="ctr">
                <a:lnSpc>
                  <a:spcPts val="2659"/>
                </a:lnSpc>
                <a:spcBef>
                  <a:spcPct val="0"/>
                </a:spcBef>
              </a:pPr>
            </a:p>
          </p:txBody>
        </p:sp>
      </p:grpSp>
      <p:grpSp>
        <p:nvGrpSpPr>
          <p:cNvPr name="Group 14" id="14"/>
          <p:cNvGrpSpPr/>
          <p:nvPr/>
        </p:nvGrpSpPr>
        <p:grpSpPr>
          <a:xfrm rot="0">
            <a:off x="10776363" y="5566117"/>
            <a:ext cx="2608642" cy="633820"/>
            <a:chOff x="0" y="0"/>
            <a:chExt cx="927383" cy="225326"/>
          </a:xfrm>
        </p:grpSpPr>
        <p:sp>
          <p:nvSpPr>
            <p:cNvPr name="Freeform 15" id="15"/>
            <p:cNvSpPr/>
            <p:nvPr/>
          </p:nvSpPr>
          <p:spPr>
            <a:xfrm flipH="false" flipV="false" rot="0">
              <a:off x="0" y="0"/>
              <a:ext cx="927383" cy="225326"/>
            </a:xfrm>
            <a:custGeom>
              <a:avLst/>
              <a:gdLst/>
              <a:ahLst/>
              <a:cxnLst/>
              <a:rect r="r" b="b" t="t" l="l"/>
              <a:pathLst>
                <a:path h="225326" w="927383">
                  <a:moveTo>
                    <a:pt x="112663" y="0"/>
                  </a:moveTo>
                  <a:lnTo>
                    <a:pt x="814720" y="0"/>
                  </a:lnTo>
                  <a:cubicBezTo>
                    <a:pt x="844600" y="0"/>
                    <a:pt x="873256" y="11870"/>
                    <a:pt x="894385" y="32998"/>
                  </a:cubicBezTo>
                  <a:cubicBezTo>
                    <a:pt x="915513" y="54127"/>
                    <a:pt x="927383" y="82783"/>
                    <a:pt x="927383" y="112663"/>
                  </a:cubicBezTo>
                  <a:lnTo>
                    <a:pt x="927383" y="112663"/>
                  </a:lnTo>
                  <a:cubicBezTo>
                    <a:pt x="927383" y="174885"/>
                    <a:pt x="876942" y="225326"/>
                    <a:pt x="814720" y="225326"/>
                  </a:cubicBezTo>
                  <a:lnTo>
                    <a:pt x="112663" y="225326"/>
                  </a:lnTo>
                  <a:cubicBezTo>
                    <a:pt x="82783" y="225326"/>
                    <a:pt x="54127" y="213456"/>
                    <a:pt x="32998" y="192327"/>
                  </a:cubicBezTo>
                  <a:cubicBezTo>
                    <a:pt x="11870" y="171199"/>
                    <a:pt x="0" y="142543"/>
                    <a:pt x="0" y="112663"/>
                  </a:cubicBezTo>
                  <a:lnTo>
                    <a:pt x="0" y="112663"/>
                  </a:lnTo>
                  <a:cubicBezTo>
                    <a:pt x="0" y="82783"/>
                    <a:pt x="11870" y="54127"/>
                    <a:pt x="32998" y="32998"/>
                  </a:cubicBezTo>
                  <a:cubicBezTo>
                    <a:pt x="54127" y="11870"/>
                    <a:pt x="82783" y="0"/>
                    <a:pt x="112663" y="0"/>
                  </a:cubicBezTo>
                  <a:close/>
                </a:path>
              </a:pathLst>
            </a:custGeom>
            <a:solidFill>
              <a:srgbClr val="000000">
                <a:alpha val="0"/>
              </a:srgbClr>
            </a:solidFill>
            <a:ln w="28575" cap="rnd">
              <a:solidFill>
                <a:srgbClr val="000000"/>
              </a:solidFill>
              <a:prstDash val="solid"/>
              <a:round/>
            </a:ln>
          </p:spPr>
        </p:sp>
        <p:sp>
          <p:nvSpPr>
            <p:cNvPr name="TextBox 16" id="16"/>
            <p:cNvSpPr txBox="true"/>
            <p:nvPr/>
          </p:nvSpPr>
          <p:spPr>
            <a:xfrm>
              <a:off x="0" y="-38100"/>
              <a:ext cx="927383" cy="263426"/>
            </a:xfrm>
            <a:prstGeom prst="rect">
              <a:avLst/>
            </a:prstGeom>
          </p:spPr>
          <p:txBody>
            <a:bodyPr anchor="ctr" rtlCol="false" tIns="50800" lIns="50800" bIns="50800" rIns="50800"/>
            <a:lstStyle/>
            <a:p>
              <a:pPr algn="ctr">
                <a:lnSpc>
                  <a:spcPts val="2659"/>
                </a:lnSpc>
                <a:spcBef>
                  <a:spcPct val="0"/>
                </a:spcBef>
              </a:pPr>
            </a:p>
          </p:txBody>
        </p:sp>
      </p:grpSp>
      <p:grpSp>
        <p:nvGrpSpPr>
          <p:cNvPr name="Group 17" id="17"/>
          <p:cNvGrpSpPr/>
          <p:nvPr/>
        </p:nvGrpSpPr>
        <p:grpSpPr>
          <a:xfrm rot="0">
            <a:off x="14650658" y="5566117"/>
            <a:ext cx="2608642" cy="633820"/>
            <a:chOff x="0" y="0"/>
            <a:chExt cx="927383" cy="225326"/>
          </a:xfrm>
        </p:grpSpPr>
        <p:sp>
          <p:nvSpPr>
            <p:cNvPr name="Freeform 18" id="18"/>
            <p:cNvSpPr/>
            <p:nvPr/>
          </p:nvSpPr>
          <p:spPr>
            <a:xfrm flipH="false" flipV="false" rot="0">
              <a:off x="0" y="0"/>
              <a:ext cx="927383" cy="225326"/>
            </a:xfrm>
            <a:custGeom>
              <a:avLst/>
              <a:gdLst/>
              <a:ahLst/>
              <a:cxnLst/>
              <a:rect r="r" b="b" t="t" l="l"/>
              <a:pathLst>
                <a:path h="225326" w="927383">
                  <a:moveTo>
                    <a:pt x="112663" y="0"/>
                  </a:moveTo>
                  <a:lnTo>
                    <a:pt x="814720" y="0"/>
                  </a:lnTo>
                  <a:cubicBezTo>
                    <a:pt x="844600" y="0"/>
                    <a:pt x="873256" y="11870"/>
                    <a:pt x="894385" y="32998"/>
                  </a:cubicBezTo>
                  <a:cubicBezTo>
                    <a:pt x="915513" y="54127"/>
                    <a:pt x="927383" y="82783"/>
                    <a:pt x="927383" y="112663"/>
                  </a:cubicBezTo>
                  <a:lnTo>
                    <a:pt x="927383" y="112663"/>
                  </a:lnTo>
                  <a:cubicBezTo>
                    <a:pt x="927383" y="174885"/>
                    <a:pt x="876942" y="225326"/>
                    <a:pt x="814720" y="225326"/>
                  </a:cubicBezTo>
                  <a:lnTo>
                    <a:pt x="112663" y="225326"/>
                  </a:lnTo>
                  <a:cubicBezTo>
                    <a:pt x="82783" y="225326"/>
                    <a:pt x="54127" y="213456"/>
                    <a:pt x="32998" y="192327"/>
                  </a:cubicBezTo>
                  <a:cubicBezTo>
                    <a:pt x="11870" y="171199"/>
                    <a:pt x="0" y="142543"/>
                    <a:pt x="0" y="112663"/>
                  </a:cubicBezTo>
                  <a:lnTo>
                    <a:pt x="0" y="112663"/>
                  </a:lnTo>
                  <a:cubicBezTo>
                    <a:pt x="0" y="82783"/>
                    <a:pt x="11870" y="54127"/>
                    <a:pt x="32998" y="32998"/>
                  </a:cubicBezTo>
                  <a:cubicBezTo>
                    <a:pt x="54127" y="11870"/>
                    <a:pt x="82783" y="0"/>
                    <a:pt x="112663" y="0"/>
                  </a:cubicBezTo>
                  <a:close/>
                </a:path>
              </a:pathLst>
            </a:custGeom>
            <a:solidFill>
              <a:srgbClr val="000000">
                <a:alpha val="0"/>
              </a:srgbClr>
            </a:solidFill>
            <a:ln w="28575" cap="rnd">
              <a:solidFill>
                <a:srgbClr val="000000"/>
              </a:solidFill>
              <a:prstDash val="solid"/>
              <a:round/>
            </a:ln>
          </p:spPr>
        </p:sp>
        <p:sp>
          <p:nvSpPr>
            <p:cNvPr name="TextBox 19" id="19"/>
            <p:cNvSpPr txBox="true"/>
            <p:nvPr/>
          </p:nvSpPr>
          <p:spPr>
            <a:xfrm>
              <a:off x="0" y="-38100"/>
              <a:ext cx="927383" cy="263426"/>
            </a:xfrm>
            <a:prstGeom prst="rect">
              <a:avLst/>
            </a:prstGeom>
          </p:spPr>
          <p:txBody>
            <a:bodyPr anchor="ctr" rtlCol="false" tIns="50800" lIns="50800" bIns="50800" rIns="50800"/>
            <a:lstStyle/>
            <a:p>
              <a:pPr algn="ctr">
                <a:lnSpc>
                  <a:spcPts val="2659"/>
                </a:lnSpc>
                <a:spcBef>
                  <a:spcPct val="0"/>
                </a:spcBef>
              </a:pPr>
            </a:p>
          </p:txBody>
        </p:sp>
      </p:grpSp>
      <p:grpSp>
        <p:nvGrpSpPr>
          <p:cNvPr name="Group 20" id="20"/>
          <p:cNvGrpSpPr/>
          <p:nvPr/>
        </p:nvGrpSpPr>
        <p:grpSpPr>
          <a:xfrm rot="0">
            <a:off x="10776363" y="7368775"/>
            <a:ext cx="2608642" cy="633820"/>
            <a:chOff x="0" y="0"/>
            <a:chExt cx="927383" cy="225326"/>
          </a:xfrm>
        </p:grpSpPr>
        <p:sp>
          <p:nvSpPr>
            <p:cNvPr name="Freeform 21" id="21"/>
            <p:cNvSpPr/>
            <p:nvPr/>
          </p:nvSpPr>
          <p:spPr>
            <a:xfrm flipH="false" flipV="false" rot="0">
              <a:off x="0" y="0"/>
              <a:ext cx="927383" cy="225326"/>
            </a:xfrm>
            <a:custGeom>
              <a:avLst/>
              <a:gdLst/>
              <a:ahLst/>
              <a:cxnLst/>
              <a:rect r="r" b="b" t="t" l="l"/>
              <a:pathLst>
                <a:path h="225326" w="927383">
                  <a:moveTo>
                    <a:pt x="112663" y="0"/>
                  </a:moveTo>
                  <a:lnTo>
                    <a:pt x="814720" y="0"/>
                  </a:lnTo>
                  <a:cubicBezTo>
                    <a:pt x="844600" y="0"/>
                    <a:pt x="873256" y="11870"/>
                    <a:pt x="894385" y="32998"/>
                  </a:cubicBezTo>
                  <a:cubicBezTo>
                    <a:pt x="915513" y="54127"/>
                    <a:pt x="927383" y="82783"/>
                    <a:pt x="927383" y="112663"/>
                  </a:cubicBezTo>
                  <a:lnTo>
                    <a:pt x="927383" y="112663"/>
                  </a:lnTo>
                  <a:cubicBezTo>
                    <a:pt x="927383" y="174885"/>
                    <a:pt x="876942" y="225326"/>
                    <a:pt x="814720" y="225326"/>
                  </a:cubicBezTo>
                  <a:lnTo>
                    <a:pt x="112663" y="225326"/>
                  </a:lnTo>
                  <a:cubicBezTo>
                    <a:pt x="82783" y="225326"/>
                    <a:pt x="54127" y="213456"/>
                    <a:pt x="32998" y="192327"/>
                  </a:cubicBezTo>
                  <a:cubicBezTo>
                    <a:pt x="11870" y="171199"/>
                    <a:pt x="0" y="142543"/>
                    <a:pt x="0" y="112663"/>
                  </a:cubicBezTo>
                  <a:lnTo>
                    <a:pt x="0" y="112663"/>
                  </a:lnTo>
                  <a:cubicBezTo>
                    <a:pt x="0" y="82783"/>
                    <a:pt x="11870" y="54127"/>
                    <a:pt x="32998" y="32998"/>
                  </a:cubicBezTo>
                  <a:cubicBezTo>
                    <a:pt x="54127" y="11870"/>
                    <a:pt x="82783" y="0"/>
                    <a:pt x="112663" y="0"/>
                  </a:cubicBezTo>
                  <a:close/>
                </a:path>
              </a:pathLst>
            </a:custGeom>
            <a:solidFill>
              <a:srgbClr val="000000">
                <a:alpha val="0"/>
              </a:srgbClr>
            </a:solidFill>
            <a:ln w="28575" cap="rnd">
              <a:solidFill>
                <a:srgbClr val="000000"/>
              </a:solidFill>
              <a:prstDash val="solid"/>
              <a:round/>
            </a:ln>
          </p:spPr>
        </p:sp>
        <p:sp>
          <p:nvSpPr>
            <p:cNvPr name="TextBox 22" id="22"/>
            <p:cNvSpPr txBox="true"/>
            <p:nvPr/>
          </p:nvSpPr>
          <p:spPr>
            <a:xfrm>
              <a:off x="0" y="-38100"/>
              <a:ext cx="927383" cy="263426"/>
            </a:xfrm>
            <a:prstGeom prst="rect">
              <a:avLst/>
            </a:prstGeom>
          </p:spPr>
          <p:txBody>
            <a:bodyPr anchor="ctr" rtlCol="false" tIns="50800" lIns="50800" bIns="50800" rIns="50800"/>
            <a:lstStyle/>
            <a:p>
              <a:pPr algn="ctr">
                <a:lnSpc>
                  <a:spcPts val="2659"/>
                </a:lnSpc>
                <a:spcBef>
                  <a:spcPct val="0"/>
                </a:spcBef>
              </a:pPr>
            </a:p>
          </p:txBody>
        </p:sp>
      </p:grpSp>
      <p:grpSp>
        <p:nvGrpSpPr>
          <p:cNvPr name="Group 23" id="23"/>
          <p:cNvGrpSpPr/>
          <p:nvPr/>
        </p:nvGrpSpPr>
        <p:grpSpPr>
          <a:xfrm rot="0">
            <a:off x="14650658" y="7368775"/>
            <a:ext cx="2608642" cy="633820"/>
            <a:chOff x="0" y="0"/>
            <a:chExt cx="927383" cy="225326"/>
          </a:xfrm>
        </p:grpSpPr>
        <p:sp>
          <p:nvSpPr>
            <p:cNvPr name="Freeform 24" id="24"/>
            <p:cNvSpPr/>
            <p:nvPr/>
          </p:nvSpPr>
          <p:spPr>
            <a:xfrm flipH="false" flipV="false" rot="0">
              <a:off x="0" y="0"/>
              <a:ext cx="927383" cy="225326"/>
            </a:xfrm>
            <a:custGeom>
              <a:avLst/>
              <a:gdLst/>
              <a:ahLst/>
              <a:cxnLst/>
              <a:rect r="r" b="b" t="t" l="l"/>
              <a:pathLst>
                <a:path h="225326" w="927383">
                  <a:moveTo>
                    <a:pt x="112663" y="0"/>
                  </a:moveTo>
                  <a:lnTo>
                    <a:pt x="814720" y="0"/>
                  </a:lnTo>
                  <a:cubicBezTo>
                    <a:pt x="844600" y="0"/>
                    <a:pt x="873256" y="11870"/>
                    <a:pt x="894385" y="32998"/>
                  </a:cubicBezTo>
                  <a:cubicBezTo>
                    <a:pt x="915513" y="54127"/>
                    <a:pt x="927383" y="82783"/>
                    <a:pt x="927383" y="112663"/>
                  </a:cubicBezTo>
                  <a:lnTo>
                    <a:pt x="927383" y="112663"/>
                  </a:lnTo>
                  <a:cubicBezTo>
                    <a:pt x="927383" y="174885"/>
                    <a:pt x="876942" y="225326"/>
                    <a:pt x="814720" y="225326"/>
                  </a:cubicBezTo>
                  <a:lnTo>
                    <a:pt x="112663" y="225326"/>
                  </a:lnTo>
                  <a:cubicBezTo>
                    <a:pt x="82783" y="225326"/>
                    <a:pt x="54127" y="213456"/>
                    <a:pt x="32998" y="192327"/>
                  </a:cubicBezTo>
                  <a:cubicBezTo>
                    <a:pt x="11870" y="171199"/>
                    <a:pt x="0" y="142543"/>
                    <a:pt x="0" y="112663"/>
                  </a:cubicBezTo>
                  <a:lnTo>
                    <a:pt x="0" y="112663"/>
                  </a:lnTo>
                  <a:cubicBezTo>
                    <a:pt x="0" y="82783"/>
                    <a:pt x="11870" y="54127"/>
                    <a:pt x="32998" y="32998"/>
                  </a:cubicBezTo>
                  <a:cubicBezTo>
                    <a:pt x="54127" y="11870"/>
                    <a:pt x="82783" y="0"/>
                    <a:pt x="112663" y="0"/>
                  </a:cubicBezTo>
                  <a:close/>
                </a:path>
              </a:pathLst>
            </a:custGeom>
            <a:solidFill>
              <a:srgbClr val="000000">
                <a:alpha val="0"/>
              </a:srgbClr>
            </a:solidFill>
            <a:ln w="28575" cap="rnd">
              <a:solidFill>
                <a:srgbClr val="000000"/>
              </a:solidFill>
              <a:prstDash val="solid"/>
              <a:round/>
            </a:ln>
          </p:spPr>
        </p:sp>
        <p:sp>
          <p:nvSpPr>
            <p:cNvPr name="TextBox 25" id="25"/>
            <p:cNvSpPr txBox="true"/>
            <p:nvPr/>
          </p:nvSpPr>
          <p:spPr>
            <a:xfrm>
              <a:off x="0" y="-38100"/>
              <a:ext cx="927383" cy="263426"/>
            </a:xfrm>
            <a:prstGeom prst="rect">
              <a:avLst/>
            </a:prstGeom>
          </p:spPr>
          <p:txBody>
            <a:bodyPr anchor="ctr" rtlCol="false" tIns="50800" lIns="50800" bIns="50800" rIns="50800"/>
            <a:lstStyle/>
            <a:p>
              <a:pPr algn="ctr">
                <a:lnSpc>
                  <a:spcPts val="2659"/>
                </a:lnSpc>
                <a:spcBef>
                  <a:spcPct val="0"/>
                </a:spcBef>
              </a:pPr>
            </a:p>
          </p:txBody>
        </p:sp>
      </p:grpSp>
      <p:sp>
        <p:nvSpPr>
          <p:cNvPr name="Freeform 26" id="26"/>
          <p:cNvSpPr/>
          <p:nvPr/>
        </p:nvSpPr>
        <p:spPr>
          <a:xfrm flipH="true" flipV="true" rot="0">
            <a:off x="10303869" y="4796662"/>
            <a:ext cx="314926" cy="314926"/>
          </a:xfrm>
          <a:custGeom>
            <a:avLst/>
            <a:gdLst/>
            <a:ahLst/>
            <a:cxnLst/>
            <a:rect r="r" b="b" t="t" l="l"/>
            <a:pathLst>
              <a:path h="314926" w="314926">
                <a:moveTo>
                  <a:pt x="314926" y="314925"/>
                </a:moveTo>
                <a:lnTo>
                  <a:pt x="0" y="314925"/>
                </a:lnTo>
                <a:lnTo>
                  <a:pt x="0" y="0"/>
                </a:lnTo>
                <a:lnTo>
                  <a:pt x="314926" y="0"/>
                </a:lnTo>
                <a:lnTo>
                  <a:pt x="314926" y="31492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7" id="27"/>
          <p:cNvSpPr/>
          <p:nvPr/>
        </p:nvSpPr>
        <p:spPr>
          <a:xfrm flipH="true" flipV="true" rot="0">
            <a:off x="14178164" y="4796662"/>
            <a:ext cx="314926" cy="314926"/>
          </a:xfrm>
          <a:custGeom>
            <a:avLst/>
            <a:gdLst/>
            <a:ahLst/>
            <a:cxnLst/>
            <a:rect r="r" b="b" t="t" l="l"/>
            <a:pathLst>
              <a:path h="314926" w="314926">
                <a:moveTo>
                  <a:pt x="314926" y="314925"/>
                </a:moveTo>
                <a:lnTo>
                  <a:pt x="0" y="314925"/>
                </a:lnTo>
                <a:lnTo>
                  <a:pt x="0" y="0"/>
                </a:lnTo>
                <a:lnTo>
                  <a:pt x="314926" y="0"/>
                </a:lnTo>
                <a:lnTo>
                  <a:pt x="314926" y="31492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8" id="28"/>
          <p:cNvSpPr/>
          <p:nvPr/>
        </p:nvSpPr>
        <p:spPr>
          <a:xfrm flipH="true" flipV="true" rot="0">
            <a:off x="10303869" y="6599319"/>
            <a:ext cx="314926" cy="314926"/>
          </a:xfrm>
          <a:custGeom>
            <a:avLst/>
            <a:gdLst/>
            <a:ahLst/>
            <a:cxnLst/>
            <a:rect r="r" b="b" t="t" l="l"/>
            <a:pathLst>
              <a:path h="314926" w="314926">
                <a:moveTo>
                  <a:pt x="314926" y="314926"/>
                </a:moveTo>
                <a:lnTo>
                  <a:pt x="0" y="314926"/>
                </a:lnTo>
                <a:lnTo>
                  <a:pt x="0" y="0"/>
                </a:lnTo>
                <a:lnTo>
                  <a:pt x="314926" y="0"/>
                </a:lnTo>
                <a:lnTo>
                  <a:pt x="314926" y="314926"/>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9" id="29"/>
          <p:cNvSpPr/>
          <p:nvPr/>
        </p:nvSpPr>
        <p:spPr>
          <a:xfrm flipH="true" flipV="true" rot="0">
            <a:off x="14178164" y="6599319"/>
            <a:ext cx="314926" cy="314926"/>
          </a:xfrm>
          <a:custGeom>
            <a:avLst/>
            <a:gdLst/>
            <a:ahLst/>
            <a:cxnLst/>
            <a:rect r="r" b="b" t="t" l="l"/>
            <a:pathLst>
              <a:path h="314926" w="314926">
                <a:moveTo>
                  <a:pt x="314926" y="314926"/>
                </a:moveTo>
                <a:lnTo>
                  <a:pt x="0" y="314926"/>
                </a:lnTo>
                <a:lnTo>
                  <a:pt x="0" y="0"/>
                </a:lnTo>
                <a:lnTo>
                  <a:pt x="314926" y="0"/>
                </a:lnTo>
                <a:lnTo>
                  <a:pt x="314926" y="314926"/>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0" id="30"/>
          <p:cNvSpPr/>
          <p:nvPr/>
        </p:nvSpPr>
        <p:spPr>
          <a:xfrm flipH="true" flipV="true" rot="0">
            <a:off x="10303869" y="5697314"/>
            <a:ext cx="314926" cy="314926"/>
          </a:xfrm>
          <a:custGeom>
            <a:avLst/>
            <a:gdLst/>
            <a:ahLst/>
            <a:cxnLst/>
            <a:rect r="r" b="b" t="t" l="l"/>
            <a:pathLst>
              <a:path h="314926" w="314926">
                <a:moveTo>
                  <a:pt x="314926" y="314926"/>
                </a:moveTo>
                <a:lnTo>
                  <a:pt x="0" y="314926"/>
                </a:lnTo>
                <a:lnTo>
                  <a:pt x="0" y="0"/>
                </a:lnTo>
                <a:lnTo>
                  <a:pt x="314926" y="0"/>
                </a:lnTo>
                <a:lnTo>
                  <a:pt x="314926" y="314926"/>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1" id="31"/>
          <p:cNvSpPr/>
          <p:nvPr/>
        </p:nvSpPr>
        <p:spPr>
          <a:xfrm flipH="true" flipV="true" rot="0">
            <a:off x="14178164" y="5697314"/>
            <a:ext cx="314926" cy="314926"/>
          </a:xfrm>
          <a:custGeom>
            <a:avLst/>
            <a:gdLst/>
            <a:ahLst/>
            <a:cxnLst/>
            <a:rect r="r" b="b" t="t" l="l"/>
            <a:pathLst>
              <a:path h="314926" w="314926">
                <a:moveTo>
                  <a:pt x="314926" y="314926"/>
                </a:moveTo>
                <a:lnTo>
                  <a:pt x="0" y="314926"/>
                </a:lnTo>
                <a:lnTo>
                  <a:pt x="0" y="0"/>
                </a:lnTo>
                <a:lnTo>
                  <a:pt x="314926" y="0"/>
                </a:lnTo>
                <a:lnTo>
                  <a:pt x="314926" y="314926"/>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2" id="32"/>
          <p:cNvSpPr/>
          <p:nvPr/>
        </p:nvSpPr>
        <p:spPr>
          <a:xfrm flipH="true" flipV="true" rot="0">
            <a:off x="10303869" y="7499972"/>
            <a:ext cx="314926" cy="314926"/>
          </a:xfrm>
          <a:custGeom>
            <a:avLst/>
            <a:gdLst/>
            <a:ahLst/>
            <a:cxnLst/>
            <a:rect r="r" b="b" t="t" l="l"/>
            <a:pathLst>
              <a:path h="314926" w="314926">
                <a:moveTo>
                  <a:pt x="314926" y="314925"/>
                </a:moveTo>
                <a:lnTo>
                  <a:pt x="0" y="314925"/>
                </a:lnTo>
                <a:lnTo>
                  <a:pt x="0" y="0"/>
                </a:lnTo>
                <a:lnTo>
                  <a:pt x="314926" y="0"/>
                </a:lnTo>
                <a:lnTo>
                  <a:pt x="314926" y="31492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3" id="33"/>
          <p:cNvSpPr/>
          <p:nvPr/>
        </p:nvSpPr>
        <p:spPr>
          <a:xfrm flipH="true" flipV="true" rot="0">
            <a:off x="14178164" y="7499972"/>
            <a:ext cx="314926" cy="314926"/>
          </a:xfrm>
          <a:custGeom>
            <a:avLst/>
            <a:gdLst/>
            <a:ahLst/>
            <a:cxnLst/>
            <a:rect r="r" b="b" t="t" l="l"/>
            <a:pathLst>
              <a:path h="314926" w="314926">
                <a:moveTo>
                  <a:pt x="314926" y="314925"/>
                </a:moveTo>
                <a:lnTo>
                  <a:pt x="0" y="314925"/>
                </a:lnTo>
                <a:lnTo>
                  <a:pt x="0" y="0"/>
                </a:lnTo>
                <a:lnTo>
                  <a:pt x="314926" y="0"/>
                </a:lnTo>
                <a:lnTo>
                  <a:pt x="314926" y="31492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4" id="34"/>
          <p:cNvGrpSpPr/>
          <p:nvPr/>
        </p:nvGrpSpPr>
        <p:grpSpPr>
          <a:xfrm rot="0">
            <a:off x="0" y="0"/>
            <a:ext cx="9037044" cy="10287000"/>
            <a:chOff x="0" y="0"/>
            <a:chExt cx="12049393" cy="13716000"/>
          </a:xfrm>
        </p:grpSpPr>
        <p:pic>
          <p:nvPicPr>
            <p:cNvPr name="Picture 35" id="35"/>
            <p:cNvPicPr>
              <a:picLocks noChangeAspect="true"/>
            </p:cNvPicPr>
            <p:nvPr/>
          </p:nvPicPr>
          <p:blipFill>
            <a:blip r:embed="rId4"/>
            <a:srcRect l="0" t="42619" r="0" b="9499"/>
            <a:stretch>
              <a:fillRect/>
            </a:stretch>
          </p:blipFill>
          <p:spPr>
            <a:xfrm flipH="false" flipV="false">
              <a:off x="0" y="0"/>
              <a:ext cx="12049393" cy="5769429"/>
            </a:xfrm>
            <a:prstGeom prst="rect">
              <a:avLst/>
            </a:prstGeom>
          </p:spPr>
        </p:pic>
        <p:pic>
          <p:nvPicPr>
            <p:cNvPr name="Picture 36" id="36"/>
            <p:cNvPicPr>
              <a:picLocks noChangeAspect="true"/>
            </p:cNvPicPr>
            <p:nvPr/>
          </p:nvPicPr>
          <p:blipFill>
            <a:blip r:embed="rId5"/>
            <a:srcRect l="0" t="869" r="0" b="869"/>
            <a:stretch>
              <a:fillRect/>
            </a:stretch>
          </p:blipFill>
          <p:spPr>
            <a:xfrm flipH="false" flipV="false">
              <a:off x="0" y="5896429"/>
              <a:ext cx="5961196" cy="7819571"/>
            </a:xfrm>
            <a:prstGeom prst="rect">
              <a:avLst/>
            </a:prstGeom>
          </p:spPr>
        </p:pic>
        <p:pic>
          <p:nvPicPr>
            <p:cNvPr name="Picture 37" id="37"/>
            <p:cNvPicPr>
              <a:picLocks noChangeAspect="true"/>
            </p:cNvPicPr>
            <p:nvPr/>
          </p:nvPicPr>
          <p:blipFill>
            <a:blip r:embed="rId6"/>
            <a:srcRect l="0" t="4735" r="0" b="4735"/>
            <a:stretch>
              <a:fillRect/>
            </a:stretch>
          </p:blipFill>
          <p:spPr>
            <a:xfrm flipH="false" flipV="false">
              <a:off x="6088196" y="5896429"/>
              <a:ext cx="5961196" cy="3846286"/>
            </a:xfrm>
            <a:prstGeom prst="rect">
              <a:avLst/>
            </a:prstGeom>
          </p:spPr>
        </p:pic>
        <p:pic>
          <p:nvPicPr>
            <p:cNvPr name="Picture 38" id="38"/>
            <p:cNvPicPr>
              <a:picLocks noChangeAspect="true"/>
            </p:cNvPicPr>
            <p:nvPr/>
          </p:nvPicPr>
          <p:blipFill>
            <a:blip r:embed="rId7"/>
            <a:srcRect l="-16290" t="17829" r="-16666" b="17829"/>
            <a:stretch>
              <a:fillRect/>
            </a:stretch>
          </p:blipFill>
          <p:spPr>
            <a:xfrm flipH="false" flipV="true">
              <a:off x="6088196" y="9869714"/>
              <a:ext cx="5961196" cy="3846286"/>
            </a:xfrm>
            <a:prstGeom prst="rect">
              <a:avLst/>
            </a:prstGeom>
          </p:spPr>
        </p:pic>
      </p:grpSp>
      <p:sp>
        <p:nvSpPr>
          <p:cNvPr name="TextBox 39" id="39"/>
          <p:cNvSpPr txBox="true"/>
          <p:nvPr/>
        </p:nvSpPr>
        <p:spPr>
          <a:xfrm rot="0">
            <a:off x="10303869" y="2866665"/>
            <a:ext cx="7537161" cy="1104113"/>
          </a:xfrm>
          <a:prstGeom prst="rect">
            <a:avLst/>
          </a:prstGeom>
        </p:spPr>
        <p:txBody>
          <a:bodyPr anchor="t" rtlCol="false" tIns="0" lIns="0" bIns="0" rIns="0">
            <a:spAutoFit/>
          </a:bodyPr>
          <a:lstStyle/>
          <a:p>
            <a:pPr algn="l" marL="0" indent="0" lvl="0">
              <a:lnSpc>
                <a:spcPts val="8470"/>
              </a:lnSpc>
              <a:spcBef>
                <a:spcPct val="0"/>
              </a:spcBef>
            </a:pPr>
            <a:r>
              <a:rPr lang="en-US" sz="7991">
                <a:solidFill>
                  <a:srgbClr val="000000"/>
                </a:solidFill>
                <a:latin typeface="League Spartan"/>
                <a:ea typeface="League Spartan"/>
                <a:cs typeface="League Spartan"/>
                <a:sym typeface="League Spartan"/>
              </a:rPr>
              <a:t>PRODUITS</a:t>
            </a:r>
          </a:p>
        </p:txBody>
      </p:sp>
      <p:sp>
        <p:nvSpPr>
          <p:cNvPr name="TextBox 40" id="40"/>
          <p:cNvSpPr txBox="true"/>
          <p:nvPr/>
        </p:nvSpPr>
        <p:spPr>
          <a:xfrm rot="0">
            <a:off x="10303869" y="1814349"/>
            <a:ext cx="3392370" cy="1106453"/>
          </a:xfrm>
          <a:prstGeom prst="rect">
            <a:avLst/>
          </a:prstGeom>
        </p:spPr>
        <p:txBody>
          <a:bodyPr anchor="t" rtlCol="false" tIns="0" lIns="0" bIns="0" rIns="0">
            <a:spAutoFit/>
          </a:bodyPr>
          <a:lstStyle/>
          <a:p>
            <a:pPr algn="l" marL="0" indent="0" lvl="0">
              <a:lnSpc>
                <a:spcPts val="8470"/>
              </a:lnSpc>
              <a:spcBef>
                <a:spcPct val="0"/>
              </a:spcBef>
            </a:pPr>
            <a:r>
              <a:rPr lang="en-US" sz="7991">
                <a:solidFill>
                  <a:srgbClr val="000000"/>
                </a:solidFill>
                <a:latin typeface="TT Firs Neue"/>
                <a:ea typeface="TT Firs Neue"/>
                <a:cs typeface="TT Firs Neue"/>
                <a:sym typeface="TT Firs Neue"/>
              </a:rPr>
              <a:t>NOS</a:t>
            </a:r>
          </a:p>
        </p:txBody>
      </p:sp>
      <p:sp>
        <p:nvSpPr>
          <p:cNvPr name="TextBox 41" id="41"/>
          <p:cNvSpPr txBox="true"/>
          <p:nvPr/>
        </p:nvSpPr>
        <p:spPr>
          <a:xfrm rot="0">
            <a:off x="11149716" y="4874703"/>
            <a:ext cx="2235289" cy="300420"/>
          </a:xfrm>
          <a:prstGeom prst="rect">
            <a:avLst/>
          </a:prstGeom>
        </p:spPr>
        <p:txBody>
          <a:bodyPr anchor="t" rtlCol="false" tIns="0" lIns="0" bIns="0" rIns="0">
            <a:spAutoFit/>
          </a:bodyPr>
          <a:lstStyle/>
          <a:p>
            <a:pPr algn="l" marL="0" indent="0" lvl="0">
              <a:lnSpc>
                <a:spcPts val="2309"/>
              </a:lnSpc>
              <a:spcBef>
                <a:spcPct val="0"/>
              </a:spcBef>
            </a:pPr>
            <a:r>
              <a:rPr lang="en-US" sz="2178">
                <a:solidFill>
                  <a:srgbClr val="000000"/>
                </a:solidFill>
                <a:latin typeface="TT Firs Neue"/>
                <a:ea typeface="TT Firs Neue"/>
                <a:cs typeface="TT Firs Neue"/>
                <a:sym typeface="TT Firs Neue"/>
              </a:rPr>
              <a:t>CINTRE</a:t>
            </a:r>
          </a:p>
        </p:txBody>
      </p:sp>
      <p:sp>
        <p:nvSpPr>
          <p:cNvPr name="TextBox 42" id="42"/>
          <p:cNvSpPr txBox="true"/>
          <p:nvPr/>
        </p:nvSpPr>
        <p:spPr>
          <a:xfrm rot="0">
            <a:off x="15024011" y="4874703"/>
            <a:ext cx="2235289" cy="300420"/>
          </a:xfrm>
          <a:prstGeom prst="rect">
            <a:avLst/>
          </a:prstGeom>
        </p:spPr>
        <p:txBody>
          <a:bodyPr anchor="t" rtlCol="false" tIns="0" lIns="0" bIns="0" rIns="0">
            <a:spAutoFit/>
          </a:bodyPr>
          <a:lstStyle/>
          <a:p>
            <a:pPr algn="l" marL="0" indent="0" lvl="0">
              <a:lnSpc>
                <a:spcPts val="2309"/>
              </a:lnSpc>
              <a:spcBef>
                <a:spcPct val="0"/>
              </a:spcBef>
            </a:pPr>
            <a:r>
              <a:rPr lang="en-US" sz="2178">
                <a:solidFill>
                  <a:srgbClr val="000000"/>
                </a:solidFill>
                <a:latin typeface="TT Firs Neue"/>
                <a:ea typeface="TT Firs Neue"/>
                <a:cs typeface="TT Firs Neue"/>
                <a:sym typeface="TT Firs Neue"/>
              </a:rPr>
              <a:t>PLANCHE D.</a:t>
            </a:r>
          </a:p>
        </p:txBody>
      </p:sp>
      <p:sp>
        <p:nvSpPr>
          <p:cNvPr name="TextBox 43" id="43"/>
          <p:cNvSpPr txBox="true"/>
          <p:nvPr/>
        </p:nvSpPr>
        <p:spPr>
          <a:xfrm rot="0">
            <a:off x="11149716" y="6677360"/>
            <a:ext cx="2235289" cy="300420"/>
          </a:xfrm>
          <a:prstGeom prst="rect">
            <a:avLst/>
          </a:prstGeom>
        </p:spPr>
        <p:txBody>
          <a:bodyPr anchor="t" rtlCol="false" tIns="0" lIns="0" bIns="0" rIns="0">
            <a:spAutoFit/>
          </a:bodyPr>
          <a:lstStyle/>
          <a:p>
            <a:pPr algn="l" marL="0" indent="0" lvl="0">
              <a:lnSpc>
                <a:spcPts val="2309"/>
              </a:lnSpc>
              <a:spcBef>
                <a:spcPct val="0"/>
              </a:spcBef>
            </a:pPr>
            <a:r>
              <a:rPr lang="en-US" sz="2178">
                <a:solidFill>
                  <a:srgbClr val="000000"/>
                </a:solidFill>
                <a:latin typeface="TT Firs Neue"/>
                <a:ea typeface="TT Firs Neue"/>
                <a:cs typeface="TT Firs Neue"/>
                <a:sym typeface="TT Firs Neue"/>
              </a:rPr>
              <a:t>BANC PM</a:t>
            </a:r>
          </a:p>
        </p:txBody>
      </p:sp>
      <p:sp>
        <p:nvSpPr>
          <p:cNvPr name="TextBox 44" id="44"/>
          <p:cNvSpPr txBox="true"/>
          <p:nvPr/>
        </p:nvSpPr>
        <p:spPr>
          <a:xfrm rot="0">
            <a:off x="15024011" y="6677360"/>
            <a:ext cx="2235289" cy="300420"/>
          </a:xfrm>
          <a:prstGeom prst="rect">
            <a:avLst/>
          </a:prstGeom>
        </p:spPr>
        <p:txBody>
          <a:bodyPr anchor="t" rtlCol="false" tIns="0" lIns="0" bIns="0" rIns="0">
            <a:spAutoFit/>
          </a:bodyPr>
          <a:lstStyle/>
          <a:p>
            <a:pPr algn="l" marL="0" indent="0" lvl="0">
              <a:lnSpc>
                <a:spcPts val="2309"/>
              </a:lnSpc>
              <a:spcBef>
                <a:spcPct val="0"/>
              </a:spcBef>
            </a:pPr>
            <a:r>
              <a:rPr lang="en-US" sz="2178">
                <a:solidFill>
                  <a:srgbClr val="000000"/>
                </a:solidFill>
                <a:latin typeface="TT Firs Neue"/>
                <a:ea typeface="TT Firs Neue"/>
                <a:cs typeface="TT Firs Neue"/>
                <a:sym typeface="TT Firs Neue"/>
              </a:rPr>
              <a:t>TABOURET</a:t>
            </a:r>
          </a:p>
        </p:txBody>
      </p:sp>
      <p:sp>
        <p:nvSpPr>
          <p:cNvPr name="TextBox 45" id="45"/>
          <p:cNvSpPr txBox="true"/>
          <p:nvPr/>
        </p:nvSpPr>
        <p:spPr>
          <a:xfrm rot="0">
            <a:off x="11149716" y="5775355"/>
            <a:ext cx="2235289" cy="300420"/>
          </a:xfrm>
          <a:prstGeom prst="rect">
            <a:avLst/>
          </a:prstGeom>
        </p:spPr>
        <p:txBody>
          <a:bodyPr anchor="t" rtlCol="false" tIns="0" lIns="0" bIns="0" rIns="0">
            <a:spAutoFit/>
          </a:bodyPr>
          <a:lstStyle/>
          <a:p>
            <a:pPr algn="l" marL="0" indent="0" lvl="0">
              <a:lnSpc>
                <a:spcPts val="2309"/>
              </a:lnSpc>
              <a:spcBef>
                <a:spcPct val="0"/>
              </a:spcBef>
            </a:pPr>
            <a:r>
              <a:rPr lang="en-US" sz="2178">
                <a:solidFill>
                  <a:srgbClr val="000000"/>
                </a:solidFill>
                <a:latin typeface="TT Firs Neue"/>
                <a:ea typeface="TT Firs Neue"/>
                <a:cs typeface="TT Firs Neue"/>
                <a:sym typeface="TT Firs Neue"/>
              </a:rPr>
              <a:t>PORTE-VESTES</a:t>
            </a:r>
          </a:p>
        </p:txBody>
      </p:sp>
      <p:sp>
        <p:nvSpPr>
          <p:cNvPr name="TextBox 46" id="46"/>
          <p:cNvSpPr txBox="true"/>
          <p:nvPr/>
        </p:nvSpPr>
        <p:spPr>
          <a:xfrm rot="0">
            <a:off x="15024011" y="5775355"/>
            <a:ext cx="2235289" cy="300420"/>
          </a:xfrm>
          <a:prstGeom prst="rect">
            <a:avLst/>
          </a:prstGeom>
        </p:spPr>
        <p:txBody>
          <a:bodyPr anchor="t" rtlCol="false" tIns="0" lIns="0" bIns="0" rIns="0">
            <a:spAutoFit/>
          </a:bodyPr>
          <a:lstStyle/>
          <a:p>
            <a:pPr algn="l" marL="0" indent="0" lvl="0">
              <a:lnSpc>
                <a:spcPts val="2309"/>
              </a:lnSpc>
              <a:spcBef>
                <a:spcPct val="0"/>
              </a:spcBef>
            </a:pPr>
            <a:r>
              <a:rPr lang="en-US" sz="2178">
                <a:solidFill>
                  <a:srgbClr val="000000"/>
                </a:solidFill>
                <a:latin typeface="TT Firs Neue"/>
                <a:ea typeface="TT Firs Neue"/>
                <a:cs typeface="TT Firs Neue"/>
                <a:sym typeface="TT Firs Neue"/>
              </a:rPr>
              <a:t>PLATEAU</a:t>
            </a:r>
          </a:p>
        </p:txBody>
      </p:sp>
      <p:sp>
        <p:nvSpPr>
          <p:cNvPr name="TextBox 47" id="47"/>
          <p:cNvSpPr txBox="true"/>
          <p:nvPr/>
        </p:nvSpPr>
        <p:spPr>
          <a:xfrm rot="0">
            <a:off x="11149716" y="7578013"/>
            <a:ext cx="2235289" cy="300420"/>
          </a:xfrm>
          <a:prstGeom prst="rect">
            <a:avLst/>
          </a:prstGeom>
        </p:spPr>
        <p:txBody>
          <a:bodyPr anchor="t" rtlCol="false" tIns="0" lIns="0" bIns="0" rIns="0">
            <a:spAutoFit/>
          </a:bodyPr>
          <a:lstStyle/>
          <a:p>
            <a:pPr algn="l" marL="0" indent="0" lvl="0">
              <a:lnSpc>
                <a:spcPts val="2309"/>
              </a:lnSpc>
              <a:spcBef>
                <a:spcPct val="0"/>
              </a:spcBef>
            </a:pPr>
            <a:r>
              <a:rPr lang="en-US" sz="2178">
                <a:solidFill>
                  <a:srgbClr val="000000"/>
                </a:solidFill>
                <a:latin typeface="TT Firs Neue"/>
                <a:ea typeface="TT Firs Neue"/>
                <a:cs typeface="TT Firs Neue"/>
                <a:sym typeface="TT Firs Neue"/>
              </a:rPr>
              <a:t>BANC GM</a:t>
            </a:r>
          </a:p>
        </p:txBody>
      </p:sp>
      <p:sp>
        <p:nvSpPr>
          <p:cNvPr name="TextBox 48" id="48"/>
          <p:cNvSpPr txBox="true"/>
          <p:nvPr/>
        </p:nvSpPr>
        <p:spPr>
          <a:xfrm rot="0">
            <a:off x="15024011" y="7578013"/>
            <a:ext cx="2235289" cy="300420"/>
          </a:xfrm>
          <a:prstGeom prst="rect">
            <a:avLst/>
          </a:prstGeom>
        </p:spPr>
        <p:txBody>
          <a:bodyPr anchor="t" rtlCol="false" tIns="0" lIns="0" bIns="0" rIns="0">
            <a:spAutoFit/>
          </a:bodyPr>
          <a:lstStyle/>
          <a:p>
            <a:pPr algn="l" marL="0" indent="0" lvl="0">
              <a:lnSpc>
                <a:spcPts val="2309"/>
              </a:lnSpc>
              <a:spcBef>
                <a:spcPct val="0"/>
              </a:spcBef>
            </a:pPr>
            <a:r>
              <a:rPr lang="en-US" sz="2178">
                <a:solidFill>
                  <a:srgbClr val="000000"/>
                </a:solidFill>
                <a:latin typeface="TT Firs Neue"/>
                <a:ea typeface="TT Firs Neue"/>
                <a:cs typeface="TT Firs Neue"/>
                <a:sym typeface="TT Firs Neue"/>
              </a:rPr>
              <a:t>TABLE</a:t>
            </a:r>
          </a:p>
        </p:txBody>
      </p:sp>
      <p:sp>
        <p:nvSpPr>
          <p:cNvPr name="TextBox 49" id="49"/>
          <p:cNvSpPr txBox="true"/>
          <p:nvPr/>
        </p:nvSpPr>
        <p:spPr>
          <a:xfrm rot="0">
            <a:off x="16232894" y="9374195"/>
            <a:ext cx="1608136" cy="693363"/>
          </a:xfrm>
          <a:prstGeom prst="rect">
            <a:avLst/>
          </a:prstGeom>
        </p:spPr>
        <p:txBody>
          <a:bodyPr anchor="t" rtlCol="false" tIns="0" lIns="0" bIns="0" rIns="0">
            <a:spAutoFit/>
          </a:bodyPr>
          <a:lstStyle/>
          <a:p>
            <a:pPr algn="ctr">
              <a:lnSpc>
                <a:spcPts val="4993"/>
              </a:lnSpc>
            </a:pPr>
            <a:r>
              <a:rPr lang="en-US" sz="4711">
                <a:solidFill>
                  <a:srgbClr val="000000"/>
                </a:solidFill>
                <a:latin typeface="Poppins Bold"/>
                <a:ea typeface="Poppins Bold"/>
                <a:cs typeface="Poppins Bold"/>
                <a:sym typeface="Poppins Bold"/>
              </a:rPr>
              <a:t>04.</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1C1717"/>
        </a:solidFill>
      </p:bgPr>
    </p:bg>
    <p:spTree>
      <p:nvGrpSpPr>
        <p:cNvPr id="1" name=""/>
        <p:cNvGrpSpPr/>
        <p:nvPr/>
      </p:nvGrpSpPr>
      <p:grpSpPr>
        <a:xfrm>
          <a:off x="0" y="0"/>
          <a:ext cx="0" cy="0"/>
          <a:chOff x="0" y="0"/>
          <a:chExt cx="0" cy="0"/>
        </a:xfrm>
      </p:grpSpPr>
      <p:sp>
        <p:nvSpPr>
          <p:cNvPr name="Freeform 2" id="2"/>
          <p:cNvSpPr/>
          <p:nvPr/>
        </p:nvSpPr>
        <p:spPr>
          <a:xfrm flipH="false" flipV="false" rot="-4466992">
            <a:off x="12956278" y="-1374835"/>
            <a:ext cx="13691661" cy="7990951"/>
          </a:xfrm>
          <a:custGeom>
            <a:avLst/>
            <a:gdLst/>
            <a:ahLst/>
            <a:cxnLst/>
            <a:rect r="r" b="b" t="t" l="l"/>
            <a:pathLst>
              <a:path h="7990951" w="13691661">
                <a:moveTo>
                  <a:pt x="0" y="0"/>
                </a:moveTo>
                <a:lnTo>
                  <a:pt x="13691661" y="0"/>
                </a:lnTo>
                <a:lnTo>
                  <a:pt x="13691661" y="7990951"/>
                </a:lnTo>
                <a:lnTo>
                  <a:pt x="0" y="7990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7130403">
            <a:off x="-5543720" y="-4660654"/>
            <a:ext cx="13691661" cy="7990951"/>
          </a:xfrm>
          <a:custGeom>
            <a:avLst/>
            <a:gdLst/>
            <a:ahLst/>
            <a:cxnLst/>
            <a:rect r="r" b="b" t="t" l="l"/>
            <a:pathLst>
              <a:path h="7990951" w="13691661">
                <a:moveTo>
                  <a:pt x="0" y="0"/>
                </a:moveTo>
                <a:lnTo>
                  <a:pt x="13691661" y="0"/>
                </a:lnTo>
                <a:lnTo>
                  <a:pt x="13691661" y="7990951"/>
                </a:lnTo>
                <a:lnTo>
                  <a:pt x="0" y="7990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679424" y="3169411"/>
            <a:ext cx="854383" cy="994915"/>
          </a:xfrm>
          <a:custGeom>
            <a:avLst/>
            <a:gdLst/>
            <a:ahLst/>
            <a:cxnLst/>
            <a:rect r="r" b="b" t="t" l="l"/>
            <a:pathLst>
              <a:path h="994915" w="854383">
                <a:moveTo>
                  <a:pt x="0" y="0"/>
                </a:moveTo>
                <a:lnTo>
                  <a:pt x="854383" y="0"/>
                </a:lnTo>
                <a:lnTo>
                  <a:pt x="854383" y="994915"/>
                </a:lnTo>
                <a:lnTo>
                  <a:pt x="0" y="9949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2596203" y="1896782"/>
            <a:ext cx="13095593" cy="2730500"/>
          </a:xfrm>
          <a:prstGeom prst="rect">
            <a:avLst/>
          </a:prstGeom>
        </p:spPr>
        <p:txBody>
          <a:bodyPr anchor="t" rtlCol="false" tIns="0" lIns="0" bIns="0" rIns="0">
            <a:spAutoFit/>
          </a:bodyPr>
          <a:lstStyle/>
          <a:p>
            <a:pPr algn="ctr">
              <a:lnSpc>
                <a:spcPts val="10599"/>
              </a:lnSpc>
            </a:pPr>
            <a:r>
              <a:rPr lang="en-US" sz="9999">
                <a:solidFill>
                  <a:srgbClr val="F8F2ED"/>
                </a:solidFill>
                <a:latin typeface="League Spartan"/>
                <a:ea typeface="League Spartan"/>
                <a:cs typeface="League Spartan"/>
                <a:sym typeface="League Spartan"/>
              </a:rPr>
              <a:t>POURQUOI MAINTENANT ?</a:t>
            </a:r>
          </a:p>
        </p:txBody>
      </p:sp>
      <p:sp>
        <p:nvSpPr>
          <p:cNvPr name="TextBox 6" id="6"/>
          <p:cNvSpPr txBox="true"/>
          <p:nvPr/>
        </p:nvSpPr>
        <p:spPr>
          <a:xfrm rot="0">
            <a:off x="8339932" y="948874"/>
            <a:ext cx="1608136" cy="693363"/>
          </a:xfrm>
          <a:prstGeom prst="rect">
            <a:avLst/>
          </a:prstGeom>
        </p:spPr>
        <p:txBody>
          <a:bodyPr anchor="t" rtlCol="false" tIns="0" lIns="0" bIns="0" rIns="0">
            <a:spAutoFit/>
          </a:bodyPr>
          <a:lstStyle/>
          <a:p>
            <a:pPr algn="ctr">
              <a:lnSpc>
                <a:spcPts val="4993"/>
              </a:lnSpc>
            </a:pPr>
            <a:r>
              <a:rPr lang="en-US" sz="4711">
                <a:solidFill>
                  <a:srgbClr val="F8F2ED"/>
                </a:solidFill>
                <a:latin typeface="Poppins Bold"/>
                <a:ea typeface="Poppins Bold"/>
                <a:cs typeface="Poppins Bold"/>
                <a:sym typeface="Poppins Bold"/>
              </a:rPr>
              <a:t>05.</a:t>
            </a:r>
          </a:p>
        </p:txBody>
      </p:sp>
      <p:sp>
        <p:nvSpPr>
          <p:cNvPr name="TextBox 7" id="7"/>
          <p:cNvSpPr txBox="true"/>
          <p:nvPr/>
        </p:nvSpPr>
        <p:spPr>
          <a:xfrm rot="0">
            <a:off x="1928162" y="5551821"/>
            <a:ext cx="4673714" cy="393573"/>
          </a:xfrm>
          <a:prstGeom prst="rect">
            <a:avLst/>
          </a:prstGeom>
        </p:spPr>
        <p:txBody>
          <a:bodyPr anchor="t" rtlCol="false" tIns="0" lIns="0" bIns="0" rIns="0">
            <a:spAutoFit/>
          </a:bodyPr>
          <a:lstStyle/>
          <a:p>
            <a:pPr algn="l" marL="0" indent="0" lvl="0">
              <a:lnSpc>
                <a:spcPts val="3021"/>
              </a:lnSpc>
              <a:spcBef>
                <a:spcPct val="0"/>
              </a:spcBef>
            </a:pPr>
            <a:r>
              <a:rPr lang="en-US" sz="2850">
                <a:solidFill>
                  <a:srgbClr val="FFFFFF"/>
                </a:solidFill>
                <a:latin typeface="TT Firs Neue"/>
                <a:ea typeface="TT Firs Neue"/>
                <a:cs typeface="TT Firs Neue"/>
                <a:sym typeface="TT Firs Neue"/>
              </a:rPr>
              <a:t>EXPERTISE &amp; EXPERIENCE</a:t>
            </a:r>
          </a:p>
        </p:txBody>
      </p:sp>
      <p:sp>
        <p:nvSpPr>
          <p:cNvPr name="Freeform 8" id="8"/>
          <p:cNvSpPr/>
          <p:nvPr/>
        </p:nvSpPr>
        <p:spPr>
          <a:xfrm flipH="true" flipV="true" rot="0">
            <a:off x="7060649" y="7911361"/>
            <a:ext cx="378415" cy="378415"/>
          </a:xfrm>
          <a:custGeom>
            <a:avLst/>
            <a:gdLst/>
            <a:ahLst/>
            <a:cxnLst/>
            <a:rect r="r" b="b" t="t" l="l"/>
            <a:pathLst>
              <a:path h="378415" w="378415">
                <a:moveTo>
                  <a:pt x="378415" y="378415"/>
                </a:moveTo>
                <a:lnTo>
                  <a:pt x="0" y="378415"/>
                </a:lnTo>
                <a:lnTo>
                  <a:pt x="0" y="0"/>
                </a:lnTo>
                <a:lnTo>
                  <a:pt x="378415" y="0"/>
                </a:lnTo>
                <a:lnTo>
                  <a:pt x="378415" y="378415"/>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8339932" y="7896203"/>
            <a:ext cx="6641215" cy="393573"/>
          </a:xfrm>
          <a:prstGeom prst="rect">
            <a:avLst/>
          </a:prstGeom>
        </p:spPr>
        <p:txBody>
          <a:bodyPr anchor="t" rtlCol="false" tIns="0" lIns="0" bIns="0" rIns="0">
            <a:spAutoFit/>
          </a:bodyPr>
          <a:lstStyle/>
          <a:p>
            <a:pPr algn="l" marL="0" indent="0" lvl="0">
              <a:lnSpc>
                <a:spcPts val="3021"/>
              </a:lnSpc>
              <a:spcBef>
                <a:spcPct val="0"/>
              </a:spcBef>
            </a:pPr>
            <a:r>
              <a:rPr lang="en-US" sz="2850">
                <a:solidFill>
                  <a:srgbClr val="FFFFFF"/>
                </a:solidFill>
                <a:latin typeface="TT Firs Neue"/>
                <a:ea typeface="TT Firs Neue"/>
                <a:cs typeface="TT Firs Neue"/>
                <a:sym typeface="TT Firs Neue"/>
              </a:rPr>
              <a:t>CONSCIENCE ENVIRONNEMENTALE</a:t>
            </a:r>
          </a:p>
        </p:txBody>
      </p:sp>
      <p:grpSp>
        <p:nvGrpSpPr>
          <p:cNvPr name="Group 10" id="10"/>
          <p:cNvGrpSpPr/>
          <p:nvPr/>
        </p:nvGrpSpPr>
        <p:grpSpPr>
          <a:xfrm rot="0">
            <a:off x="10233178" y="8909378"/>
            <a:ext cx="7299995" cy="904825"/>
            <a:chOff x="0" y="0"/>
            <a:chExt cx="1817894" cy="225326"/>
          </a:xfrm>
        </p:grpSpPr>
        <p:sp>
          <p:nvSpPr>
            <p:cNvPr name="Freeform 11" id="11"/>
            <p:cNvSpPr/>
            <p:nvPr/>
          </p:nvSpPr>
          <p:spPr>
            <a:xfrm flipH="false" flipV="false" rot="0">
              <a:off x="0" y="0"/>
              <a:ext cx="1817894" cy="225326"/>
            </a:xfrm>
            <a:custGeom>
              <a:avLst/>
              <a:gdLst/>
              <a:ahLst/>
              <a:cxnLst/>
              <a:rect r="r" b="b" t="t" l="l"/>
              <a:pathLst>
                <a:path h="225326" w="1817894">
                  <a:moveTo>
                    <a:pt x="48785" y="0"/>
                  </a:moveTo>
                  <a:lnTo>
                    <a:pt x="1769109" y="0"/>
                  </a:lnTo>
                  <a:cubicBezTo>
                    <a:pt x="1782048" y="0"/>
                    <a:pt x="1794457" y="5140"/>
                    <a:pt x="1803606" y="14289"/>
                  </a:cubicBezTo>
                  <a:cubicBezTo>
                    <a:pt x="1812754" y="23438"/>
                    <a:pt x="1817894" y="35846"/>
                    <a:pt x="1817894" y="48785"/>
                  </a:cubicBezTo>
                  <a:lnTo>
                    <a:pt x="1817894" y="176541"/>
                  </a:lnTo>
                  <a:cubicBezTo>
                    <a:pt x="1817894" y="189479"/>
                    <a:pt x="1812754" y="201888"/>
                    <a:pt x="1803606" y="211037"/>
                  </a:cubicBezTo>
                  <a:cubicBezTo>
                    <a:pt x="1794457" y="220186"/>
                    <a:pt x="1782048" y="225326"/>
                    <a:pt x="1769109" y="225326"/>
                  </a:cubicBezTo>
                  <a:lnTo>
                    <a:pt x="48785" y="225326"/>
                  </a:lnTo>
                  <a:cubicBezTo>
                    <a:pt x="35846" y="225326"/>
                    <a:pt x="23438" y="220186"/>
                    <a:pt x="14289" y="211037"/>
                  </a:cubicBezTo>
                  <a:cubicBezTo>
                    <a:pt x="5140" y="201888"/>
                    <a:pt x="0" y="189479"/>
                    <a:pt x="0" y="176541"/>
                  </a:cubicBezTo>
                  <a:lnTo>
                    <a:pt x="0" y="48785"/>
                  </a:lnTo>
                  <a:cubicBezTo>
                    <a:pt x="0" y="35846"/>
                    <a:pt x="5140" y="23438"/>
                    <a:pt x="14289" y="14289"/>
                  </a:cubicBezTo>
                  <a:cubicBezTo>
                    <a:pt x="23438" y="5140"/>
                    <a:pt x="35846" y="0"/>
                    <a:pt x="48785" y="0"/>
                  </a:cubicBezTo>
                  <a:close/>
                </a:path>
              </a:pathLst>
            </a:custGeom>
            <a:solidFill>
              <a:srgbClr val="000000">
                <a:alpha val="0"/>
              </a:srgbClr>
            </a:solidFill>
            <a:ln w="28575" cap="rnd">
              <a:solidFill>
                <a:srgbClr val="FFFFFF"/>
              </a:solidFill>
              <a:prstDash val="solid"/>
              <a:round/>
            </a:ln>
          </p:spPr>
        </p:sp>
        <p:sp>
          <p:nvSpPr>
            <p:cNvPr name="TextBox 12" id="12"/>
            <p:cNvSpPr txBox="true"/>
            <p:nvPr/>
          </p:nvSpPr>
          <p:spPr>
            <a:xfrm>
              <a:off x="0" y="-38100"/>
              <a:ext cx="1817894" cy="263426"/>
            </a:xfrm>
            <a:prstGeom prst="rect">
              <a:avLst/>
            </a:prstGeom>
          </p:spPr>
          <p:txBody>
            <a:bodyPr anchor="ctr" rtlCol="false" tIns="65867" lIns="65867" bIns="65867" rIns="65867"/>
            <a:lstStyle/>
            <a:p>
              <a:pPr algn="ctr">
                <a:lnSpc>
                  <a:spcPts val="2660"/>
                </a:lnSpc>
                <a:spcBef>
                  <a:spcPct val="0"/>
                </a:spcBef>
              </a:pPr>
            </a:p>
          </p:txBody>
        </p:sp>
      </p:grpSp>
      <p:sp>
        <p:nvSpPr>
          <p:cNvPr name="TextBox 13" id="13"/>
          <p:cNvSpPr txBox="true"/>
          <p:nvPr/>
        </p:nvSpPr>
        <p:spPr>
          <a:xfrm rot="0">
            <a:off x="10901714" y="9183118"/>
            <a:ext cx="6262979" cy="395444"/>
          </a:xfrm>
          <a:prstGeom prst="rect">
            <a:avLst/>
          </a:prstGeom>
        </p:spPr>
        <p:txBody>
          <a:bodyPr anchor="t" rtlCol="false" tIns="0" lIns="0" bIns="0" rIns="0">
            <a:spAutoFit/>
          </a:bodyPr>
          <a:lstStyle/>
          <a:p>
            <a:pPr algn="l" marL="0" indent="0" lvl="0">
              <a:lnSpc>
                <a:spcPts val="3022"/>
              </a:lnSpc>
              <a:spcBef>
                <a:spcPct val="0"/>
              </a:spcBef>
            </a:pPr>
            <a:r>
              <a:rPr lang="en-US" sz="2850">
                <a:solidFill>
                  <a:srgbClr val="FFFFFF"/>
                </a:solidFill>
                <a:latin typeface="TT Firs Neue"/>
                <a:ea typeface="TT Firs Neue"/>
                <a:cs typeface="TT Firs Neue"/>
                <a:sym typeface="TT Firs Neue"/>
              </a:rPr>
              <a:t>SOUTIEN À L’ECONOMIE LOCALE</a:t>
            </a:r>
          </a:p>
        </p:txBody>
      </p:sp>
      <p:sp>
        <p:nvSpPr>
          <p:cNvPr name="Freeform 14" id="14"/>
          <p:cNvSpPr/>
          <p:nvPr/>
        </p:nvSpPr>
        <p:spPr>
          <a:xfrm flipH="true" flipV="true" rot="0">
            <a:off x="3408639" y="6714047"/>
            <a:ext cx="401483" cy="401483"/>
          </a:xfrm>
          <a:custGeom>
            <a:avLst/>
            <a:gdLst/>
            <a:ahLst/>
            <a:cxnLst/>
            <a:rect r="r" b="b" t="t" l="l"/>
            <a:pathLst>
              <a:path h="401483" w="401483">
                <a:moveTo>
                  <a:pt x="401483" y="401484"/>
                </a:moveTo>
                <a:lnTo>
                  <a:pt x="0" y="401484"/>
                </a:lnTo>
                <a:lnTo>
                  <a:pt x="0" y="0"/>
                </a:lnTo>
                <a:lnTo>
                  <a:pt x="401483" y="0"/>
                </a:lnTo>
                <a:lnTo>
                  <a:pt x="401483" y="401484"/>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5" id="15"/>
          <p:cNvSpPr txBox="true"/>
          <p:nvPr/>
        </p:nvSpPr>
        <p:spPr>
          <a:xfrm rot="0">
            <a:off x="4449446" y="6721957"/>
            <a:ext cx="7020044" cy="393573"/>
          </a:xfrm>
          <a:prstGeom prst="rect">
            <a:avLst/>
          </a:prstGeom>
        </p:spPr>
        <p:txBody>
          <a:bodyPr anchor="t" rtlCol="false" tIns="0" lIns="0" bIns="0" rIns="0">
            <a:spAutoFit/>
          </a:bodyPr>
          <a:lstStyle/>
          <a:p>
            <a:pPr algn="l" marL="0" indent="0" lvl="0">
              <a:lnSpc>
                <a:spcPts val="3021"/>
              </a:lnSpc>
              <a:spcBef>
                <a:spcPct val="0"/>
              </a:spcBef>
            </a:pPr>
            <a:r>
              <a:rPr lang="en-US" sz="2850">
                <a:solidFill>
                  <a:srgbClr val="FFFFFF"/>
                </a:solidFill>
                <a:latin typeface="TT Firs Neue"/>
                <a:ea typeface="TT Firs Neue"/>
                <a:cs typeface="TT Firs Neue"/>
                <a:sym typeface="TT Firs Neue"/>
              </a:rPr>
              <a:t>EVOLUTION DU DESIGN INTÉRIEUR</a:t>
            </a:r>
          </a:p>
        </p:txBody>
      </p:sp>
      <p:sp>
        <p:nvSpPr>
          <p:cNvPr name="Freeform 16" id="16"/>
          <p:cNvSpPr/>
          <p:nvPr/>
        </p:nvSpPr>
        <p:spPr>
          <a:xfrm flipH="true" flipV="true" rot="0">
            <a:off x="280099" y="5543910"/>
            <a:ext cx="401483" cy="401483"/>
          </a:xfrm>
          <a:custGeom>
            <a:avLst/>
            <a:gdLst/>
            <a:ahLst/>
            <a:cxnLst/>
            <a:rect r="r" b="b" t="t" l="l"/>
            <a:pathLst>
              <a:path h="401483" w="401483">
                <a:moveTo>
                  <a:pt x="401484" y="401484"/>
                </a:moveTo>
                <a:lnTo>
                  <a:pt x="0" y="401484"/>
                </a:lnTo>
                <a:lnTo>
                  <a:pt x="0" y="0"/>
                </a:lnTo>
                <a:lnTo>
                  <a:pt x="401484" y="0"/>
                </a:lnTo>
                <a:lnTo>
                  <a:pt x="401484" y="401484"/>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7" id="17"/>
          <p:cNvGrpSpPr/>
          <p:nvPr/>
        </p:nvGrpSpPr>
        <p:grpSpPr>
          <a:xfrm rot="0">
            <a:off x="8010542" y="7621527"/>
            <a:ext cx="7299995" cy="904825"/>
            <a:chOff x="0" y="0"/>
            <a:chExt cx="1817894" cy="225326"/>
          </a:xfrm>
        </p:grpSpPr>
        <p:sp>
          <p:nvSpPr>
            <p:cNvPr name="Freeform 18" id="18"/>
            <p:cNvSpPr/>
            <p:nvPr/>
          </p:nvSpPr>
          <p:spPr>
            <a:xfrm flipH="false" flipV="false" rot="0">
              <a:off x="0" y="0"/>
              <a:ext cx="1817894" cy="225326"/>
            </a:xfrm>
            <a:custGeom>
              <a:avLst/>
              <a:gdLst/>
              <a:ahLst/>
              <a:cxnLst/>
              <a:rect r="r" b="b" t="t" l="l"/>
              <a:pathLst>
                <a:path h="225326" w="1817894">
                  <a:moveTo>
                    <a:pt x="48785" y="0"/>
                  </a:moveTo>
                  <a:lnTo>
                    <a:pt x="1769109" y="0"/>
                  </a:lnTo>
                  <a:cubicBezTo>
                    <a:pt x="1782048" y="0"/>
                    <a:pt x="1794457" y="5140"/>
                    <a:pt x="1803606" y="14289"/>
                  </a:cubicBezTo>
                  <a:cubicBezTo>
                    <a:pt x="1812754" y="23438"/>
                    <a:pt x="1817894" y="35846"/>
                    <a:pt x="1817894" y="48785"/>
                  </a:cubicBezTo>
                  <a:lnTo>
                    <a:pt x="1817894" y="176541"/>
                  </a:lnTo>
                  <a:cubicBezTo>
                    <a:pt x="1817894" y="189479"/>
                    <a:pt x="1812754" y="201888"/>
                    <a:pt x="1803606" y="211037"/>
                  </a:cubicBezTo>
                  <a:cubicBezTo>
                    <a:pt x="1794457" y="220186"/>
                    <a:pt x="1782048" y="225326"/>
                    <a:pt x="1769109" y="225326"/>
                  </a:cubicBezTo>
                  <a:lnTo>
                    <a:pt x="48785" y="225326"/>
                  </a:lnTo>
                  <a:cubicBezTo>
                    <a:pt x="35846" y="225326"/>
                    <a:pt x="23438" y="220186"/>
                    <a:pt x="14289" y="211037"/>
                  </a:cubicBezTo>
                  <a:cubicBezTo>
                    <a:pt x="5140" y="201888"/>
                    <a:pt x="0" y="189479"/>
                    <a:pt x="0" y="176541"/>
                  </a:cubicBezTo>
                  <a:lnTo>
                    <a:pt x="0" y="48785"/>
                  </a:lnTo>
                  <a:cubicBezTo>
                    <a:pt x="0" y="35846"/>
                    <a:pt x="5140" y="23438"/>
                    <a:pt x="14289" y="14289"/>
                  </a:cubicBezTo>
                  <a:cubicBezTo>
                    <a:pt x="23438" y="5140"/>
                    <a:pt x="35846" y="0"/>
                    <a:pt x="48785" y="0"/>
                  </a:cubicBezTo>
                  <a:close/>
                </a:path>
              </a:pathLst>
            </a:custGeom>
            <a:solidFill>
              <a:srgbClr val="000000">
                <a:alpha val="0"/>
              </a:srgbClr>
            </a:solidFill>
            <a:ln w="28575" cap="rnd">
              <a:solidFill>
                <a:srgbClr val="FFFFFF"/>
              </a:solidFill>
              <a:prstDash val="solid"/>
              <a:round/>
            </a:ln>
          </p:spPr>
        </p:sp>
        <p:sp>
          <p:nvSpPr>
            <p:cNvPr name="TextBox 19" id="19"/>
            <p:cNvSpPr txBox="true"/>
            <p:nvPr/>
          </p:nvSpPr>
          <p:spPr>
            <a:xfrm>
              <a:off x="0" y="-38100"/>
              <a:ext cx="1817894" cy="263426"/>
            </a:xfrm>
            <a:prstGeom prst="rect">
              <a:avLst/>
            </a:prstGeom>
          </p:spPr>
          <p:txBody>
            <a:bodyPr anchor="ctr" rtlCol="false" tIns="65867" lIns="65867" bIns="65867" rIns="65867"/>
            <a:lstStyle/>
            <a:p>
              <a:pPr algn="ctr">
                <a:lnSpc>
                  <a:spcPts val="2660"/>
                </a:lnSpc>
                <a:spcBef>
                  <a:spcPct val="0"/>
                </a:spcBef>
              </a:pPr>
            </a:p>
          </p:txBody>
        </p:sp>
      </p:grpSp>
      <p:grpSp>
        <p:nvGrpSpPr>
          <p:cNvPr name="Group 20" id="20"/>
          <p:cNvGrpSpPr/>
          <p:nvPr/>
        </p:nvGrpSpPr>
        <p:grpSpPr>
          <a:xfrm rot="0">
            <a:off x="4120263" y="6447281"/>
            <a:ext cx="7299995" cy="904825"/>
            <a:chOff x="0" y="0"/>
            <a:chExt cx="1817894" cy="225326"/>
          </a:xfrm>
        </p:grpSpPr>
        <p:sp>
          <p:nvSpPr>
            <p:cNvPr name="Freeform 21" id="21"/>
            <p:cNvSpPr/>
            <p:nvPr/>
          </p:nvSpPr>
          <p:spPr>
            <a:xfrm flipH="false" flipV="false" rot="0">
              <a:off x="0" y="0"/>
              <a:ext cx="1817894" cy="225326"/>
            </a:xfrm>
            <a:custGeom>
              <a:avLst/>
              <a:gdLst/>
              <a:ahLst/>
              <a:cxnLst/>
              <a:rect r="r" b="b" t="t" l="l"/>
              <a:pathLst>
                <a:path h="225326" w="1817894">
                  <a:moveTo>
                    <a:pt x="48785" y="0"/>
                  </a:moveTo>
                  <a:lnTo>
                    <a:pt x="1769109" y="0"/>
                  </a:lnTo>
                  <a:cubicBezTo>
                    <a:pt x="1782048" y="0"/>
                    <a:pt x="1794457" y="5140"/>
                    <a:pt x="1803606" y="14289"/>
                  </a:cubicBezTo>
                  <a:cubicBezTo>
                    <a:pt x="1812754" y="23438"/>
                    <a:pt x="1817894" y="35846"/>
                    <a:pt x="1817894" y="48785"/>
                  </a:cubicBezTo>
                  <a:lnTo>
                    <a:pt x="1817894" y="176541"/>
                  </a:lnTo>
                  <a:cubicBezTo>
                    <a:pt x="1817894" y="189479"/>
                    <a:pt x="1812754" y="201888"/>
                    <a:pt x="1803606" y="211037"/>
                  </a:cubicBezTo>
                  <a:cubicBezTo>
                    <a:pt x="1794457" y="220186"/>
                    <a:pt x="1782048" y="225326"/>
                    <a:pt x="1769109" y="225326"/>
                  </a:cubicBezTo>
                  <a:lnTo>
                    <a:pt x="48785" y="225326"/>
                  </a:lnTo>
                  <a:cubicBezTo>
                    <a:pt x="35846" y="225326"/>
                    <a:pt x="23438" y="220186"/>
                    <a:pt x="14289" y="211037"/>
                  </a:cubicBezTo>
                  <a:cubicBezTo>
                    <a:pt x="5140" y="201888"/>
                    <a:pt x="0" y="189479"/>
                    <a:pt x="0" y="176541"/>
                  </a:cubicBezTo>
                  <a:lnTo>
                    <a:pt x="0" y="48785"/>
                  </a:lnTo>
                  <a:cubicBezTo>
                    <a:pt x="0" y="35846"/>
                    <a:pt x="5140" y="23438"/>
                    <a:pt x="14289" y="14289"/>
                  </a:cubicBezTo>
                  <a:cubicBezTo>
                    <a:pt x="23438" y="5140"/>
                    <a:pt x="35846" y="0"/>
                    <a:pt x="48785" y="0"/>
                  </a:cubicBezTo>
                  <a:close/>
                </a:path>
              </a:pathLst>
            </a:custGeom>
            <a:solidFill>
              <a:srgbClr val="000000">
                <a:alpha val="0"/>
              </a:srgbClr>
            </a:solidFill>
            <a:ln w="28575" cap="rnd">
              <a:solidFill>
                <a:srgbClr val="FFFFFF"/>
              </a:solidFill>
              <a:prstDash val="solid"/>
              <a:round/>
            </a:ln>
          </p:spPr>
        </p:sp>
        <p:sp>
          <p:nvSpPr>
            <p:cNvPr name="TextBox 22" id="22"/>
            <p:cNvSpPr txBox="true"/>
            <p:nvPr/>
          </p:nvSpPr>
          <p:spPr>
            <a:xfrm>
              <a:off x="0" y="-38100"/>
              <a:ext cx="1817894" cy="263426"/>
            </a:xfrm>
            <a:prstGeom prst="rect">
              <a:avLst/>
            </a:prstGeom>
          </p:spPr>
          <p:txBody>
            <a:bodyPr anchor="ctr" rtlCol="false" tIns="65867" lIns="65867" bIns="65867" rIns="65867"/>
            <a:lstStyle/>
            <a:p>
              <a:pPr algn="ctr">
                <a:lnSpc>
                  <a:spcPts val="2660"/>
                </a:lnSpc>
                <a:spcBef>
                  <a:spcPct val="0"/>
                </a:spcBef>
              </a:pPr>
            </a:p>
          </p:txBody>
        </p:sp>
      </p:grpSp>
      <p:grpSp>
        <p:nvGrpSpPr>
          <p:cNvPr name="Group 23" id="23"/>
          <p:cNvGrpSpPr/>
          <p:nvPr/>
        </p:nvGrpSpPr>
        <p:grpSpPr>
          <a:xfrm rot="0">
            <a:off x="1039937" y="5246407"/>
            <a:ext cx="7299995" cy="904825"/>
            <a:chOff x="0" y="0"/>
            <a:chExt cx="1817894" cy="225326"/>
          </a:xfrm>
        </p:grpSpPr>
        <p:sp>
          <p:nvSpPr>
            <p:cNvPr name="Freeform 24" id="24"/>
            <p:cNvSpPr/>
            <p:nvPr/>
          </p:nvSpPr>
          <p:spPr>
            <a:xfrm flipH="false" flipV="false" rot="0">
              <a:off x="0" y="0"/>
              <a:ext cx="1817894" cy="225326"/>
            </a:xfrm>
            <a:custGeom>
              <a:avLst/>
              <a:gdLst/>
              <a:ahLst/>
              <a:cxnLst/>
              <a:rect r="r" b="b" t="t" l="l"/>
              <a:pathLst>
                <a:path h="225326" w="1817894">
                  <a:moveTo>
                    <a:pt x="48785" y="0"/>
                  </a:moveTo>
                  <a:lnTo>
                    <a:pt x="1769109" y="0"/>
                  </a:lnTo>
                  <a:cubicBezTo>
                    <a:pt x="1782048" y="0"/>
                    <a:pt x="1794457" y="5140"/>
                    <a:pt x="1803606" y="14289"/>
                  </a:cubicBezTo>
                  <a:cubicBezTo>
                    <a:pt x="1812754" y="23438"/>
                    <a:pt x="1817894" y="35846"/>
                    <a:pt x="1817894" y="48785"/>
                  </a:cubicBezTo>
                  <a:lnTo>
                    <a:pt x="1817894" y="176541"/>
                  </a:lnTo>
                  <a:cubicBezTo>
                    <a:pt x="1817894" y="189479"/>
                    <a:pt x="1812754" y="201888"/>
                    <a:pt x="1803606" y="211037"/>
                  </a:cubicBezTo>
                  <a:cubicBezTo>
                    <a:pt x="1794457" y="220186"/>
                    <a:pt x="1782048" y="225326"/>
                    <a:pt x="1769109" y="225326"/>
                  </a:cubicBezTo>
                  <a:lnTo>
                    <a:pt x="48785" y="225326"/>
                  </a:lnTo>
                  <a:cubicBezTo>
                    <a:pt x="35846" y="225326"/>
                    <a:pt x="23438" y="220186"/>
                    <a:pt x="14289" y="211037"/>
                  </a:cubicBezTo>
                  <a:cubicBezTo>
                    <a:pt x="5140" y="201888"/>
                    <a:pt x="0" y="189479"/>
                    <a:pt x="0" y="176541"/>
                  </a:cubicBezTo>
                  <a:lnTo>
                    <a:pt x="0" y="48785"/>
                  </a:lnTo>
                  <a:cubicBezTo>
                    <a:pt x="0" y="35846"/>
                    <a:pt x="5140" y="23438"/>
                    <a:pt x="14289" y="14289"/>
                  </a:cubicBezTo>
                  <a:cubicBezTo>
                    <a:pt x="23438" y="5140"/>
                    <a:pt x="35846" y="0"/>
                    <a:pt x="48785" y="0"/>
                  </a:cubicBezTo>
                  <a:close/>
                </a:path>
              </a:pathLst>
            </a:custGeom>
            <a:solidFill>
              <a:srgbClr val="000000">
                <a:alpha val="0"/>
              </a:srgbClr>
            </a:solidFill>
            <a:ln w="28575" cap="rnd">
              <a:solidFill>
                <a:srgbClr val="FFFFFF"/>
              </a:solidFill>
              <a:prstDash val="solid"/>
              <a:round/>
            </a:ln>
          </p:spPr>
        </p:sp>
        <p:sp>
          <p:nvSpPr>
            <p:cNvPr name="TextBox 25" id="25"/>
            <p:cNvSpPr txBox="true"/>
            <p:nvPr/>
          </p:nvSpPr>
          <p:spPr>
            <a:xfrm>
              <a:off x="0" y="-38100"/>
              <a:ext cx="1817894" cy="263426"/>
            </a:xfrm>
            <a:prstGeom prst="rect">
              <a:avLst/>
            </a:prstGeom>
          </p:spPr>
          <p:txBody>
            <a:bodyPr anchor="ctr" rtlCol="false" tIns="65867" lIns="65867" bIns="65867" rIns="65867"/>
            <a:lstStyle/>
            <a:p>
              <a:pPr algn="ctr">
                <a:lnSpc>
                  <a:spcPts val="2660"/>
                </a:lnSpc>
                <a:spcBef>
                  <a:spcPct val="0"/>
                </a:spcBef>
              </a:pPr>
            </a:p>
          </p:txBody>
        </p:sp>
      </p:grpSp>
      <p:sp>
        <p:nvSpPr>
          <p:cNvPr name="Freeform 26" id="26"/>
          <p:cNvSpPr/>
          <p:nvPr/>
        </p:nvSpPr>
        <p:spPr>
          <a:xfrm flipH="true" flipV="true" rot="0">
            <a:off x="9225599" y="9200148"/>
            <a:ext cx="378415" cy="378415"/>
          </a:xfrm>
          <a:custGeom>
            <a:avLst/>
            <a:gdLst/>
            <a:ahLst/>
            <a:cxnLst/>
            <a:rect r="r" b="b" t="t" l="l"/>
            <a:pathLst>
              <a:path h="378415" w="378415">
                <a:moveTo>
                  <a:pt x="378415" y="378415"/>
                </a:moveTo>
                <a:lnTo>
                  <a:pt x="0" y="378415"/>
                </a:lnTo>
                <a:lnTo>
                  <a:pt x="0" y="0"/>
                </a:lnTo>
                <a:lnTo>
                  <a:pt x="378415" y="0"/>
                </a:lnTo>
                <a:lnTo>
                  <a:pt x="378415" y="378415"/>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3334646"/>
            <a:ext cx="8588172" cy="4613411"/>
          </a:xfrm>
          <a:custGeom>
            <a:avLst/>
            <a:gdLst/>
            <a:ahLst/>
            <a:cxnLst/>
            <a:rect r="r" b="b" t="t" l="l"/>
            <a:pathLst>
              <a:path h="4613411" w="8588172">
                <a:moveTo>
                  <a:pt x="0" y="0"/>
                </a:moveTo>
                <a:lnTo>
                  <a:pt x="8588172" y="0"/>
                </a:lnTo>
                <a:lnTo>
                  <a:pt x="8588172" y="4613412"/>
                </a:lnTo>
                <a:lnTo>
                  <a:pt x="0" y="46134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700023" y="4967078"/>
            <a:ext cx="179003" cy="255719"/>
          </a:xfrm>
          <a:custGeom>
            <a:avLst/>
            <a:gdLst/>
            <a:ahLst/>
            <a:cxnLst/>
            <a:rect r="r" b="b" t="t" l="l"/>
            <a:pathLst>
              <a:path h="255719" w="179003">
                <a:moveTo>
                  <a:pt x="0" y="0"/>
                </a:moveTo>
                <a:lnTo>
                  <a:pt x="179003" y="0"/>
                </a:lnTo>
                <a:lnTo>
                  <a:pt x="179003" y="255719"/>
                </a:lnTo>
                <a:lnTo>
                  <a:pt x="0" y="2557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558957" y="6851671"/>
            <a:ext cx="179003" cy="255719"/>
          </a:xfrm>
          <a:custGeom>
            <a:avLst/>
            <a:gdLst/>
            <a:ahLst/>
            <a:cxnLst/>
            <a:rect r="r" b="b" t="t" l="l"/>
            <a:pathLst>
              <a:path h="255719" w="179003">
                <a:moveTo>
                  <a:pt x="0" y="0"/>
                </a:moveTo>
                <a:lnTo>
                  <a:pt x="179003" y="0"/>
                </a:lnTo>
                <a:lnTo>
                  <a:pt x="179003" y="255719"/>
                </a:lnTo>
                <a:lnTo>
                  <a:pt x="0" y="2557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5572485" y="6723811"/>
            <a:ext cx="179003" cy="255719"/>
          </a:xfrm>
          <a:custGeom>
            <a:avLst/>
            <a:gdLst/>
            <a:ahLst/>
            <a:cxnLst/>
            <a:rect r="r" b="b" t="t" l="l"/>
            <a:pathLst>
              <a:path h="255719" w="179003">
                <a:moveTo>
                  <a:pt x="0" y="0"/>
                </a:moveTo>
                <a:lnTo>
                  <a:pt x="179003" y="0"/>
                </a:lnTo>
                <a:lnTo>
                  <a:pt x="179003" y="255719"/>
                </a:lnTo>
                <a:lnTo>
                  <a:pt x="0" y="2557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5233284" y="6027922"/>
            <a:ext cx="179003" cy="255719"/>
          </a:xfrm>
          <a:custGeom>
            <a:avLst/>
            <a:gdLst/>
            <a:ahLst/>
            <a:cxnLst/>
            <a:rect r="r" b="b" t="t" l="l"/>
            <a:pathLst>
              <a:path h="255719" w="179003">
                <a:moveTo>
                  <a:pt x="0" y="0"/>
                </a:moveTo>
                <a:lnTo>
                  <a:pt x="179004" y="0"/>
                </a:lnTo>
                <a:lnTo>
                  <a:pt x="179004" y="255719"/>
                </a:lnTo>
                <a:lnTo>
                  <a:pt x="0" y="2557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8444947" y="6851671"/>
            <a:ext cx="179003" cy="255719"/>
          </a:xfrm>
          <a:custGeom>
            <a:avLst/>
            <a:gdLst/>
            <a:ahLst/>
            <a:cxnLst/>
            <a:rect r="r" b="b" t="t" l="l"/>
            <a:pathLst>
              <a:path h="255719" w="179003">
                <a:moveTo>
                  <a:pt x="0" y="0"/>
                </a:moveTo>
                <a:lnTo>
                  <a:pt x="179003" y="0"/>
                </a:lnTo>
                <a:lnTo>
                  <a:pt x="179003" y="255719"/>
                </a:lnTo>
                <a:lnTo>
                  <a:pt x="0" y="2557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7361720" y="4839219"/>
            <a:ext cx="179003" cy="255719"/>
          </a:xfrm>
          <a:custGeom>
            <a:avLst/>
            <a:gdLst/>
            <a:ahLst/>
            <a:cxnLst/>
            <a:rect r="r" b="b" t="t" l="l"/>
            <a:pathLst>
              <a:path h="255719" w="179003">
                <a:moveTo>
                  <a:pt x="0" y="0"/>
                </a:moveTo>
                <a:lnTo>
                  <a:pt x="179003" y="0"/>
                </a:lnTo>
                <a:lnTo>
                  <a:pt x="179003" y="255719"/>
                </a:lnTo>
                <a:lnTo>
                  <a:pt x="0" y="2557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5572485" y="4572857"/>
            <a:ext cx="179003" cy="255719"/>
          </a:xfrm>
          <a:custGeom>
            <a:avLst/>
            <a:gdLst/>
            <a:ahLst/>
            <a:cxnLst/>
            <a:rect r="r" b="b" t="t" l="l"/>
            <a:pathLst>
              <a:path h="255719" w="179003">
                <a:moveTo>
                  <a:pt x="0" y="0"/>
                </a:moveTo>
                <a:lnTo>
                  <a:pt x="179003" y="0"/>
                </a:lnTo>
                <a:lnTo>
                  <a:pt x="179003" y="255719"/>
                </a:lnTo>
                <a:lnTo>
                  <a:pt x="0" y="2557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7451221" y="6027922"/>
            <a:ext cx="179003" cy="255719"/>
          </a:xfrm>
          <a:custGeom>
            <a:avLst/>
            <a:gdLst/>
            <a:ahLst/>
            <a:cxnLst/>
            <a:rect r="r" b="b" t="t" l="l"/>
            <a:pathLst>
              <a:path h="255719" w="179003">
                <a:moveTo>
                  <a:pt x="0" y="0"/>
                </a:moveTo>
                <a:lnTo>
                  <a:pt x="179004" y="0"/>
                </a:lnTo>
                <a:lnTo>
                  <a:pt x="179004" y="255719"/>
                </a:lnTo>
                <a:lnTo>
                  <a:pt x="0" y="2557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AutoShape 11" id="11"/>
          <p:cNvSpPr/>
          <p:nvPr/>
        </p:nvSpPr>
        <p:spPr>
          <a:xfrm rot="0">
            <a:off x="11850061" y="633531"/>
            <a:ext cx="6437939" cy="0"/>
          </a:xfrm>
          <a:prstGeom prst="line">
            <a:avLst/>
          </a:prstGeom>
          <a:ln cap="flat" w="28575">
            <a:solidFill>
              <a:srgbClr val="1C1717"/>
            </a:solidFill>
            <a:prstDash val="solid"/>
            <a:headEnd type="none" len="sm" w="sm"/>
            <a:tailEnd type="none" len="sm" w="sm"/>
          </a:ln>
        </p:spPr>
      </p:sp>
      <p:grpSp>
        <p:nvGrpSpPr>
          <p:cNvPr name="Group 12" id="12"/>
          <p:cNvGrpSpPr/>
          <p:nvPr/>
        </p:nvGrpSpPr>
        <p:grpSpPr>
          <a:xfrm rot="0">
            <a:off x="11802325" y="1543840"/>
            <a:ext cx="3410565" cy="384656"/>
            <a:chOff x="0" y="0"/>
            <a:chExt cx="1406421" cy="158621"/>
          </a:xfrm>
        </p:grpSpPr>
        <p:sp>
          <p:nvSpPr>
            <p:cNvPr name="Freeform 13" id="13"/>
            <p:cNvSpPr/>
            <p:nvPr/>
          </p:nvSpPr>
          <p:spPr>
            <a:xfrm flipH="false" flipV="false" rot="0">
              <a:off x="0" y="0"/>
              <a:ext cx="1406421" cy="158621"/>
            </a:xfrm>
            <a:custGeom>
              <a:avLst/>
              <a:gdLst/>
              <a:ahLst/>
              <a:cxnLst/>
              <a:rect r="r" b="b" t="t" l="l"/>
              <a:pathLst>
                <a:path h="158621" w="1406421">
                  <a:moveTo>
                    <a:pt x="0" y="0"/>
                  </a:moveTo>
                  <a:lnTo>
                    <a:pt x="1406421" y="0"/>
                  </a:lnTo>
                  <a:lnTo>
                    <a:pt x="1406421" y="158621"/>
                  </a:lnTo>
                  <a:lnTo>
                    <a:pt x="0" y="158621"/>
                  </a:lnTo>
                  <a:close/>
                </a:path>
              </a:pathLst>
            </a:custGeom>
            <a:solidFill>
              <a:srgbClr val="6D4825"/>
            </a:solidFill>
          </p:spPr>
        </p:sp>
      </p:grpSp>
      <p:sp>
        <p:nvSpPr>
          <p:cNvPr name="TextBox 14" id="14"/>
          <p:cNvSpPr txBox="true"/>
          <p:nvPr/>
        </p:nvSpPr>
        <p:spPr>
          <a:xfrm rot="0">
            <a:off x="11802325" y="2803404"/>
            <a:ext cx="3410565" cy="1043434"/>
          </a:xfrm>
          <a:prstGeom prst="rect">
            <a:avLst/>
          </a:prstGeom>
        </p:spPr>
        <p:txBody>
          <a:bodyPr anchor="t" rtlCol="false" tIns="0" lIns="0" bIns="0" rIns="0">
            <a:spAutoFit/>
          </a:bodyPr>
          <a:lstStyle/>
          <a:p>
            <a:pPr algn="l">
              <a:lnSpc>
                <a:spcPts val="1677"/>
              </a:lnSpc>
            </a:pPr>
            <a:r>
              <a:rPr lang="en-US" sz="1197">
                <a:solidFill>
                  <a:srgbClr val="1B1B1B"/>
                </a:solidFill>
                <a:latin typeface="Montserrat"/>
                <a:ea typeface="Montserrat"/>
                <a:cs typeface="Montserrat"/>
                <a:sym typeface="Montserrat"/>
              </a:rPr>
              <a:t>Selon le dernier rapport de 2022 de l’UNFPA, la population du Gabon s’élèverait à 2,389,000 habitants dont 60% se trouve dans la tranche 15-64 ans. </a:t>
            </a:r>
          </a:p>
          <a:p>
            <a:pPr algn="l">
              <a:lnSpc>
                <a:spcPts val="1677"/>
              </a:lnSpc>
            </a:pPr>
            <a:r>
              <a:rPr lang="en-US" sz="1197">
                <a:solidFill>
                  <a:srgbClr val="1B1B1B"/>
                </a:solidFill>
                <a:latin typeface="Montserrat"/>
                <a:ea typeface="Montserrat"/>
                <a:cs typeface="Montserrat"/>
                <a:sym typeface="Montserrat"/>
              </a:rPr>
              <a:t>Source : https://www.unfpa.org/fr/data/GA</a:t>
            </a:r>
          </a:p>
        </p:txBody>
      </p:sp>
      <p:sp>
        <p:nvSpPr>
          <p:cNvPr name="TextBox 15" id="15"/>
          <p:cNvSpPr txBox="true"/>
          <p:nvPr/>
        </p:nvSpPr>
        <p:spPr>
          <a:xfrm rot="0">
            <a:off x="11802325" y="2058666"/>
            <a:ext cx="3778113" cy="545180"/>
          </a:xfrm>
          <a:prstGeom prst="rect">
            <a:avLst/>
          </a:prstGeom>
        </p:spPr>
        <p:txBody>
          <a:bodyPr anchor="t" rtlCol="false" tIns="0" lIns="0" bIns="0" rIns="0">
            <a:spAutoFit/>
          </a:bodyPr>
          <a:lstStyle/>
          <a:p>
            <a:pPr algn="l">
              <a:lnSpc>
                <a:spcPts val="4459"/>
              </a:lnSpc>
            </a:pPr>
            <a:r>
              <a:rPr lang="en-US" sz="3185">
                <a:solidFill>
                  <a:srgbClr val="1B1B1B"/>
                </a:solidFill>
                <a:latin typeface="Montserrat Bold"/>
                <a:ea typeface="Montserrat Bold"/>
                <a:cs typeface="Montserrat Bold"/>
                <a:sym typeface="Montserrat Bold"/>
              </a:rPr>
              <a:t>1,433,400 hbts</a:t>
            </a:r>
          </a:p>
        </p:txBody>
      </p:sp>
      <p:sp>
        <p:nvSpPr>
          <p:cNvPr name="TextBox 16" id="16"/>
          <p:cNvSpPr txBox="true"/>
          <p:nvPr/>
        </p:nvSpPr>
        <p:spPr>
          <a:xfrm rot="0">
            <a:off x="11802325" y="1631946"/>
            <a:ext cx="3532445" cy="198120"/>
          </a:xfrm>
          <a:prstGeom prst="rect">
            <a:avLst/>
          </a:prstGeom>
        </p:spPr>
        <p:txBody>
          <a:bodyPr anchor="t" rtlCol="false" tIns="0" lIns="0" bIns="0" rIns="0">
            <a:spAutoFit/>
          </a:bodyPr>
          <a:lstStyle/>
          <a:p>
            <a:pPr algn="l">
              <a:lnSpc>
                <a:spcPts val="1679"/>
              </a:lnSpc>
            </a:pPr>
            <a:r>
              <a:rPr lang="en-US" sz="1200">
                <a:solidFill>
                  <a:srgbClr val="FFFFFF"/>
                </a:solidFill>
                <a:latin typeface="Montserrat Semi-Bold"/>
                <a:ea typeface="Montserrat Semi-Bold"/>
                <a:cs typeface="Montserrat Semi-Bold"/>
                <a:sym typeface="Montserrat Semi-Bold"/>
              </a:rPr>
              <a:t>Population adulte avec un pouvoir d’achat*</a:t>
            </a:r>
          </a:p>
        </p:txBody>
      </p:sp>
      <p:grpSp>
        <p:nvGrpSpPr>
          <p:cNvPr name="Group 17" id="17"/>
          <p:cNvGrpSpPr/>
          <p:nvPr/>
        </p:nvGrpSpPr>
        <p:grpSpPr>
          <a:xfrm rot="0">
            <a:off x="11802325" y="4328668"/>
            <a:ext cx="3410565" cy="384656"/>
            <a:chOff x="0" y="0"/>
            <a:chExt cx="1406421" cy="158621"/>
          </a:xfrm>
        </p:grpSpPr>
        <p:sp>
          <p:nvSpPr>
            <p:cNvPr name="Freeform 18" id="18"/>
            <p:cNvSpPr/>
            <p:nvPr/>
          </p:nvSpPr>
          <p:spPr>
            <a:xfrm flipH="false" flipV="false" rot="0">
              <a:off x="0" y="0"/>
              <a:ext cx="1406421" cy="158621"/>
            </a:xfrm>
            <a:custGeom>
              <a:avLst/>
              <a:gdLst/>
              <a:ahLst/>
              <a:cxnLst/>
              <a:rect r="r" b="b" t="t" l="l"/>
              <a:pathLst>
                <a:path h="158621" w="1406421">
                  <a:moveTo>
                    <a:pt x="0" y="0"/>
                  </a:moveTo>
                  <a:lnTo>
                    <a:pt x="1406421" y="0"/>
                  </a:lnTo>
                  <a:lnTo>
                    <a:pt x="1406421" y="158621"/>
                  </a:lnTo>
                  <a:lnTo>
                    <a:pt x="0" y="158621"/>
                  </a:lnTo>
                  <a:close/>
                </a:path>
              </a:pathLst>
            </a:custGeom>
            <a:solidFill>
              <a:srgbClr val="6D4825"/>
            </a:solidFill>
          </p:spPr>
        </p:sp>
      </p:grpSp>
      <p:sp>
        <p:nvSpPr>
          <p:cNvPr name="TextBox 19" id="19"/>
          <p:cNvSpPr txBox="true"/>
          <p:nvPr/>
        </p:nvSpPr>
        <p:spPr>
          <a:xfrm rot="0">
            <a:off x="11802325" y="5588232"/>
            <a:ext cx="4934930" cy="410547"/>
          </a:xfrm>
          <a:prstGeom prst="rect">
            <a:avLst/>
          </a:prstGeom>
        </p:spPr>
        <p:txBody>
          <a:bodyPr anchor="t" rtlCol="false" tIns="0" lIns="0" bIns="0" rIns="0">
            <a:spAutoFit/>
          </a:bodyPr>
          <a:lstStyle/>
          <a:p>
            <a:pPr algn="l">
              <a:lnSpc>
                <a:spcPts val="1677"/>
              </a:lnSpc>
            </a:pPr>
            <a:r>
              <a:rPr lang="en-US" sz="1197">
                <a:solidFill>
                  <a:srgbClr val="1B1B1B"/>
                </a:solidFill>
                <a:latin typeface="Montserrat"/>
                <a:ea typeface="Montserrat"/>
                <a:cs typeface="Montserrat"/>
                <a:sym typeface="Montserrat"/>
              </a:rPr>
              <a:t>IKEA, le leader sur le marché des meubles, est un acteur majeur avec une présence mondiale significative.</a:t>
            </a:r>
          </a:p>
        </p:txBody>
      </p:sp>
      <p:sp>
        <p:nvSpPr>
          <p:cNvPr name="TextBox 20" id="20"/>
          <p:cNvSpPr txBox="true"/>
          <p:nvPr/>
        </p:nvSpPr>
        <p:spPr>
          <a:xfrm rot="0">
            <a:off x="11802325" y="4843494"/>
            <a:ext cx="5130191" cy="545180"/>
          </a:xfrm>
          <a:prstGeom prst="rect">
            <a:avLst/>
          </a:prstGeom>
        </p:spPr>
        <p:txBody>
          <a:bodyPr anchor="t" rtlCol="false" tIns="0" lIns="0" bIns="0" rIns="0">
            <a:spAutoFit/>
          </a:bodyPr>
          <a:lstStyle/>
          <a:p>
            <a:pPr algn="l">
              <a:lnSpc>
                <a:spcPts val="4459"/>
              </a:lnSpc>
            </a:pPr>
            <a:r>
              <a:rPr lang="en-US" sz="3185">
                <a:solidFill>
                  <a:srgbClr val="1B1B1B"/>
                </a:solidFill>
                <a:latin typeface="Montserrat Bold"/>
                <a:ea typeface="Montserrat Bold"/>
                <a:cs typeface="Montserrat Bold"/>
                <a:sym typeface="Montserrat Bold"/>
              </a:rPr>
              <a:t>CFA 3,094,000,000,000</a:t>
            </a:r>
          </a:p>
        </p:txBody>
      </p:sp>
      <p:sp>
        <p:nvSpPr>
          <p:cNvPr name="TextBox 21" id="21"/>
          <p:cNvSpPr txBox="true"/>
          <p:nvPr/>
        </p:nvSpPr>
        <p:spPr>
          <a:xfrm rot="0">
            <a:off x="11899229" y="4404427"/>
            <a:ext cx="3169802" cy="198120"/>
          </a:xfrm>
          <a:prstGeom prst="rect">
            <a:avLst/>
          </a:prstGeom>
        </p:spPr>
        <p:txBody>
          <a:bodyPr anchor="t" rtlCol="false" tIns="0" lIns="0" bIns="0" rIns="0">
            <a:spAutoFit/>
          </a:bodyPr>
          <a:lstStyle/>
          <a:p>
            <a:pPr algn="l">
              <a:lnSpc>
                <a:spcPts val="1679"/>
              </a:lnSpc>
            </a:pPr>
            <a:r>
              <a:rPr lang="en-US" sz="1200">
                <a:solidFill>
                  <a:srgbClr val="FFFFFF"/>
                </a:solidFill>
                <a:latin typeface="Montserrat Semi-Bold"/>
                <a:ea typeface="Montserrat Semi-Bold"/>
                <a:cs typeface="Montserrat Semi-Bold"/>
                <a:sym typeface="Montserrat Semi-Bold"/>
              </a:rPr>
              <a:t>Leader du marché</a:t>
            </a:r>
          </a:p>
        </p:txBody>
      </p:sp>
      <p:grpSp>
        <p:nvGrpSpPr>
          <p:cNvPr name="Group 22" id="22"/>
          <p:cNvGrpSpPr/>
          <p:nvPr/>
        </p:nvGrpSpPr>
        <p:grpSpPr>
          <a:xfrm rot="0">
            <a:off x="11802325" y="7113497"/>
            <a:ext cx="3410565" cy="384656"/>
            <a:chOff x="0" y="0"/>
            <a:chExt cx="1406421" cy="158621"/>
          </a:xfrm>
        </p:grpSpPr>
        <p:sp>
          <p:nvSpPr>
            <p:cNvPr name="Freeform 23" id="23"/>
            <p:cNvSpPr/>
            <p:nvPr/>
          </p:nvSpPr>
          <p:spPr>
            <a:xfrm flipH="false" flipV="false" rot="0">
              <a:off x="0" y="0"/>
              <a:ext cx="1406421" cy="158621"/>
            </a:xfrm>
            <a:custGeom>
              <a:avLst/>
              <a:gdLst/>
              <a:ahLst/>
              <a:cxnLst/>
              <a:rect r="r" b="b" t="t" l="l"/>
              <a:pathLst>
                <a:path h="158621" w="1406421">
                  <a:moveTo>
                    <a:pt x="0" y="0"/>
                  </a:moveTo>
                  <a:lnTo>
                    <a:pt x="1406421" y="0"/>
                  </a:lnTo>
                  <a:lnTo>
                    <a:pt x="1406421" y="158621"/>
                  </a:lnTo>
                  <a:lnTo>
                    <a:pt x="0" y="158621"/>
                  </a:lnTo>
                  <a:close/>
                </a:path>
              </a:pathLst>
            </a:custGeom>
            <a:solidFill>
              <a:srgbClr val="6D4825"/>
            </a:solidFill>
          </p:spPr>
        </p:sp>
      </p:grpSp>
      <p:sp>
        <p:nvSpPr>
          <p:cNvPr name="TextBox 24" id="24"/>
          <p:cNvSpPr txBox="true"/>
          <p:nvPr/>
        </p:nvSpPr>
        <p:spPr>
          <a:xfrm rot="0">
            <a:off x="11802325" y="8373061"/>
            <a:ext cx="4934930" cy="621509"/>
          </a:xfrm>
          <a:prstGeom prst="rect">
            <a:avLst/>
          </a:prstGeom>
        </p:spPr>
        <p:txBody>
          <a:bodyPr anchor="t" rtlCol="false" tIns="0" lIns="0" bIns="0" rIns="0">
            <a:spAutoFit/>
          </a:bodyPr>
          <a:lstStyle/>
          <a:p>
            <a:pPr algn="l">
              <a:lnSpc>
                <a:spcPts val="1677"/>
              </a:lnSpc>
            </a:pPr>
            <a:r>
              <a:rPr lang="en-US" sz="1197">
                <a:solidFill>
                  <a:srgbClr val="1B1B1B"/>
                </a:solidFill>
                <a:latin typeface="Montserrat"/>
                <a:ea typeface="Montserrat"/>
                <a:cs typeface="Montserrat"/>
                <a:sym typeface="Montserrat"/>
              </a:rPr>
              <a:t>Le marché international du meuble est un secteur dynamique et en pleine expansion avec un valeur totale estimée à en 2024 et en 2029.</a:t>
            </a:r>
          </a:p>
        </p:txBody>
      </p:sp>
      <p:sp>
        <p:nvSpPr>
          <p:cNvPr name="TextBox 25" id="25"/>
          <p:cNvSpPr txBox="true"/>
          <p:nvPr/>
        </p:nvSpPr>
        <p:spPr>
          <a:xfrm rot="0">
            <a:off x="11802325" y="7628322"/>
            <a:ext cx="5456975" cy="545180"/>
          </a:xfrm>
          <a:prstGeom prst="rect">
            <a:avLst/>
          </a:prstGeom>
        </p:spPr>
        <p:txBody>
          <a:bodyPr anchor="t" rtlCol="false" tIns="0" lIns="0" bIns="0" rIns="0">
            <a:spAutoFit/>
          </a:bodyPr>
          <a:lstStyle/>
          <a:p>
            <a:pPr algn="l">
              <a:lnSpc>
                <a:spcPts val="4459"/>
              </a:lnSpc>
            </a:pPr>
            <a:r>
              <a:rPr lang="en-US" sz="3185">
                <a:solidFill>
                  <a:srgbClr val="1B1B1B"/>
                </a:solidFill>
                <a:latin typeface="Montserrat Bold"/>
                <a:ea typeface="Montserrat Bold"/>
                <a:cs typeface="Montserrat Bold"/>
                <a:sym typeface="Montserrat Bold"/>
              </a:rPr>
              <a:t>CFA 415,998,960,000,000</a:t>
            </a:r>
          </a:p>
        </p:txBody>
      </p:sp>
      <p:sp>
        <p:nvSpPr>
          <p:cNvPr name="TextBox 26" id="26"/>
          <p:cNvSpPr txBox="true"/>
          <p:nvPr/>
        </p:nvSpPr>
        <p:spPr>
          <a:xfrm rot="0">
            <a:off x="11899229" y="7200415"/>
            <a:ext cx="3169802" cy="198120"/>
          </a:xfrm>
          <a:prstGeom prst="rect">
            <a:avLst/>
          </a:prstGeom>
        </p:spPr>
        <p:txBody>
          <a:bodyPr anchor="t" rtlCol="false" tIns="0" lIns="0" bIns="0" rIns="0">
            <a:spAutoFit/>
          </a:bodyPr>
          <a:lstStyle/>
          <a:p>
            <a:pPr algn="l">
              <a:lnSpc>
                <a:spcPts val="1679"/>
              </a:lnSpc>
            </a:pPr>
            <a:r>
              <a:rPr lang="en-US" sz="1200">
                <a:solidFill>
                  <a:srgbClr val="FFFFFF"/>
                </a:solidFill>
                <a:latin typeface="Montserrat Semi-Bold"/>
                <a:ea typeface="Montserrat Semi-Bold"/>
                <a:cs typeface="Montserrat Semi-Bold"/>
                <a:sym typeface="Montserrat Semi-Bold"/>
              </a:rPr>
              <a:t>Marché mondial du meuble</a:t>
            </a:r>
          </a:p>
        </p:txBody>
      </p:sp>
      <p:sp>
        <p:nvSpPr>
          <p:cNvPr name="AutoShape 27" id="27"/>
          <p:cNvSpPr/>
          <p:nvPr/>
        </p:nvSpPr>
        <p:spPr>
          <a:xfrm rot="0">
            <a:off x="0" y="9700628"/>
            <a:ext cx="18395101" cy="0"/>
          </a:xfrm>
          <a:prstGeom prst="line">
            <a:avLst/>
          </a:prstGeom>
          <a:ln cap="flat" w="38100">
            <a:solidFill>
              <a:srgbClr val="1C1717"/>
            </a:solidFill>
            <a:prstDash val="solid"/>
            <a:headEnd type="none" len="sm" w="sm"/>
            <a:tailEnd type="none" len="sm" w="sm"/>
          </a:ln>
        </p:spPr>
      </p:sp>
      <p:sp>
        <p:nvSpPr>
          <p:cNvPr name="TextBox 28" id="28"/>
          <p:cNvSpPr txBox="true"/>
          <p:nvPr/>
        </p:nvSpPr>
        <p:spPr>
          <a:xfrm rot="0">
            <a:off x="1028700" y="680257"/>
            <a:ext cx="9244212" cy="2832822"/>
          </a:xfrm>
          <a:prstGeom prst="rect">
            <a:avLst/>
          </a:prstGeom>
        </p:spPr>
        <p:txBody>
          <a:bodyPr anchor="t" rtlCol="false" tIns="0" lIns="0" bIns="0" rIns="0">
            <a:spAutoFit/>
          </a:bodyPr>
          <a:lstStyle/>
          <a:p>
            <a:pPr algn="l">
              <a:lnSpc>
                <a:spcPts val="11021"/>
              </a:lnSpc>
            </a:pPr>
            <a:r>
              <a:rPr lang="en-US" sz="10397">
                <a:solidFill>
                  <a:srgbClr val="1C1717"/>
                </a:solidFill>
                <a:latin typeface="League Spartan"/>
                <a:ea typeface="League Spartan"/>
                <a:cs typeface="League Spartan"/>
                <a:sym typeface="League Spartan"/>
              </a:rPr>
              <a:t>TAILLE DU MARCHÉ</a:t>
            </a:r>
          </a:p>
        </p:txBody>
      </p:sp>
      <p:sp>
        <p:nvSpPr>
          <p:cNvPr name="TextBox 29" id="29"/>
          <p:cNvSpPr txBox="true"/>
          <p:nvPr/>
        </p:nvSpPr>
        <p:spPr>
          <a:xfrm rot="0">
            <a:off x="7730380" y="2485298"/>
            <a:ext cx="1608136" cy="693363"/>
          </a:xfrm>
          <a:prstGeom prst="rect">
            <a:avLst/>
          </a:prstGeom>
        </p:spPr>
        <p:txBody>
          <a:bodyPr anchor="t" rtlCol="false" tIns="0" lIns="0" bIns="0" rIns="0">
            <a:spAutoFit/>
          </a:bodyPr>
          <a:lstStyle/>
          <a:p>
            <a:pPr algn="l">
              <a:lnSpc>
                <a:spcPts val="4993"/>
              </a:lnSpc>
            </a:pPr>
            <a:r>
              <a:rPr lang="en-US" sz="4711">
                <a:solidFill>
                  <a:srgbClr val="1C1717"/>
                </a:solidFill>
                <a:latin typeface="Poppins Bold"/>
                <a:ea typeface="Poppins Bold"/>
                <a:cs typeface="Poppins Bold"/>
                <a:sym typeface="Poppins Bold"/>
              </a:rPr>
              <a:t>06.</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DAGLmit2kks</dc:identifier>
  <dcterms:modified xsi:type="dcterms:W3CDTF">2011-08-01T06:04:30Z</dcterms:modified>
  <cp:revision>1</cp:revision>
  <dc:title>VFF Studio Okoumé : Pitch Deck Cohorte Saphir</dc:title>
</cp:coreProperties>
</file>