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9" roundtripDataSignature="AMtx7mizjI6yiH8c75/x+Y0Wdce7J2Qx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09A057-DD46-4BE2-A58A-28808B97887C}">
  <a:tblStyle styleId="{3909A057-DD46-4BE2-A58A-28808B97887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f6532869a9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2f6532869a9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f6532869a9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2f6532869a9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f6532869a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g2f6532869a9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6532869a9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g2f6532869a9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f6532869a9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g2f6532869a9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68b73632a_3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2f68b73632a_3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f68b73632a_3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g2f68b73632a_3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1792288" y="612775"/>
            <a:ext cx="5486400" cy="4114800"/>
          </a:xfrm>
          <a:prstGeom prst="rect">
            <a:avLst/>
          </a:prstGeom>
          <a:noFill/>
          <a:ln>
            <a:noFill/>
          </a:ln>
        </p:spPr>
      </p:sp>
      <p:sp>
        <p:nvSpPr>
          <p:cNvPr id="64" name="Google Shape;64;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6.png"/><Relationship Id="rId9" Type="http://schemas.openxmlformats.org/officeDocument/2006/relationships/image" Target="../media/image33.jp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30.jpg"/><Relationship Id="rId8" Type="http://schemas.openxmlformats.org/officeDocument/2006/relationships/image" Target="../media/image3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1.png"/><Relationship Id="rId10" Type="http://schemas.openxmlformats.org/officeDocument/2006/relationships/image" Target="../media/image4.png"/><Relationship Id="rId9"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6.png"/><Relationship Id="rId8"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5.png"/><Relationship Id="rId10" Type="http://schemas.openxmlformats.org/officeDocument/2006/relationships/image" Target="../media/image13.jpg"/><Relationship Id="rId9"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7.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2.jpg"/><Relationship Id="rId4" Type="http://schemas.openxmlformats.org/officeDocument/2006/relationships/image" Target="../media/image22.jpg"/><Relationship Id="rId9" Type="http://schemas.openxmlformats.org/officeDocument/2006/relationships/image" Target="../media/image39.jp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hyperlink" Target="http://drive.google.com/file/d/1Q5t9t_-SQGNUqhtgbkGWYKdPfghOX2V0/view" TargetMode="External"/><Relationship Id="rId6"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27.jpg"/><Relationship Id="rId9" Type="http://schemas.openxmlformats.org/officeDocument/2006/relationships/image" Target="../media/image34.png"/><Relationship Id="rId5" Type="http://schemas.openxmlformats.org/officeDocument/2006/relationships/image" Target="../media/image42.png"/><Relationship Id="rId6" Type="http://schemas.openxmlformats.org/officeDocument/2006/relationships/image" Target="../media/image6.png"/><Relationship Id="rId7" Type="http://schemas.openxmlformats.org/officeDocument/2006/relationships/image" Target="../media/image29.jpg"/><Relationship Id="rId8"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822926" y="827383"/>
            <a:ext cx="9456831" cy="8746801"/>
          </a:xfrm>
          <a:prstGeom prst="rect">
            <a:avLst/>
          </a:prstGeom>
          <a:solidFill>
            <a:srgbClr val="3365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16943416" y="9258300"/>
            <a:ext cx="315884" cy="315884"/>
          </a:xfrm>
          <a:custGeom>
            <a:rect b="b" l="l" r="r" t="t"/>
            <a:pathLst>
              <a:path extrusionOk="0" h="315884" w="315884">
                <a:moveTo>
                  <a:pt x="0" y="0"/>
                </a:moveTo>
                <a:lnTo>
                  <a:pt x="315884" y="0"/>
                </a:lnTo>
                <a:lnTo>
                  <a:pt x="315884" y="315884"/>
                </a:lnTo>
                <a:lnTo>
                  <a:pt x="0" y="315884"/>
                </a:lnTo>
                <a:lnTo>
                  <a:pt x="0" y="0"/>
                </a:lnTo>
                <a:close/>
              </a:path>
            </a:pathLst>
          </a:custGeom>
          <a:blipFill rotWithShape="1">
            <a:blip r:embed="rId3">
              <a:alphaModFix/>
            </a:blip>
            <a:stretch>
              <a:fillRect b="0" l="0" r="0" t="0"/>
            </a:stretch>
          </a:blipFill>
          <a:ln>
            <a:noFill/>
          </a:ln>
        </p:spPr>
      </p:sp>
      <p:sp>
        <p:nvSpPr>
          <p:cNvPr id="86" name="Google Shape;86;p1"/>
          <p:cNvSpPr/>
          <p:nvPr/>
        </p:nvSpPr>
        <p:spPr>
          <a:xfrm flipH="1">
            <a:off x="16443699" y="9258300"/>
            <a:ext cx="315884" cy="315884"/>
          </a:xfrm>
          <a:custGeom>
            <a:rect b="b" l="l" r="r" t="t"/>
            <a:pathLst>
              <a:path extrusionOk="0" h="315884" w="315884">
                <a:moveTo>
                  <a:pt x="315884" y="0"/>
                </a:moveTo>
                <a:lnTo>
                  <a:pt x="0" y="0"/>
                </a:lnTo>
                <a:lnTo>
                  <a:pt x="0" y="315884"/>
                </a:lnTo>
                <a:lnTo>
                  <a:pt x="315884" y="315884"/>
                </a:lnTo>
                <a:lnTo>
                  <a:pt x="315884" y="0"/>
                </a:lnTo>
                <a:close/>
              </a:path>
            </a:pathLst>
          </a:custGeom>
          <a:blipFill rotWithShape="1">
            <a:blip r:embed="rId4">
              <a:alphaModFix amt="19999"/>
            </a:blip>
            <a:stretch>
              <a:fillRect b="0" l="0" r="0" t="0"/>
            </a:stretch>
          </a:blipFill>
          <a:ln>
            <a:noFill/>
          </a:ln>
        </p:spPr>
      </p:sp>
      <p:sp>
        <p:nvSpPr>
          <p:cNvPr id="87" name="Google Shape;87;p1"/>
          <p:cNvSpPr/>
          <p:nvPr/>
        </p:nvSpPr>
        <p:spPr>
          <a:xfrm>
            <a:off x="8517899" y="1475282"/>
            <a:ext cx="11611767" cy="6531619"/>
          </a:xfrm>
          <a:custGeom>
            <a:rect b="b" l="l" r="r" t="t"/>
            <a:pathLst>
              <a:path extrusionOk="0" h="6531619" w="11611767">
                <a:moveTo>
                  <a:pt x="0" y="0"/>
                </a:moveTo>
                <a:lnTo>
                  <a:pt x="11611767" y="0"/>
                </a:lnTo>
                <a:lnTo>
                  <a:pt x="11611767" y="6531619"/>
                </a:lnTo>
                <a:lnTo>
                  <a:pt x="0" y="6531619"/>
                </a:lnTo>
                <a:lnTo>
                  <a:pt x="0" y="0"/>
                </a:lnTo>
                <a:close/>
              </a:path>
            </a:pathLst>
          </a:custGeom>
          <a:blipFill rotWithShape="1">
            <a:blip r:embed="rId5">
              <a:alphaModFix/>
            </a:blip>
            <a:stretch>
              <a:fillRect b="0" l="0" r="0" t="0"/>
            </a:stretch>
          </a:blipFill>
          <a:ln>
            <a:noFill/>
          </a:ln>
        </p:spPr>
      </p:sp>
      <p:sp>
        <p:nvSpPr>
          <p:cNvPr id="88" name="Google Shape;88;p1"/>
          <p:cNvSpPr/>
          <p:nvPr/>
        </p:nvSpPr>
        <p:spPr>
          <a:xfrm>
            <a:off x="1135256" y="1085983"/>
            <a:ext cx="8878776" cy="8229600"/>
          </a:xfrm>
          <a:custGeom>
            <a:rect b="b" l="l" r="r" t="t"/>
            <a:pathLst>
              <a:path extrusionOk="0" h="8229600" w="8878776">
                <a:moveTo>
                  <a:pt x="0" y="0"/>
                </a:moveTo>
                <a:lnTo>
                  <a:pt x="8878776" y="0"/>
                </a:lnTo>
                <a:lnTo>
                  <a:pt x="8878776" y="8229600"/>
                </a:lnTo>
                <a:lnTo>
                  <a:pt x="0" y="8229600"/>
                </a:lnTo>
                <a:lnTo>
                  <a:pt x="0" y="0"/>
                </a:lnTo>
                <a:close/>
              </a:path>
            </a:pathLst>
          </a:custGeom>
          <a:blipFill rotWithShape="1">
            <a:blip r:embed="rId6">
              <a:alphaModFix/>
            </a:blip>
            <a:stretch>
              <a:fillRect b="-3939" l="0" r="0" t="-3938"/>
            </a:stretch>
          </a:blipFill>
          <a:ln>
            <a:noFill/>
          </a:ln>
        </p:spPr>
      </p:sp>
      <p:sp>
        <p:nvSpPr>
          <p:cNvPr id="89" name="Google Shape;89;p1"/>
          <p:cNvSpPr txBox="1"/>
          <p:nvPr/>
        </p:nvSpPr>
        <p:spPr>
          <a:xfrm>
            <a:off x="12112769" y="8793753"/>
            <a:ext cx="6060326" cy="314325"/>
          </a:xfrm>
          <a:prstGeom prst="rect">
            <a:avLst/>
          </a:prstGeom>
          <a:noFill/>
          <a:ln>
            <a:noFill/>
          </a:ln>
        </p:spPr>
        <p:txBody>
          <a:bodyPr anchorCtr="0" anchor="t" bIns="0" lIns="0" spcFirstLastPara="1" rIns="0" wrap="square" tIns="0">
            <a:spAutoFit/>
          </a:bodyPr>
          <a:lstStyle/>
          <a:p>
            <a:pPr indent="0" lvl="0" marL="0" marR="0" rtl="0" algn="l">
              <a:lnSpc>
                <a:spcPct val="120009"/>
              </a:lnSpc>
              <a:spcBef>
                <a:spcPts val="0"/>
              </a:spcBef>
              <a:spcAft>
                <a:spcPts val="0"/>
              </a:spcAft>
              <a:buClr>
                <a:srgbClr val="000000"/>
              </a:buClr>
              <a:buSzPts val="2099"/>
              <a:buFont typeface="Arial"/>
              <a:buNone/>
            </a:pPr>
            <a:r>
              <a:rPr b="0" i="0" lang="en-US" sz="2099" u="none" cap="none" strike="noStrike">
                <a:solidFill>
                  <a:srgbClr val="000000"/>
                </a:solidFill>
                <a:latin typeface="Montserrat"/>
                <a:ea typeface="Montserrat"/>
                <a:cs typeface="Montserrat"/>
                <a:sym typeface="Montserrat"/>
              </a:rPr>
              <a:t>PITCH PRESENTATION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aphicFrame>
        <p:nvGraphicFramePr>
          <p:cNvPr id="260" name="Google Shape;260;p11"/>
          <p:cNvGraphicFramePr/>
          <p:nvPr/>
        </p:nvGraphicFramePr>
        <p:xfrm>
          <a:off x="952500" y="3048000"/>
          <a:ext cx="3000000" cy="3000000"/>
        </p:xfrm>
        <a:graphic>
          <a:graphicData uri="http://schemas.openxmlformats.org/drawingml/2006/table">
            <a:tbl>
              <a:tblPr>
                <a:noFill/>
                <a:tableStyleId>{3909A057-DD46-4BE2-A58A-28808B97887C}</a:tableStyleId>
              </a:tblPr>
              <a:tblGrid>
                <a:gridCol w="3276600"/>
                <a:gridCol w="3276600"/>
                <a:gridCol w="3276600"/>
                <a:gridCol w="3276600"/>
                <a:gridCol w="3276600"/>
              </a:tblGrid>
              <a:tr h="793550">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Libellé</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Quantité journalière</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Quantité mensuelle (25j) </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US" sz="2300" u="none" cap="none" strike="noStrike">
                          <a:solidFill>
                            <a:schemeClr val="lt1"/>
                          </a:solidFill>
                          <a:highlight>
                            <a:srgbClr val="32653A"/>
                          </a:highlight>
                        </a:rPr>
                        <a:t>P.U</a:t>
                      </a:r>
                      <a:endParaRPr b="1" sz="2300" u="none" cap="none" strike="noStrike">
                        <a:solidFill>
                          <a:schemeClr val="lt1"/>
                        </a:solidFill>
                        <a:highlight>
                          <a:srgbClr val="32653A"/>
                        </a:highlight>
                      </a:endParaRPr>
                    </a:p>
                  </a:txBody>
                  <a:tcPr marT="91425" marB="91425" marR="91425" marL="91425">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Montant</a:t>
                      </a:r>
                      <a:endParaRPr b="1" sz="2300" u="none" cap="none" strike="noStrike">
                        <a:solidFill>
                          <a:schemeClr val="lt1"/>
                        </a:solidFill>
                        <a:highlight>
                          <a:srgbClr val="32653A"/>
                        </a:highlight>
                      </a:endParaRPr>
                    </a:p>
                  </a:txBody>
                  <a:tcPr marT="91425" marB="91425" marR="91425" marL="91425">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r>
              <a:tr h="742350">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Salade diète</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50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2 000 </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1250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2 500 000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42350">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Salade de fruits</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30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1 500 </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750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1 125 000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42350">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Jus détox</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30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1 500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750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1 125 000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42350">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Jus de fruits pressé</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20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2 000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500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1 000 000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42350">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Livraison</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15</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2 000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375</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750 000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67925">
                <a:tc>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t>TOTAL MENSUEL </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t>6.500.000</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cxnSp>
        <p:nvCxnSpPr>
          <p:cNvPr id="261" name="Google Shape;261;p11"/>
          <p:cNvCxnSpPr/>
          <p:nvPr/>
        </p:nvCxnSpPr>
        <p:spPr>
          <a:xfrm>
            <a:off x="1022847" y="1529688"/>
            <a:ext cx="561900" cy="0"/>
          </a:xfrm>
          <a:prstGeom prst="straightConnector1">
            <a:avLst/>
          </a:prstGeom>
          <a:noFill/>
          <a:ln cap="flat" cmpd="sng" w="47625">
            <a:solidFill>
              <a:srgbClr val="71AA48"/>
            </a:solidFill>
            <a:prstDash val="solid"/>
            <a:round/>
            <a:headEnd len="sm" w="sm" type="none"/>
            <a:tailEnd len="sm" w="sm" type="none"/>
          </a:ln>
        </p:spPr>
      </p:cxnSp>
      <p:sp>
        <p:nvSpPr>
          <p:cNvPr id="262" name="Google Shape;262;p11"/>
          <p:cNvSpPr txBox="1"/>
          <p:nvPr/>
        </p:nvSpPr>
        <p:spPr>
          <a:xfrm>
            <a:off x="1104900" y="541175"/>
            <a:ext cx="171831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rgbClr val="000000"/>
              </a:buClr>
              <a:buSzPts val="3800"/>
              <a:buFont typeface="Arial"/>
              <a:buNone/>
            </a:pPr>
            <a:r>
              <a:rPr b="1" lang="en-US" sz="3800">
                <a:solidFill>
                  <a:srgbClr val="1D1D1F"/>
                </a:solidFill>
                <a:latin typeface="Montserrat"/>
                <a:ea typeface="Montserrat"/>
                <a:cs typeface="Montserrat"/>
                <a:sym typeface="Montserrat"/>
              </a:rPr>
              <a:t>Description du modèle économique</a:t>
            </a:r>
            <a:r>
              <a:rPr b="1" i="0" lang="en-US" sz="3800" u="none" cap="none" strike="noStrike">
                <a:solidFill>
                  <a:srgbClr val="1D1D1F"/>
                </a:solidFill>
                <a:latin typeface="Montserrat"/>
                <a:ea typeface="Montserrat"/>
                <a:cs typeface="Montserrat"/>
                <a:sym typeface="Montserrat"/>
              </a:rPr>
              <a:t> </a:t>
            </a:r>
            <a:endParaRPr b="0" i="0" sz="2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9"/>
          <p:cNvSpPr/>
          <p:nvPr/>
        </p:nvSpPr>
        <p:spPr>
          <a:xfrm>
            <a:off x="10337065" y="0"/>
            <a:ext cx="7950935" cy="5143500"/>
          </a:xfrm>
          <a:prstGeom prst="rect">
            <a:avLst/>
          </a:prstGeom>
          <a:solidFill>
            <a:srgbClr val="3265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rot="-5400000">
            <a:off x="1235719" y="3931682"/>
            <a:ext cx="3689284" cy="3656264"/>
          </a:xfrm>
          <a:prstGeom prst="rect">
            <a:avLst/>
          </a:prstGeom>
          <a:solidFill>
            <a:srgbClr val="8DBB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
          <p:cNvSpPr/>
          <p:nvPr/>
        </p:nvSpPr>
        <p:spPr>
          <a:xfrm rot="-5400000">
            <a:off x="5089235" y="3931556"/>
            <a:ext cx="3689400" cy="3656400"/>
          </a:xfrm>
          <a:prstGeom prst="rect">
            <a:avLst/>
          </a:prstGeom>
          <a:solidFill>
            <a:srgbClr val="80B3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0" name="Google Shape;270;p9"/>
          <p:cNvPicPr preferRelativeResize="0"/>
          <p:nvPr/>
        </p:nvPicPr>
        <p:blipFill rotWithShape="1">
          <a:blip r:embed="rId3">
            <a:alphaModFix/>
          </a:blip>
          <a:srcRect b="0" l="30731" r="30732" t="0"/>
          <a:stretch/>
        </p:blipFill>
        <p:spPr>
          <a:xfrm>
            <a:off x="5264832" y="4074268"/>
            <a:ext cx="3338070" cy="3375845"/>
          </a:xfrm>
          <a:prstGeom prst="rect">
            <a:avLst/>
          </a:prstGeom>
          <a:noFill/>
          <a:ln>
            <a:noFill/>
          </a:ln>
        </p:spPr>
      </p:pic>
      <p:sp>
        <p:nvSpPr>
          <p:cNvPr id="271" name="Google Shape;271;p9"/>
          <p:cNvSpPr/>
          <p:nvPr/>
        </p:nvSpPr>
        <p:spPr>
          <a:xfrm>
            <a:off x="1252229" y="7604456"/>
            <a:ext cx="3656264" cy="1969728"/>
          </a:xfrm>
          <a:prstGeom prst="rect">
            <a:avLst/>
          </a:prstGeom>
          <a:solidFill>
            <a:srgbClr val="3265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a:off x="5105736" y="7604456"/>
            <a:ext cx="3656264" cy="1969728"/>
          </a:xfrm>
          <a:prstGeom prst="rect">
            <a:avLst/>
          </a:prstGeom>
          <a:solidFill>
            <a:srgbClr val="3265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3" name="Google Shape;273;p9"/>
          <p:cNvCxnSpPr/>
          <p:nvPr/>
        </p:nvCxnSpPr>
        <p:spPr>
          <a:xfrm rot="10800000">
            <a:off x="1641258" y="8213778"/>
            <a:ext cx="2871199" cy="0"/>
          </a:xfrm>
          <a:prstGeom prst="straightConnector1">
            <a:avLst/>
          </a:prstGeom>
          <a:noFill/>
          <a:ln cap="flat" cmpd="sng" w="19050">
            <a:solidFill>
              <a:srgbClr val="71AA48"/>
            </a:solidFill>
            <a:prstDash val="solid"/>
            <a:round/>
            <a:headEnd len="sm" w="sm" type="none"/>
            <a:tailEnd len="sm" w="sm" type="none"/>
          </a:ln>
        </p:spPr>
      </p:cxnSp>
      <p:cxnSp>
        <p:nvCxnSpPr>
          <p:cNvPr id="274" name="Google Shape;274;p9"/>
          <p:cNvCxnSpPr/>
          <p:nvPr/>
        </p:nvCxnSpPr>
        <p:spPr>
          <a:xfrm rot="10800000">
            <a:off x="5494765" y="8223303"/>
            <a:ext cx="2871199" cy="0"/>
          </a:xfrm>
          <a:prstGeom prst="straightConnector1">
            <a:avLst/>
          </a:prstGeom>
          <a:noFill/>
          <a:ln cap="flat" cmpd="sng" w="19050">
            <a:solidFill>
              <a:srgbClr val="71AA48"/>
            </a:solidFill>
            <a:prstDash val="solid"/>
            <a:round/>
            <a:headEnd len="sm" w="sm" type="none"/>
            <a:tailEnd len="sm" w="sm" type="none"/>
          </a:ln>
        </p:spPr>
      </p:cxnSp>
      <p:cxnSp>
        <p:nvCxnSpPr>
          <p:cNvPr id="275" name="Google Shape;275;p9"/>
          <p:cNvCxnSpPr/>
          <p:nvPr/>
        </p:nvCxnSpPr>
        <p:spPr>
          <a:xfrm>
            <a:off x="1022847" y="1986888"/>
            <a:ext cx="561839" cy="0"/>
          </a:xfrm>
          <a:prstGeom prst="straightConnector1">
            <a:avLst/>
          </a:prstGeom>
          <a:noFill/>
          <a:ln cap="flat" cmpd="sng" w="47625">
            <a:solidFill>
              <a:srgbClr val="71AA48"/>
            </a:solidFill>
            <a:prstDash val="solid"/>
            <a:round/>
            <a:headEnd len="sm" w="sm" type="none"/>
            <a:tailEnd len="sm" w="sm" type="none"/>
          </a:ln>
        </p:spPr>
      </p:cxnSp>
      <p:sp>
        <p:nvSpPr>
          <p:cNvPr id="276" name="Google Shape;276;p9"/>
          <p:cNvSpPr/>
          <p:nvPr/>
        </p:nvSpPr>
        <p:spPr>
          <a:xfrm rot="-5400000">
            <a:off x="9938438" y="566167"/>
            <a:ext cx="797253" cy="928388"/>
          </a:xfrm>
          <a:custGeom>
            <a:rect b="b" l="l" r="r" t="t"/>
            <a:pathLst>
              <a:path extrusionOk="0" h="928388" w="797253">
                <a:moveTo>
                  <a:pt x="0" y="0"/>
                </a:moveTo>
                <a:lnTo>
                  <a:pt x="797254" y="0"/>
                </a:lnTo>
                <a:lnTo>
                  <a:pt x="797254" y="928388"/>
                </a:lnTo>
                <a:lnTo>
                  <a:pt x="0" y="928388"/>
                </a:lnTo>
                <a:lnTo>
                  <a:pt x="0" y="0"/>
                </a:lnTo>
                <a:close/>
              </a:path>
            </a:pathLst>
          </a:custGeom>
          <a:blipFill rotWithShape="1">
            <a:blip r:embed="rId4">
              <a:alphaModFix/>
            </a:blip>
            <a:stretch>
              <a:fillRect b="0" l="0" r="0" t="0"/>
            </a:stretch>
          </a:blipFill>
          <a:ln>
            <a:noFill/>
          </a:ln>
        </p:spPr>
      </p:sp>
      <p:sp>
        <p:nvSpPr>
          <p:cNvPr id="277" name="Google Shape;277;p9"/>
          <p:cNvSpPr/>
          <p:nvPr/>
        </p:nvSpPr>
        <p:spPr>
          <a:xfrm>
            <a:off x="16943416" y="9698009"/>
            <a:ext cx="315884" cy="315884"/>
          </a:xfrm>
          <a:custGeom>
            <a:rect b="b" l="l" r="r" t="t"/>
            <a:pathLst>
              <a:path extrusionOk="0" h="315884" w="315884">
                <a:moveTo>
                  <a:pt x="0" y="0"/>
                </a:moveTo>
                <a:lnTo>
                  <a:pt x="315884" y="0"/>
                </a:lnTo>
                <a:lnTo>
                  <a:pt x="315884" y="315883"/>
                </a:lnTo>
                <a:lnTo>
                  <a:pt x="0" y="315883"/>
                </a:lnTo>
                <a:lnTo>
                  <a:pt x="0" y="0"/>
                </a:lnTo>
                <a:close/>
              </a:path>
            </a:pathLst>
          </a:custGeom>
          <a:blipFill rotWithShape="1">
            <a:blip r:embed="rId5">
              <a:alphaModFix/>
            </a:blip>
            <a:stretch>
              <a:fillRect b="0" l="0" r="0" t="0"/>
            </a:stretch>
          </a:blipFill>
          <a:ln>
            <a:noFill/>
          </a:ln>
        </p:spPr>
      </p:sp>
      <p:sp>
        <p:nvSpPr>
          <p:cNvPr id="278" name="Google Shape;278;p9"/>
          <p:cNvSpPr/>
          <p:nvPr/>
        </p:nvSpPr>
        <p:spPr>
          <a:xfrm flipH="1">
            <a:off x="16443699" y="9258300"/>
            <a:ext cx="315884" cy="315884"/>
          </a:xfrm>
          <a:custGeom>
            <a:rect b="b" l="l" r="r" t="t"/>
            <a:pathLst>
              <a:path extrusionOk="0" h="315884" w="315884">
                <a:moveTo>
                  <a:pt x="315884" y="0"/>
                </a:moveTo>
                <a:lnTo>
                  <a:pt x="0" y="0"/>
                </a:lnTo>
                <a:lnTo>
                  <a:pt x="0" y="315884"/>
                </a:lnTo>
                <a:lnTo>
                  <a:pt x="315884" y="315884"/>
                </a:lnTo>
                <a:lnTo>
                  <a:pt x="315884" y="0"/>
                </a:lnTo>
                <a:close/>
              </a:path>
            </a:pathLst>
          </a:custGeom>
          <a:blipFill rotWithShape="1">
            <a:blip r:embed="rId6">
              <a:alphaModFix amt="19999"/>
            </a:blip>
            <a:stretch>
              <a:fillRect b="0" l="0" r="0" t="0"/>
            </a:stretch>
          </a:blipFill>
          <a:ln>
            <a:noFill/>
          </a:ln>
        </p:spPr>
      </p:sp>
      <p:sp>
        <p:nvSpPr>
          <p:cNvPr id="279" name="Google Shape;279;p9"/>
          <p:cNvSpPr/>
          <p:nvPr/>
        </p:nvSpPr>
        <p:spPr>
          <a:xfrm rot="-5400000">
            <a:off x="9497964" y="3931682"/>
            <a:ext cx="3689284" cy="3656264"/>
          </a:xfrm>
          <a:prstGeom prst="rect">
            <a:avLst/>
          </a:prstGeom>
          <a:solidFill>
            <a:srgbClr val="80B3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rot="-5400000">
            <a:off x="13351470" y="3931682"/>
            <a:ext cx="3689284" cy="3656264"/>
          </a:xfrm>
          <a:prstGeom prst="rect">
            <a:avLst/>
          </a:prstGeom>
          <a:solidFill>
            <a:srgbClr val="80B3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1" name="Google Shape;281;p9"/>
          <p:cNvPicPr preferRelativeResize="0"/>
          <p:nvPr/>
        </p:nvPicPr>
        <p:blipFill rotWithShape="1">
          <a:blip r:embed="rId7">
            <a:alphaModFix/>
          </a:blip>
          <a:srcRect b="27334" l="0" r="0" t="27334"/>
          <a:stretch/>
        </p:blipFill>
        <p:spPr>
          <a:xfrm>
            <a:off x="13527077" y="4074268"/>
            <a:ext cx="3338071" cy="3375846"/>
          </a:xfrm>
          <a:prstGeom prst="rect">
            <a:avLst/>
          </a:prstGeom>
          <a:noFill/>
          <a:ln>
            <a:noFill/>
          </a:ln>
        </p:spPr>
      </p:pic>
      <p:sp>
        <p:nvSpPr>
          <p:cNvPr id="282" name="Google Shape;282;p9"/>
          <p:cNvSpPr/>
          <p:nvPr/>
        </p:nvSpPr>
        <p:spPr>
          <a:xfrm>
            <a:off x="9514474" y="7604456"/>
            <a:ext cx="3656264" cy="1969728"/>
          </a:xfrm>
          <a:prstGeom prst="rect">
            <a:avLst/>
          </a:prstGeom>
          <a:solidFill>
            <a:srgbClr val="3265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
          <p:cNvSpPr/>
          <p:nvPr/>
        </p:nvSpPr>
        <p:spPr>
          <a:xfrm>
            <a:off x="13367981" y="7604456"/>
            <a:ext cx="3656264" cy="1969728"/>
          </a:xfrm>
          <a:prstGeom prst="rect">
            <a:avLst/>
          </a:prstGeom>
          <a:solidFill>
            <a:srgbClr val="3265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4" name="Google Shape;284;p9"/>
          <p:cNvCxnSpPr/>
          <p:nvPr/>
        </p:nvCxnSpPr>
        <p:spPr>
          <a:xfrm rot="10800000">
            <a:off x="9903503" y="8223303"/>
            <a:ext cx="2871199" cy="0"/>
          </a:xfrm>
          <a:prstGeom prst="straightConnector1">
            <a:avLst/>
          </a:prstGeom>
          <a:noFill/>
          <a:ln cap="flat" cmpd="sng" w="19050">
            <a:solidFill>
              <a:srgbClr val="71AA48"/>
            </a:solidFill>
            <a:prstDash val="solid"/>
            <a:round/>
            <a:headEnd len="sm" w="sm" type="none"/>
            <a:tailEnd len="sm" w="sm" type="none"/>
          </a:ln>
        </p:spPr>
      </p:cxnSp>
      <p:cxnSp>
        <p:nvCxnSpPr>
          <p:cNvPr id="285" name="Google Shape;285;p9"/>
          <p:cNvCxnSpPr/>
          <p:nvPr/>
        </p:nvCxnSpPr>
        <p:spPr>
          <a:xfrm rot="10800000">
            <a:off x="13757010" y="8232828"/>
            <a:ext cx="2871199" cy="0"/>
          </a:xfrm>
          <a:prstGeom prst="straightConnector1">
            <a:avLst/>
          </a:prstGeom>
          <a:noFill/>
          <a:ln cap="flat" cmpd="sng" w="19050">
            <a:solidFill>
              <a:srgbClr val="71AA48"/>
            </a:solidFill>
            <a:prstDash val="solid"/>
            <a:round/>
            <a:headEnd len="sm" w="sm" type="none"/>
            <a:tailEnd len="sm" w="sm" type="none"/>
          </a:ln>
        </p:spPr>
      </p:cxnSp>
      <p:sp>
        <p:nvSpPr>
          <p:cNvPr id="286" name="Google Shape;286;p9"/>
          <p:cNvSpPr txBox="1"/>
          <p:nvPr/>
        </p:nvSpPr>
        <p:spPr>
          <a:xfrm>
            <a:off x="1500699" y="8320729"/>
            <a:ext cx="3138600" cy="861774"/>
          </a:xfrm>
          <a:prstGeom prst="rect">
            <a:avLst/>
          </a:prstGeom>
          <a:noFill/>
          <a:ln>
            <a:noFill/>
          </a:ln>
        </p:spPr>
        <p:txBody>
          <a:bodyPr anchorCtr="0" anchor="t" bIns="0" lIns="0" spcFirstLastPara="1" rIns="0" wrap="square" tIns="0">
            <a:spAutoFit/>
          </a:bodyPr>
          <a:lstStyle/>
          <a:p>
            <a:pPr indent="0" lvl="0" marL="0" marR="0" rtl="0" algn="l">
              <a:lnSpc>
                <a:spcPct val="139969"/>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Co- fondatrice</a:t>
            </a:r>
            <a:endParaRPr b="0" i="0" sz="2000" u="none" cap="none" strike="noStrike">
              <a:solidFill>
                <a:srgbClr val="FFFFFF"/>
              </a:solidFill>
              <a:latin typeface="Montserrat"/>
              <a:ea typeface="Montserrat"/>
              <a:cs typeface="Montserrat"/>
              <a:sym typeface="Montserrat"/>
            </a:endParaRPr>
          </a:p>
          <a:p>
            <a:pPr indent="0" lvl="0" marL="0" marR="0" rtl="0" algn="l">
              <a:lnSpc>
                <a:spcPct val="139969"/>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Responsable Production </a:t>
            </a:r>
            <a:endParaRPr b="0" i="0" sz="2000" u="none" cap="none" strike="noStrike">
              <a:solidFill>
                <a:srgbClr val="000000"/>
              </a:solidFill>
              <a:latin typeface="Arial"/>
              <a:ea typeface="Arial"/>
              <a:cs typeface="Arial"/>
              <a:sym typeface="Arial"/>
            </a:endParaRPr>
          </a:p>
        </p:txBody>
      </p:sp>
      <p:sp>
        <p:nvSpPr>
          <p:cNvPr id="287" name="Google Shape;287;p9"/>
          <p:cNvSpPr txBox="1"/>
          <p:nvPr/>
        </p:nvSpPr>
        <p:spPr>
          <a:xfrm>
            <a:off x="5389049" y="8273310"/>
            <a:ext cx="3384478" cy="1571841"/>
          </a:xfrm>
          <a:prstGeom prst="rect">
            <a:avLst/>
          </a:prstGeom>
          <a:noFill/>
          <a:ln>
            <a:noFill/>
          </a:ln>
        </p:spPr>
        <p:txBody>
          <a:bodyPr anchorCtr="0" anchor="t" bIns="0" lIns="0" spcFirstLastPara="1" rIns="0" wrap="square" tIns="0">
            <a:spAutoFit/>
          </a:bodyPr>
          <a:lstStyle/>
          <a:p>
            <a:pPr indent="0" lvl="0" marL="0" marR="0" rtl="0" algn="l">
              <a:lnSpc>
                <a:spcPct val="139969"/>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Co-fondateur</a:t>
            </a:r>
            <a:endParaRPr b="0" i="0" sz="2000" u="none" cap="none" strike="noStrike">
              <a:solidFill>
                <a:srgbClr val="FFFFFF"/>
              </a:solidFill>
              <a:latin typeface="Montserrat"/>
              <a:ea typeface="Montserrat"/>
              <a:cs typeface="Montserrat"/>
              <a:sym typeface="Montserrat"/>
            </a:endParaRPr>
          </a:p>
          <a:p>
            <a:pPr indent="0" lvl="0" marL="0" marR="0" rtl="0" algn="l">
              <a:lnSpc>
                <a:spcPct val="139969"/>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Manager/</a:t>
            </a:r>
            <a:endParaRPr b="0" i="0" sz="2000" u="none" cap="none" strike="noStrike">
              <a:solidFill>
                <a:srgbClr val="FFFFFF"/>
              </a:solidFill>
              <a:latin typeface="Montserrat"/>
              <a:ea typeface="Montserrat"/>
              <a:cs typeface="Montserrat"/>
              <a:sym typeface="Montserrat"/>
            </a:endParaRPr>
          </a:p>
          <a:p>
            <a:pPr indent="0" lvl="0" marL="0" marR="0" rtl="0" algn="l">
              <a:lnSpc>
                <a:spcPct val="139969"/>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Responsable Commercial </a:t>
            </a:r>
            <a:endParaRPr b="0" i="0" sz="2000" u="none" cap="none" strike="noStrike">
              <a:solidFill>
                <a:srgbClr val="000000"/>
              </a:solidFill>
              <a:latin typeface="Arial"/>
              <a:ea typeface="Arial"/>
              <a:cs typeface="Arial"/>
              <a:sym typeface="Arial"/>
            </a:endParaRPr>
          </a:p>
          <a:p>
            <a:pPr indent="0" lvl="0" marL="0" marR="0" rtl="0" algn="l">
              <a:lnSpc>
                <a:spcPct val="139969"/>
              </a:lnSpc>
              <a:spcBef>
                <a:spcPts val="0"/>
              </a:spcBef>
              <a:spcAft>
                <a:spcPts val="0"/>
              </a:spcAft>
              <a:buClr>
                <a:srgbClr val="000000"/>
              </a:buClr>
              <a:buSzPts val="1296"/>
              <a:buFont typeface="Arial"/>
              <a:buNone/>
            </a:pPr>
            <a:r>
              <a:t/>
            </a:r>
            <a:endParaRPr b="0" i="0" sz="1296" u="none" cap="none" strike="noStrike">
              <a:solidFill>
                <a:srgbClr val="FFFFFF"/>
              </a:solidFill>
              <a:latin typeface="Montserrat"/>
              <a:ea typeface="Montserrat"/>
              <a:cs typeface="Montserrat"/>
              <a:sym typeface="Montserrat"/>
            </a:endParaRPr>
          </a:p>
        </p:txBody>
      </p:sp>
      <p:sp>
        <p:nvSpPr>
          <p:cNvPr id="288" name="Google Shape;288;p9"/>
          <p:cNvSpPr txBox="1"/>
          <p:nvPr/>
        </p:nvSpPr>
        <p:spPr>
          <a:xfrm>
            <a:off x="1363701" y="7832450"/>
            <a:ext cx="3853507" cy="45974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Clr>
                <a:srgbClr val="000000"/>
              </a:buClr>
              <a:buSzPts val="1699"/>
              <a:buFont typeface="Arial"/>
              <a:buNone/>
            </a:pPr>
            <a:r>
              <a:rPr b="1" i="0" lang="en-US" sz="1699" u="none" cap="none" strike="noStrike">
                <a:solidFill>
                  <a:srgbClr val="FFFFFF"/>
                </a:solidFill>
                <a:latin typeface="Montserrat"/>
                <a:ea typeface="Montserrat"/>
                <a:cs typeface="Montserrat"/>
                <a:sym typeface="Montserrat"/>
              </a:rPr>
              <a:t>DELBRAH POYI Verole Ginette</a:t>
            </a:r>
            <a:endParaRPr b="0" i="0" sz="1400" u="none" cap="none" strike="noStrike">
              <a:solidFill>
                <a:srgbClr val="000000"/>
              </a:solidFill>
              <a:latin typeface="Arial"/>
              <a:ea typeface="Arial"/>
              <a:cs typeface="Arial"/>
              <a:sym typeface="Arial"/>
            </a:endParaRPr>
          </a:p>
          <a:p>
            <a:pPr indent="0" lvl="0" marL="0" marR="0" rtl="0" algn="l">
              <a:lnSpc>
                <a:spcPct val="110005"/>
              </a:lnSpc>
              <a:spcBef>
                <a:spcPts val="0"/>
              </a:spcBef>
              <a:spcAft>
                <a:spcPts val="0"/>
              </a:spcAft>
              <a:buClr>
                <a:srgbClr val="000000"/>
              </a:buClr>
              <a:buSzPts val="1699"/>
              <a:buFont typeface="Arial"/>
              <a:buNone/>
            </a:pPr>
            <a:r>
              <a:t/>
            </a:r>
            <a:endParaRPr b="1" i="0" sz="1699" u="none" cap="none" strike="noStrike">
              <a:solidFill>
                <a:srgbClr val="FFFFFF"/>
              </a:solidFill>
              <a:latin typeface="Montserrat"/>
              <a:ea typeface="Montserrat"/>
              <a:cs typeface="Montserrat"/>
              <a:sym typeface="Montserrat"/>
            </a:endParaRPr>
          </a:p>
        </p:txBody>
      </p:sp>
      <p:sp>
        <p:nvSpPr>
          <p:cNvPr id="289" name="Google Shape;289;p9"/>
          <p:cNvSpPr txBox="1"/>
          <p:nvPr/>
        </p:nvSpPr>
        <p:spPr>
          <a:xfrm>
            <a:off x="1022847" y="809991"/>
            <a:ext cx="61704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L’EQUIPE</a:t>
            </a:r>
            <a:endParaRPr b="0" i="0" sz="3800" u="none" cap="none" strike="noStrike">
              <a:solidFill>
                <a:srgbClr val="000000"/>
              </a:solidFill>
              <a:latin typeface="Arial"/>
              <a:ea typeface="Arial"/>
              <a:cs typeface="Arial"/>
              <a:sym typeface="Arial"/>
            </a:endParaRPr>
          </a:p>
        </p:txBody>
      </p:sp>
      <p:sp>
        <p:nvSpPr>
          <p:cNvPr id="290" name="Google Shape;290;p9"/>
          <p:cNvSpPr txBox="1"/>
          <p:nvPr/>
        </p:nvSpPr>
        <p:spPr>
          <a:xfrm>
            <a:off x="1022851" y="2311150"/>
            <a:ext cx="7232100" cy="997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700"/>
              <a:buFont typeface="Arial"/>
              <a:buNone/>
            </a:pPr>
            <a:r>
              <a:rPr b="0" i="0" lang="en-US" sz="2700" u="none" cap="none" strike="noStrike">
                <a:solidFill>
                  <a:srgbClr val="1D1D1F"/>
                </a:solidFill>
                <a:latin typeface="Montserrat"/>
                <a:ea typeface="Montserrat"/>
                <a:cs typeface="Montserrat"/>
                <a:sym typeface="Montserrat"/>
              </a:rPr>
              <a:t>Notre équipe d’experts pour réinventer la santé et la nutrition </a:t>
            </a:r>
            <a:endParaRPr b="0" i="0" sz="2700" u="none" cap="none" strike="noStrike">
              <a:solidFill>
                <a:srgbClr val="000000"/>
              </a:solidFill>
              <a:latin typeface="Arial"/>
              <a:ea typeface="Arial"/>
              <a:cs typeface="Arial"/>
              <a:sym typeface="Arial"/>
            </a:endParaRPr>
          </a:p>
        </p:txBody>
      </p:sp>
      <p:sp>
        <p:nvSpPr>
          <p:cNvPr id="291" name="Google Shape;291;p9"/>
          <p:cNvSpPr txBox="1"/>
          <p:nvPr/>
        </p:nvSpPr>
        <p:spPr>
          <a:xfrm>
            <a:off x="9872986" y="8547337"/>
            <a:ext cx="3138600" cy="307800"/>
          </a:xfrm>
          <a:prstGeom prst="rect">
            <a:avLst/>
          </a:prstGeom>
          <a:noFill/>
          <a:ln>
            <a:noFill/>
          </a:ln>
        </p:spPr>
        <p:txBody>
          <a:bodyPr anchorCtr="0" anchor="t" bIns="0" lIns="0" spcFirstLastPara="1" rIns="0" wrap="square" tIns="0">
            <a:spAutoFit/>
          </a:bodyPr>
          <a:lstStyle/>
          <a:p>
            <a:pPr indent="0" lvl="0" marL="0" marR="0" rtl="0" algn="l">
              <a:lnSpc>
                <a:spcPct val="139969"/>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Consultant comptable</a:t>
            </a:r>
            <a:endParaRPr b="0" i="0" sz="2000" u="none" cap="none" strike="noStrike">
              <a:solidFill>
                <a:srgbClr val="000000"/>
              </a:solidFill>
              <a:latin typeface="Arial"/>
              <a:ea typeface="Arial"/>
              <a:cs typeface="Arial"/>
              <a:sym typeface="Arial"/>
            </a:endParaRPr>
          </a:p>
        </p:txBody>
      </p:sp>
      <p:sp>
        <p:nvSpPr>
          <p:cNvPr id="292" name="Google Shape;292;p9"/>
          <p:cNvSpPr txBox="1"/>
          <p:nvPr/>
        </p:nvSpPr>
        <p:spPr>
          <a:xfrm>
            <a:off x="13726492" y="8556862"/>
            <a:ext cx="3138600" cy="307800"/>
          </a:xfrm>
          <a:prstGeom prst="rect">
            <a:avLst/>
          </a:prstGeom>
          <a:noFill/>
          <a:ln>
            <a:noFill/>
          </a:ln>
        </p:spPr>
        <p:txBody>
          <a:bodyPr anchorCtr="0" anchor="t" bIns="0" lIns="0" spcFirstLastPara="1" rIns="0" wrap="square" tIns="0">
            <a:spAutoFit/>
          </a:bodyPr>
          <a:lstStyle/>
          <a:p>
            <a:pPr indent="0" lvl="0" marL="0" marR="0" rtl="0" algn="l">
              <a:lnSpc>
                <a:spcPct val="139969"/>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Consultant diététicien</a:t>
            </a:r>
            <a:endParaRPr b="0" i="0" sz="2000" u="none" cap="none" strike="noStrike">
              <a:solidFill>
                <a:srgbClr val="000000"/>
              </a:solidFill>
              <a:latin typeface="Arial"/>
              <a:ea typeface="Arial"/>
              <a:cs typeface="Arial"/>
              <a:sym typeface="Arial"/>
            </a:endParaRPr>
          </a:p>
        </p:txBody>
      </p:sp>
      <p:sp>
        <p:nvSpPr>
          <p:cNvPr id="293" name="Google Shape;293;p9"/>
          <p:cNvSpPr txBox="1"/>
          <p:nvPr/>
        </p:nvSpPr>
        <p:spPr>
          <a:xfrm>
            <a:off x="9872986" y="7870550"/>
            <a:ext cx="2904668" cy="301686"/>
          </a:xfrm>
          <a:prstGeom prst="rect">
            <a:avLst/>
          </a:prstGeom>
          <a:noFill/>
          <a:ln>
            <a:noFill/>
          </a:ln>
        </p:spPr>
        <p:txBody>
          <a:bodyPr anchorCtr="0" anchor="t" bIns="0" lIns="0" spcFirstLastPara="1" rIns="0" wrap="square" tIns="0">
            <a:spAutoFit/>
          </a:bodyPr>
          <a:lstStyle/>
          <a:p>
            <a:pPr indent="0" lvl="0" marL="0" marR="0" rtl="0" algn="l">
              <a:lnSpc>
                <a:spcPct val="109988"/>
              </a:lnSpc>
              <a:spcBef>
                <a:spcPts val="0"/>
              </a:spcBef>
              <a:spcAft>
                <a:spcPts val="0"/>
              </a:spcAft>
              <a:buClr>
                <a:srgbClr val="000000"/>
              </a:buClr>
              <a:buSzPts val="1782"/>
              <a:buFont typeface="Arial"/>
              <a:buNone/>
            </a:pPr>
            <a:r>
              <a:rPr b="1" i="0" lang="en-US" sz="1782" u="none" cap="none" strike="noStrike">
                <a:solidFill>
                  <a:srgbClr val="FFFFFF"/>
                </a:solidFill>
                <a:latin typeface="Montserrat"/>
                <a:ea typeface="Montserrat"/>
                <a:cs typeface="Montserrat"/>
                <a:sym typeface="Montserrat"/>
              </a:rPr>
              <a:t>ROR CONSULTING </a:t>
            </a:r>
            <a:endParaRPr b="0" i="0" sz="1400" u="none" cap="none" strike="noStrike">
              <a:solidFill>
                <a:srgbClr val="000000"/>
              </a:solidFill>
              <a:latin typeface="Arial"/>
              <a:ea typeface="Arial"/>
              <a:cs typeface="Arial"/>
              <a:sym typeface="Arial"/>
            </a:endParaRPr>
          </a:p>
        </p:txBody>
      </p:sp>
      <p:sp>
        <p:nvSpPr>
          <p:cNvPr id="294" name="Google Shape;294;p9"/>
          <p:cNvSpPr txBox="1"/>
          <p:nvPr/>
        </p:nvSpPr>
        <p:spPr>
          <a:xfrm>
            <a:off x="13726492" y="7889600"/>
            <a:ext cx="2904600" cy="301686"/>
          </a:xfrm>
          <a:prstGeom prst="rect">
            <a:avLst/>
          </a:prstGeom>
          <a:noFill/>
          <a:ln>
            <a:noFill/>
          </a:ln>
        </p:spPr>
        <p:txBody>
          <a:bodyPr anchorCtr="0" anchor="t" bIns="0" lIns="0" spcFirstLastPara="1" rIns="0" wrap="square" tIns="0">
            <a:spAutoFit/>
          </a:bodyPr>
          <a:lstStyle/>
          <a:p>
            <a:pPr indent="0" lvl="0" marL="0" marR="0" rtl="0" algn="l">
              <a:lnSpc>
                <a:spcPct val="109988"/>
              </a:lnSpc>
              <a:spcBef>
                <a:spcPts val="0"/>
              </a:spcBef>
              <a:spcAft>
                <a:spcPts val="0"/>
              </a:spcAft>
              <a:buClr>
                <a:srgbClr val="000000"/>
              </a:buClr>
              <a:buSzPts val="1782"/>
              <a:buFont typeface="Arial"/>
              <a:buNone/>
            </a:pPr>
            <a:r>
              <a:rPr b="1" i="0" lang="en-US" sz="1782" u="none" cap="none" strike="noStrike">
                <a:solidFill>
                  <a:srgbClr val="FFFFFF"/>
                </a:solidFill>
                <a:latin typeface="Montserrat"/>
                <a:ea typeface="Montserrat"/>
                <a:cs typeface="Montserrat"/>
                <a:sym typeface="Montserrat"/>
              </a:rPr>
              <a:t>Dr. Carlos BATTY</a:t>
            </a:r>
            <a:endParaRPr b="0" i="0" sz="1400" u="none" cap="none" strike="noStrike">
              <a:solidFill>
                <a:srgbClr val="000000"/>
              </a:solidFill>
              <a:latin typeface="Arial"/>
              <a:ea typeface="Arial"/>
              <a:cs typeface="Arial"/>
              <a:sym typeface="Arial"/>
            </a:endParaRPr>
          </a:p>
        </p:txBody>
      </p:sp>
      <p:sp>
        <p:nvSpPr>
          <p:cNvPr id="295" name="Google Shape;295;p9"/>
          <p:cNvSpPr txBox="1"/>
          <p:nvPr/>
        </p:nvSpPr>
        <p:spPr>
          <a:xfrm>
            <a:off x="5245782" y="7813570"/>
            <a:ext cx="3853507" cy="45974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Clr>
                <a:srgbClr val="000000"/>
              </a:buClr>
              <a:buSzPts val="1699"/>
              <a:buFont typeface="Arial"/>
              <a:buNone/>
            </a:pPr>
            <a:r>
              <a:rPr b="1" i="0" lang="en-US" sz="1699" u="none" cap="none" strike="noStrike">
                <a:solidFill>
                  <a:srgbClr val="FFFFFF"/>
                </a:solidFill>
                <a:latin typeface="Montserrat"/>
                <a:ea typeface="Montserrat"/>
                <a:cs typeface="Montserrat"/>
                <a:sym typeface="Montserrat"/>
              </a:rPr>
              <a:t> MOMBU MUSAVU NZIENGUI</a:t>
            </a:r>
            <a:endParaRPr b="0" i="0" sz="1400" u="none" cap="none" strike="noStrike">
              <a:solidFill>
                <a:srgbClr val="000000"/>
              </a:solidFill>
              <a:latin typeface="Arial"/>
              <a:ea typeface="Arial"/>
              <a:cs typeface="Arial"/>
              <a:sym typeface="Arial"/>
            </a:endParaRPr>
          </a:p>
          <a:p>
            <a:pPr indent="0" lvl="0" marL="0" marR="0" rtl="0" algn="l">
              <a:lnSpc>
                <a:spcPct val="110005"/>
              </a:lnSpc>
              <a:spcBef>
                <a:spcPts val="0"/>
              </a:spcBef>
              <a:spcAft>
                <a:spcPts val="0"/>
              </a:spcAft>
              <a:buClr>
                <a:srgbClr val="000000"/>
              </a:buClr>
              <a:buSzPts val="1699"/>
              <a:buFont typeface="Arial"/>
              <a:buNone/>
            </a:pPr>
            <a:r>
              <a:t/>
            </a:r>
            <a:endParaRPr b="1" i="0" sz="1699" u="none" cap="none" strike="noStrike">
              <a:solidFill>
                <a:srgbClr val="FFFFFF"/>
              </a:solidFill>
              <a:latin typeface="Montserrat"/>
              <a:ea typeface="Montserrat"/>
              <a:cs typeface="Montserrat"/>
              <a:sym typeface="Montserrat"/>
            </a:endParaRPr>
          </a:p>
        </p:txBody>
      </p:sp>
      <p:pic>
        <p:nvPicPr>
          <p:cNvPr id="296" name="Google Shape;296;p9"/>
          <p:cNvPicPr preferRelativeResize="0"/>
          <p:nvPr/>
        </p:nvPicPr>
        <p:blipFill rotWithShape="1">
          <a:blip r:embed="rId8">
            <a:alphaModFix/>
          </a:blip>
          <a:srcRect b="26904" l="16260" r="51289" t="20969"/>
          <a:stretch/>
        </p:blipFill>
        <p:spPr>
          <a:xfrm>
            <a:off x="1404625" y="4087025"/>
            <a:ext cx="3338075" cy="3375850"/>
          </a:xfrm>
          <a:prstGeom prst="rect">
            <a:avLst/>
          </a:prstGeom>
          <a:noFill/>
          <a:ln>
            <a:noFill/>
          </a:ln>
        </p:spPr>
      </p:pic>
      <p:pic>
        <p:nvPicPr>
          <p:cNvPr id="297" name="Google Shape;297;p9"/>
          <p:cNvPicPr preferRelativeResize="0"/>
          <p:nvPr/>
        </p:nvPicPr>
        <p:blipFill rotWithShape="1">
          <a:blip r:embed="rId8">
            <a:alphaModFix/>
          </a:blip>
          <a:srcRect b="39883" l="50140" r="10858" t="0"/>
          <a:stretch/>
        </p:blipFill>
        <p:spPr>
          <a:xfrm>
            <a:off x="5263900" y="4076725"/>
            <a:ext cx="3338075" cy="3375850"/>
          </a:xfrm>
          <a:prstGeom prst="rect">
            <a:avLst/>
          </a:prstGeom>
          <a:noFill/>
          <a:ln>
            <a:noFill/>
          </a:ln>
        </p:spPr>
      </p:pic>
      <p:pic>
        <p:nvPicPr>
          <p:cNvPr id="298" name="Google Shape;298;p9"/>
          <p:cNvPicPr preferRelativeResize="0"/>
          <p:nvPr/>
        </p:nvPicPr>
        <p:blipFill rotWithShape="1">
          <a:blip r:embed="rId9">
            <a:alphaModFix/>
          </a:blip>
          <a:srcRect b="0" l="0" r="0" t="0"/>
          <a:stretch/>
        </p:blipFill>
        <p:spPr>
          <a:xfrm>
            <a:off x="9681298" y="4075775"/>
            <a:ext cx="3330287" cy="337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cxnSp>
        <p:nvCxnSpPr>
          <p:cNvPr id="303" name="Google Shape;303;g2f6532869a9_0_12"/>
          <p:cNvCxnSpPr/>
          <p:nvPr/>
        </p:nvCxnSpPr>
        <p:spPr>
          <a:xfrm>
            <a:off x="1022847" y="1605888"/>
            <a:ext cx="561900" cy="0"/>
          </a:xfrm>
          <a:prstGeom prst="straightConnector1">
            <a:avLst/>
          </a:prstGeom>
          <a:noFill/>
          <a:ln cap="flat" cmpd="sng" w="47625">
            <a:solidFill>
              <a:srgbClr val="71AA48"/>
            </a:solidFill>
            <a:prstDash val="solid"/>
            <a:round/>
            <a:headEnd len="sm" w="sm" type="none"/>
            <a:tailEnd len="sm" w="sm" type="none"/>
          </a:ln>
        </p:spPr>
      </p:cxnSp>
      <p:sp>
        <p:nvSpPr>
          <p:cNvPr id="304" name="Google Shape;304;g2f6532869a9_0_12"/>
          <p:cNvSpPr txBox="1"/>
          <p:nvPr/>
        </p:nvSpPr>
        <p:spPr>
          <a:xfrm>
            <a:off x="1022849" y="810000"/>
            <a:ext cx="149004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LES ETATS FINANCIERS ( Cout du projet)</a:t>
            </a:r>
            <a:endParaRPr b="0" i="0" sz="3800" u="none" cap="none" strike="noStrike">
              <a:solidFill>
                <a:srgbClr val="000000"/>
              </a:solidFill>
              <a:latin typeface="Arial"/>
              <a:ea typeface="Arial"/>
              <a:cs typeface="Arial"/>
              <a:sym typeface="Arial"/>
            </a:endParaRPr>
          </a:p>
        </p:txBody>
      </p:sp>
      <p:graphicFrame>
        <p:nvGraphicFramePr>
          <p:cNvPr id="305" name="Google Shape;305;g2f6532869a9_0_12"/>
          <p:cNvGraphicFramePr/>
          <p:nvPr/>
        </p:nvGraphicFramePr>
        <p:xfrm>
          <a:off x="1149900" y="2316650"/>
          <a:ext cx="3000000" cy="3000000"/>
        </p:xfrm>
        <a:graphic>
          <a:graphicData uri="http://schemas.openxmlformats.org/drawingml/2006/table">
            <a:tbl>
              <a:tblPr>
                <a:noFill/>
                <a:tableStyleId>{3909A057-DD46-4BE2-A58A-28808B97887C}</a:tableStyleId>
              </a:tblPr>
              <a:tblGrid>
                <a:gridCol w="7950425"/>
                <a:gridCol w="7950425"/>
              </a:tblGrid>
              <a:tr h="381000">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Libellé</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Montant</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Développement Application + site internet</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1400000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Achat d'un Blender Professionnel ( Magimix Power 5 XL connect</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250 000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Achat d'un extracteur de jus à froid professionnel ( Kuvings CS600)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800 000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Robots coupe fruits et légumes professionnels( Robot-Coupe CL50 1V Pro) + 5 lames</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1 400 000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Frais de transit pour les 3 machines</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500 000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structuration de notre Comptabilité</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200 000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Congélateur</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400 000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Ustensiles de cuisine</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400 000</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Importation depuis la chine d'emballages brandés et d'étiquettes (Frais de transit inclus )</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650 000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renforcement du stock de matières premières</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500 000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Hébergement et nom de domaine /an </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100 000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Fabrication étalage à fruits et légumes </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220 000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Achat moto (Assurance, Immatriculation, tracker, GPS, casque, etc)</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650 000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Sac de livraison</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80 000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Campagne de communication</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1 500 000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Trésorerie de départ </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12529"/>
                          </a:solidFill>
                          <a:highlight>
                            <a:srgbClr val="FAFAFA"/>
                          </a:highlight>
                        </a:rPr>
                        <a:t>7 914 000</a:t>
                      </a:r>
                      <a:endParaRPr sz="14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2100"/>
                        <a:buFont typeface="Arial"/>
                        <a:buNone/>
                      </a:pPr>
                      <a:r>
                        <a:rPr b="1" lang="en-US" sz="2100" u="none" cap="none" strike="noStrike">
                          <a:solidFill>
                            <a:srgbClr val="212529"/>
                          </a:solidFill>
                          <a:highlight>
                            <a:srgbClr val="FAFAFA"/>
                          </a:highlight>
                        </a:rPr>
                        <a:t>TOTAL </a:t>
                      </a:r>
                      <a:endParaRPr b="1" sz="21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100"/>
                        <a:buFont typeface="Arial"/>
                        <a:buNone/>
                      </a:pPr>
                      <a:r>
                        <a:rPr b="1" lang="en-US" sz="2100" u="none" cap="none" strike="noStrike">
                          <a:solidFill>
                            <a:srgbClr val="212529"/>
                          </a:solidFill>
                          <a:highlight>
                            <a:srgbClr val="FAFAFA"/>
                          </a:highlight>
                        </a:rPr>
                        <a:t>16 964 000</a:t>
                      </a:r>
                      <a:endParaRPr b="1" sz="21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cxnSp>
        <p:nvCxnSpPr>
          <p:cNvPr id="310" name="Google Shape;310;g2f6532869a9_0_4"/>
          <p:cNvCxnSpPr/>
          <p:nvPr/>
        </p:nvCxnSpPr>
        <p:spPr>
          <a:xfrm>
            <a:off x="1022847" y="1986888"/>
            <a:ext cx="561900" cy="0"/>
          </a:xfrm>
          <a:prstGeom prst="straightConnector1">
            <a:avLst/>
          </a:prstGeom>
          <a:noFill/>
          <a:ln cap="flat" cmpd="sng" w="47625">
            <a:solidFill>
              <a:srgbClr val="71AA48"/>
            </a:solidFill>
            <a:prstDash val="solid"/>
            <a:round/>
            <a:headEnd len="sm" w="sm" type="none"/>
            <a:tailEnd len="sm" w="sm" type="none"/>
          </a:ln>
        </p:spPr>
      </p:cxnSp>
      <p:sp>
        <p:nvSpPr>
          <p:cNvPr id="311" name="Google Shape;311;g2f6532869a9_0_4"/>
          <p:cNvSpPr txBox="1"/>
          <p:nvPr/>
        </p:nvSpPr>
        <p:spPr>
          <a:xfrm>
            <a:off x="1022850" y="810000"/>
            <a:ext cx="167226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LES ETATS FINANCIERS ( Charges d’exploitation)</a:t>
            </a:r>
            <a:endParaRPr b="0" i="0" sz="3800" u="none" cap="none" strike="noStrike">
              <a:solidFill>
                <a:srgbClr val="000000"/>
              </a:solidFill>
              <a:latin typeface="Arial"/>
              <a:ea typeface="Arial"/>
              <a:cs typeface="Arial"/>
              <a:sym typeface="Arial"/>
            </a:endParaRPr>
          </a:p>
        </p:txBody>
      </p:sp>
      <p:graphicFrame>
        <p:nvGraphicFramePr>
          <p:cNvPr id="312" name="Google Shape;312;g2f6532869a9_0_4"/>
          <p:cNvGraphicFramePr/>
          <p:nvPr/>
        </p:nvGraphicFramePr>
        <p:xfrm>
          <a:off x="952500" y="2590800"/>
          <a:ext cx="3000000" cy="3000000"/>
        </p:xfrm>
        <a:graphic>
          <a:graphicData uri="http://schemas.openxmlformats.org/drawingml/2006/table">
            <a:tbl>
              <a:tblPr>
                <a:noFill/>
                <a:tableStyleId>{3909A057-DD46-4BE2-A58A-28808B97887C}</a:tableStyleId>
              </a:tblPr>
              <a:tblGrid>
                <a:gridCol w="5461000"/>
                <a:gridCol w="5461000"/>
                <a:gridCol w="5461000"/>
              </a:tblGrid>
              <a:tr h="554350">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Libellé</a:t>
                      </a:r>
                      <a:endParaRPr b="1" sz="2300" u="none" cap="none" strike="noStrike">
                        <a:solidFill>
                          <a:schemeClr val="lt1"/>
                        </a:solidFill>
                        <a:highlight>
                          <a:srgbClr val="32653A"/>
                        </a:highlight>
                      </a:endParaRPr>
                    </a:p>
                  </a:txBody>
                  <a:tcPr marT="91425" marB="91425" marR="91425" marL="91425">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Nature</a:t>
                      </a:r>
                      <a:endParaRPr b="1" sz="2300" u="none" cap="none" strike="noStrike">
                        <a:solidFill>
                          <a:schemeClr val="lt1"/>
                        </a:solidFill>
                        <a:highlight>
                          <a:srgbClr val="32653A"/>
                        </a:highlight>
                      </a:endParaRPr>
                    </a:p>
                  </a:txBody>
                  <a:tcPr marT="91425" marB="91425" marR="91425" marL="91425">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Montant</a:t>
                      </a:r>
                      <a:endParaRPr b="1" sz="2300" u="none" cap="none" strike="noStrike">
                        <a:solidFill>
                          <a:schemeClr val="lt1"/>
                        </a:solidFill>
                        <a:highlight>
                          <a:srgbClr val="32653A"/>
                        </a:highlight>
                      </a:endParaRPr>
                    </a:p>
                  </a:txBody>
                  <a:tcPr marT="91425" marB="91425" marR="91425" marL="91425">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r>
              <a:tr h="535875">
                <a:tc>
                  <a:txBody>
                    <a:bodyPr/>
                    <a:lstStyle/>
                    <a:p>
                      <a:pPr indent="0" lvl="0" marL="0" marR="0" rtl="0" algn="l">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Impression étiquettes</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63 000</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Achat de matières premières</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500 000</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Charges salariales</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750 000</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Espace de travail</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150 000</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Electricité</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50 000</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Eau</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20 000</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Internet</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US" sz="1900" u="none" cap="none" strike="noStrike">
                          <a:solidFill>
                            <a:srgbClr val="212529"/>
                          </a:solidFill>
                          <a:highlight>
                            <a:srgbClr val="FAFAFA"/>
                          </a:highlight>
                        </a:rPr>
                        <a:t>25 000</a:t>
                      </a:r>
                      <a:endParaRPr sz="19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Communication</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Appels téléphoniques</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t>20 000</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Frais de transport</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Déplacement dans la ville</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t>60 000</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875">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Publicité</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t>1 000 000</a:t>
                      </a:r>
                      <a:endParaRPr sz="19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54350">
                <a:tc gridSpan="2">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t>TOTAL MENSUEL</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2.638.000</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54350">
                <a:tc gridSpan="2">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t>TOTAL ANNUEL</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31 656 000</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cxnSp>
        <p:nvCxnSpPr>
          <p:cNvPr id="317" name="Google Shape;317;p10"/>
          <p:cNvCxnSpPr/>
          <p:nvPr/>
        </p:nvCxnSpPr>
        <p:spPr>
          <a:xfrm>
            <a:off x="11389016" y="3042375"/>
            <a:ext cx="1812748" cy="0"/>
          </a:xfrm>
          <a:prstGeom prst="straightConnector1">
            <a:avLst/>
          </a:prstGeom>
          <a:noFill/>
          <a:ln cap="flat" cmpd="sng" w="47625">
            <a:solidFill>
              <a:srgbClr val="71AA48"/>
            </a:solidFill>
            <a:prstDash val="solid"/>
            <a:round/>
            <a:headEnd len="sm" w="sm" type="none"/>
            <a:tailEnd len="lg" w="lg" type="oval"/>
          </a:ln>
        </p:spPr>
      </p:cxnSp>
      <p:pic>
        <p:nvPicPr>
          <p:cNvPr id="318" name="Google Shape;318;p10"/>
          <p:cNvPicPr preferRelativeResize="0"/>
          <p:nvPr/>
        </p:nvPicPr>
        <p:blipFill rotWithShape="1">
          <a:blip r:embed="rId3">
            <a:alphaModFix/>
          </a:blip>
          <a:srcRect b="8737" l="0" r="0" t="8737"/>
          <a:stretch/>
        </p:blipFill>
        <p:spPr>
          <a:xfrm>
            <a:off x="0" y="0"/>
            <a:ext cx="18709515" cy="10287000"/>
          </a:xfrm>
          <a:prstGeom prst="rect">
            <a:avLst/>
          </a:prstGeom>
          <a:noFill/>
          <a:ln>
            <a:noFill/>
          </a:ln>
        </p:spPr>
      </p:pic>
      <p:cxnSp>
        <p:nvCxnSpPr>
          <p:cNvPr id="319" name="Google Shape;319;p10"/>
          <p:cNvCxnSpPr/>
          <p:nvPr/>
        </p:nvCxnSpPr>
        <p:spPr>
          <a:xfrm>
            <a:off x="1692731" y="8437878"/>
            <a:ext cx="561839" cy="0"/>
          </a:xfrm>
          <a:prstGeom prst="straightConnector1">
            <a:avLst/>
          </a:prstGeom>
          <a:noFill/>
          <a:ln cap="flat" cmpd="sng" w="47625">
            <a:solidFill>
              <a:srgbClr val="71AA48"/>
            </a:solidFill>
            <a:prstDash val="solid"/>
            <a:round/>
            <a:headEnd len="sm" w="sm" type="none"/>
            <a:tailEnd len="sm" w="sm" type="none"/>
          </a:ln>
        </p:spPr>
      </p:cxnSp>
      <p:grpSp>
        <p:nvGrpSpPr>
          <p:cNvPr id="320" name="Google Shape;320;p10"/>
          <p:cNvGrpSpPr/>
          <p:nvPr/>
        </p:nvGrpSpPr>
        <p:grpSpPr>
          <a:xfrm>
            <a:off x="-9525" y="-152400"/>
            <a:ext cx="18709699" cy="10439331"/>
            <a:chOff x="0" y="0"/>
            <a:chExt cx="4871810" cy="2709333"/>
          </a:xfrm>
        </p:grpSpPr>
        <p:sp>
          <p:nvSpPr>
            <p:cNvPr id="321" name="Google Shape;321;p10"/>
            <p:cNvSpPr/>
            <p:nvPr/>
          </p:nvSpPr>
          <p:spPr>
            <a:xfrm>
              <a:off x="0" y="0"/>
              <a:ext cx="4871810" cy="2709333"/>
            </a:xfrm>
            <a:custGeom>
              <a:rect b="b" l="l" r="r" t="t"/>
              <a:pathLst>
                <a:path extrusionOk="0" h="2709333" w="4871810">
                  <a:moveTo>
                    <a:pt x="0" y="0"/>
                  </a:moveTo>
                  <a:lnTo>
                    <a:pt x="4871810" y="0"/>
                  </a:lnTo>
                  <a:lnTo>
                    <a:pt x="4871810" y="2709333"/>
                  </a:lnTo>
                  <a:lnTo>
                    <a:pt x="0" y="2709333"/>
                  </a:lnTo>
                  <a:close/>
                </a:path>
              </a:pathLst>
            </a:custGeom>
            <a:solidFill>
              <a:srgbClr val="000000">
                <a:alpha val="86666"/>
              </a:srgbClr>
            </a:solidFill>
            <a:ln>
              <a:noFill/>
            </a:ln>
          </p:spPr>
        </p:sp>
        <p:sp>
          <p:nvSpPr>
            <p:cNvPr id="322" name="Google Shape;322;p10"/>
            <p:cNvSpPr txBox="1"/>
            <p:nvPr/>
          </p:nvSpPr>
          <p:spPr>
            <a:xfrm>
              <a:off x="0" y="0"/>
              <a:ext cx="4871810" cy="2709333"/>
            </a:xfrm>
            <a:prstGeom prst="rect">
              <a:avLst/>
            </a:prstGeom>
            <a:noFill/>
            <a:ln>
              <a:noFill/>
            </a:ln>
          </p:spPr>
          <p:txBody>
            <a:bodyPr anchorCtr="0" anchor="ctr" bIns="50800" lIns="50800" spcFirstLastPara="1" rIns="50800" wrap="square" tIns="50800">
              <a:noAutofit/>
            </a:bodyPr>
            <a:lstStyle/>
            <a:p>
              <a:pPr indent="0" lvl="0" marL="0" marR="0" rtl="0" algn="ctr">
                <a:lnSpc>
                  <a:spcPct val="1491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323" name="Google Shape;323;p10"/>
          <p:cNvCxnSpPr/>
          <p:nvPr/>
        </p:nvCxnSpPr>
        <p:spPr>
          <a:xfrm>
            <a:off x="1022847" y="1910688"/>
            <a:ext cx="561900" cy="0"/>
          </a:xfrm>
          <a:prstGeom prst="straightConnector1">
            <a:avLst/>
          </a:prstGeom>
          <a:noFill/>
          <a:ln cap="flat" cmpd="sng" w="47625">
            <a:solidFill>
              <a:srgbClr val="FFFFFF"/>
            </a:solidFill>
            <a:prstDash val="solid"/>
            <a:round/>
            <a:headEnd len="sm" w="sm" type="none"/>
            <a:tailEnd len="sm" w="sm" type="none"/>
          </a:ln>
        </p:spPr>
      </p:cxnSp>
      <p:sp>
        <p:nvSpPr>
          <p:cNvPr id="324" name="Google Shape;324;p10"/>
          <p:cNvSpPr txBox="1"/>
          <p:nvPr/>
        </p:nvSpPr>
        <p:spPr>
          <a:xfrm>
            <a:off x="1022847" y="809991"/>
            <a:ext cx="93621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FFFFFF"/>
                </a:solidFill>
                <a:latin typeface="Montserrat"/>
                <a:ea typeface="Montserrat"/>
                <a:cs typeface="Montserrat"/>
                <a:sym typeface="Montserrat"/>
              </a:rPr>
              <a:t>LES OKR</a:t>
            </a:r>
            <a:endParaRPr b="0" i="0" sz="3800" u="none" cap="none" strike="noStrike">
              <a:solidFill>
                <a:srgbClr val="000000"/>
              </a:solidFill>
              <a:latin typeface="Arial"/>
              <a:ea typeface="Arial"/>
              <a:cs typeface="Arial"/>
              <a:sym typeface="Arial"/>
            </a:endParaRPr>
          </a:p>
        </p:txBody>
      </p:sp>
      <p:sp>
        <p:nvSpPr>
          <p:cNvPr id="325" name="Google Shape;325;p10"/>
          <p:cNvSpPr txBox="1"/>
          <p:nvPr/>
        </p:nvSpPr>
        <p:spPr>
          <a:xfrm>
            <a:off x="889800" y="2204982"/>
            <a:ext cx="16508400" cy="8562472"/>
          </a:xfrm>
          <a:prstGeom prst="rect">
            <a:avLst/>
          </a:prstGeom>
          <a:noFill/>
          <a:ln>
            <a:noFill/>
          </a:ln>
        </p:spPr>
        <p:txBody>
          <a:bodyPr anchorCtr="0" anchor="t" bIns="0" lIns="0" spcFirstLastPara="1" rIns="0" wrap="square" tIns="0">
            <a:spAutoFit/>
          </a:bodyPr>
          <a:lstStyle/>
          <a:p>
            <a:pPr indent="0" lvl="0" marL="0" marR="0" rtl="0" algn="just">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Objectifs à court terme : </a:t>
            </a:r>
            <a:endParaRPr b="0" i="0" sz="1400" u="none" cap="none" strike="noStrike">
              <a:solidFill>
                <a:srgbClr val="000000"/>
              </a:solidFill>
              <a:latin typeface="Arial"/>
              <a:ea typeface="Arial"/>
              <a:cs typeface="Arial"/>
              <a:sym typeface="Arial"/>
            </a:endParaRPr>
          </a:p>
          <a:p>
            <a:pPr indent="0" lvl="0" marL="0" marR="0" rtl="0" algn="just">
              <a:lnSpc>
                <a:spcPct val="110004"/>
              </a:lnSpc>
              <a:spcBef>
                <a:spcPts val="0"/>
              </a:spcBef>
              <a:spcAft>
                <a:spcPts val="0"/>
              </a:spcAft>
              <a:buClr>
                <a:srgbClr val="000000"/>
              </a:buClr>
              <a:buSzPts val="2199"/>
              <a:buFont typeface="Arial"/>
              <a:buNone/>
            </a:pPr>
            <a:r>
              <a:t/>
            </a:r>
            <a:endParaRPr b="1"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t/>
            </a:r>
            <a:endParaRPr b="1"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-Développer notre plateforme salad bar virtuel dans les 2 prochains mois ;</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-Acquérir le matériel de production ;</a:t>
            </a:r>
            <a:endParaRPr b="0" i="0" sz="1400" u="none" cap="none" strike="noStrike">
              <a:solidFill>
                <a:srgbClr val="000000"/>
              </a:solidFill>
              <a:latin typeface="Arial"/>
              <a:ea typeface="Arial"/>
              <a:cs typeface="Arial"/>
              <a:sym typeface="Arial"/>
            </a:endParaRPr>
          </a:p>
          <a:p>
            <a:pPr indent="0" lvl="0" marL="0" marR="0" rtl="0" algn="just">
              <a:lnSpc>
                <a:spcPct val="110004"/>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-Mettre en place une campagne marketing sur les médias et réseaux  sociaux  nous permettant d’atteindre 30 000 visiteurs sur le site en 3 mois.</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Objectif à moyens termes:</a:t>
            </a:r>
            <a:endParaRPr b="0" i="0" sz="1400" u="none" cap="none" strike="noStrike">
              <a:solidFill>
                <a:srgbClr val="000000"/>
              </a:solidFill>
              <a:latin typeface="Arial"/>
              <a:ea typeface="Arial"/>
              <a:cs typeface="Arial"/>
              <a:sym typeface="Arial"/>
            </a:endParaRPr>
          </a:p>
          <a:p>
            <a:pPr indent="0" lvl="0" marL="0" marR="0" rtl="0" algn="just">
              <a:lnSpc>
                <a:spcPct val="110004"/>
              </a:lnSpc>
              <a:spcBef>
                <a:spcPts val="0"/>
              </a:spcBef>
              <a:spcAft>
                <a:spcPts val="0"/>
              </a:spcAft>
              <a:buClr>
                <a:srgbClr val="000000"/>
              </a:buClr>
              <a:buSzPts val="2199"/>
              <a:buFont typeface="Arial"/>
              <a:buNone/>
            </a:pPr>
            <a:r>
              <a:t/>
            </a:r>
            <a:endParaRPr b="1"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a:t>
            </a:r>
            <a:r>
              <a:rPr b="0" i="0" lang="en-US" sz="2199" u="none" cap="none" strike="noStrike">
                <a:solidFill>
                  <a:srgbClr val="FFFFFF"/>
                </a:solidFill>
                <a:latin typeface="Montserrat"/>
                <a:ea typeface="Montserrat"/>
                <a:cs typeface="Montserrat"/>
                <a:sym typeface="Montserrat"/>
              </a:rPr>
              <a:t>Ouvrir un premier salad bar physique ;</a:t>
            </a:r>
            <a:endParaRPr b="0" i="0" sz="1400" u="none" cap="none" strike="noStrike">
              <a:solidFill>
                <a:srgbClr val="000000"/>
              </a:solidFill>
              <a:latin typeface="Arial"/>
              <a:ea typeface="Arial"/>
              <a:cs typeface="Arial"/>
              <a:sym typeface="Arial"/>
            </a:endParaRPr>
          </a:p>
          <a:p>
            <a:pPr indent="0" lvl="0" marL="0" marR="0" rtl="0" algn="just">
              <a:lnSpc>
                <a:spcPct val="110004"/>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-Cumuler 5000 commandes sur le Salad bar virtuel </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-Augmenter le chiffre d’affaires d’au moins 30%</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-Donner du travail à plusieurs Gabonais (serveurs, livreur, cuisiniers, caissiers). </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t/>
            </a:r>
            <a:endParaRPr b="0"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Objectif à long termes :</a:t>
            </a:r>
            <a:endParaRPr b="0" i="0" sz="1400" u="none" cap="none" strike="noStrike">
              <a:solidFill>
                <a:srgbClr val="000000"/>
              </a:solidFill>
              <a:latin typeface="Arial"/>
              <a:ea typeface="Arial"/>
              <a:cs typeface="Arial"/>
              <a:sym typeface="Arial"/>
            </a:endParaRPr>
          </a:p>
          <a:p>
            <a:pPr indent="0" lvl="0" marL="0" marR="0" rtl="0" algn="just">
              <a:lnSpc>
                <a:spcPct val="110004"/>
              </a:lnSpc>
              <a:spcBef>
                <a:spcPts val="0"/>
              </a:spcBef>
              <a:spcAft>
                <a:spcPts val="0"/>
              </a:spcAft>
              <a:buClr>
                <a:srgbClr val="000000"/>
              </a:buClr>
              <a:buSzPts val="2199"/>
              <a:buFont typeface="Arial"/>
              <a:buNone/>
            </a:pPr>
            <a:r>
              <a:t/>
            </a:r>
            <a:endParaRPr b="1" i="0" sz="2199" u="none" cap="none" strike="noStrike">
              <a:solidFill>
                <a:srgbClr val="FFFFFF"/>
              </a:solidFill>
              <a:latin typeface="Montserrat"/>
              <a:ea typeface="Montserrat"/>
              <a:cs typeface="Montserrat"/>
              <a:sym typeface="Montserrat"/>
            </a:endParaRPr>
          </a:p>
          <a:p>
            <a:pPr indent="0" lvl="0" marL="0" marR="0" rtl="0" algn="just">
              <a:lnSpc>
                <a:spcPct val="110004"/>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-Dans 5 ans, avoir un salad bar physique sur Port-Gentil.</a:t>
            </a:r>
            <a:endParaRPr b="0" i="0" sz="1400" u="none" cap="none" strike="noStrike">
              <a:solidFill>
                <a:srgbClr val="000000"/>
              </a:solidFill>
              <a:latin typeface="Arial"/>
              <a:ea typeface="Arial"/>
              <a:cs typeface="Arial"/>
              <a:sym typeface="Arial"/>
            </a:endParaRPr>
          </a:p>
          <a:p>
            <a:pPr indent="0" lvl="0" marL="0" marR="0" rtl="0" algn="just">
              <a:lnSpc>
                <a:spcPct val="110004"/>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-Atteindre une reconnaissance de marque de 40% dans les sondages locaux.</a:t>
            </a:r>
            <a:endParaRPr b="0" i="0" sz="1400" u="none" cap="none" strike="noStrike">
              <a:solidFill>
                <a:srgbClr val="000000"/>
              </a:solidFill>
              <a:latin typeface="Arial"/>
              <a:ea typeface="Arial"/>
              <a:cs typeface="Arial"/>
              <a:sym typeface="Arial"/>
            </a:endParaRPr>
          </a:p>
          <a:p>
            <a:pPr indent="0" lvl="0" marL="0" marR="0" rtl="0" algn="just">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a:p>
            <a:pPr indent="0" lvl="0" marL="0" marR="0" rtl="0" algn="just">
              <a:lnSpc>
                <a:spcPct val="110004"/>
              </a:lnSpc>
              <a:spcBef>
                <a:spcPts val="0"/>
              </a:spcBef>
              <a:spcAft>
                <a:spcPts val="0"/>
              </a:spcAft>
              <a:buClr>
                <a:srgbClr val="000000"/>
              </a:buClr>
              <a:buSzPts val="2199"/>
              <a:buFont typeface="Arial"/>
              <a:buNone/>
            </a:pPr>
            <a:r>
              <a:t/>
            </a:r>
            <a:endParaRPr b="1" i="0" sz="2199"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cxnSp>
        <p:nvCxnSpPr>
          <p:cNvPr id="330" name="Google Shape;330;g2f6532869a9_0_20"/>
          <p:cNvCxnSpPr/>
          <p:nvPr/>
        </p:nvCxnSpPr>
        <p:spPr>
          <a:xfrm>
            <a:off x="1022847" y="1682088"/>
            <a:ext cx="561900" cy="0"/>
          </a:xfrm>
          <a:prstGeom prst="straightConnector1">
            <a:avLst/>
          </a:prstGeom>
          <a:noFill/>
          <a:ln cap="flat" cmpd="sng" w="47625">
            <a:solidFill>
              <a:srgbClr val="71AA48"/>
            </a:solidFill>
            <a:prstDash val="solid"/>
            <a:round/>
            <a:headEnd len="sm" w="sm" type="none"/>
            <a:tailEnd len="sm" w="sm" type="none"/>
          </a:ln>
        </p:spPr>
      </p:cxnSp>
      <p:sp>
        <p:nvSpPr>
          <p:cNvPr id="331" name="Google Shape;331;g2f6532869a9_0_20"/>
          <p:cNvSpPr txBox="1"/>
          <p:nvPr/>
        </p:nvSpPr>
        <p:spPr>
          <a:xfrm>
            <a:off x="1022850" y="810000"/>
            <a:ext cx="167226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LES ETATS FINANCIERS ( Synthèse des recettes)</a:t>
            </a:r>
            <a:endParaRPr b="0" i="0" sz="3800" u="none" cap="none" strike="noStrike">
              <a:solidFill>
                <a:srgbClr val="000000"/>
              </a:solidFill>
              <a:latin typeface="Arial"/>
              <a:ea typeface="Arial"/>
              <a:cs typeface="Arial"/>
              <a:sym typeface="Arial"/>
            </a:endParaRPr>
          </a:p>
        </p:txBody>
      </p:sp>
      <p:graphicFrame>
        <p:nvGraphicFramePr>
          <p:cNvPr id="332" name="Google Shape;332;g2f6532869a9_0_20"/>
          <p:cNvGraphicFramePr/>
          <p:nvPr/>
        </p:nvGraphicFramePr>
        <p:xfrm>
          <a:off x="952500" y="2476500"/>
          <a:ext cx="3000000" cy="3000000"/>
        </p:xfrm>
        <a:graphic>
          <a:graphicData uri="http://schemas.openxmlformats.org/drawingml/2006/table">
            <a:tbl>
              <a:tblPr>
                <a:noFill/>
                <a:tableStyleId>{3909A057-DD46-4BE2-A58A-28808B97887C}</a:tableStyleId>
              </a:tblPr>
              <a:tblGrid>
                <a:gridCol w="3276600"/>
                <a:gridCol w="3276600"/>
                <a:gridCol w="3276600"/>
                <a:gridCol w="3276600"/>
                <a:gridCol w="3276600"/>
              </a:tblGrid>
              <a:tr h="907250">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Libellé</a:t>
                      </a:r>
                      <a:endParaRPr b="1" sz="2300" u="none" cap="none" strike="noStrike">
                        <a:solidFill>
                          <a:schemeClr val="lt1"/>
                        </a:solidFill>
                        <a:highlight>
                          <a:srgbClr val="32653A"/>
                        </a:highlight>
                      </a:endParaRPr>
                    </a:p>
                  </a:txBody>
                  <a:tcPr marT="91425" marB="91425" marR="91425" marL="91425">
                    <a:lnL cap="flat" cmpd="sng" w="9525">
                      <a:solidFill>
                        <a:srgbClr val="71AA48"/>
                      </a:solidFill>
                      <a:prstDash val="solid"/>
                      <a:round/>
                      <a:headEnd len="sm" w="sm" type="none"/>
                      <a:tailEnd len="sm" w="sm" type="none"/>
                    </a:lnL>
                    <a:lnR cap="flat" cmpd="sng" w="9525">
                      <a:solidFill>
                        <a:srgbClr val="71AA48"/>
                      </a:solidFill>
                      <a:prstDash val="solid"/>
                      <a:round/>
                      <a:headEnd len="sm" w="sm" type="none"/>
                      <a:tailEnd len="sm" w="sm" type="none"/>
                    </a:lnR>
                    <a:lnT cap="flat" cmpd="sng" w="9525">
                      <a:solidFill>
                        <a:srgbClr val="71AA48"/>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Quantité journalière</a:t>
                      </a:r>
                      <a:endParaRPr b="1" sz="2300" u="none" cap="none" strike="noStrike">
                        <a:solidFill>
                          <a:schemeClr val="lt1"/>
                        </a:solidFill>
                        <a:highlight>
                          <a:srgbClr val="32653A"/>
                        </a:highlight>
                      </a:endParaRPr>
                    </a:p>
                  </a:txBody>
                  <a:tcPr marT="91425" marB="91425" marR="91425" marL="91425">
                    <a:lnL cap="flat" cmpd="sng" w="9525">
                      <a:solidFill>
                        <a:srgbClr val="71AA48"/>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Quantité mensuelle (25j)</a:t>
                      </a:r>
                      <a:endParaRPr b="1" sz="2300" u="none" cap="none" strike="noStrike">
                        <a:solidFill>
                          <a:schemeClr val="lt1"/>
                        </a:solidFill>
                        <a:highlight>
                          <a:srgbClr val="32653A"/>
                        </a:highlight>
                      </a:endParaRPr>
                    </a:p>
                  </a:txBody>
                  <a:tcPr marT="91425" marB="91425" marR="91425" marL="91425">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ctr">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P.U</a:t>
                      </a:r>
                      <a:endParaRPr b="1" sz="2300" u="none" cap="none" strike="noStrike">
                        <a:solidFill>
                          <a:schemeClr val="lt1"/>
                        </a:solidFill>
                        <a:highlight>
                          <a:srgbClr val="32653A"/>
                        </a:highlight>
                      </a:endParaRPr>
                    </a:p>
                  </a:txBody>
                  <a:tcPr marT="91425" marB="91425" marR="91425" marL="91425">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Montant</a:t>
                      </a:r>
                      <a:endParaRPr b="1" sz="2300" u="none" cap="none" strike="noStrike">
                        <a:solidFill>
                          <a:schemeClr val="lt1"/>
                        </a:solidFill>
                        <a:highlight>
                          <a:srgbClr val="32653A"/>
                        </a:highlight>
                      </a:endParaRPr>
                    </a:p>
                  </a:txBody>
                  <a:tcPr marT="91425" marB="91425" marR="91425" marL="91425">
                    <a:lnL cap="flat" cmpd="sng" w="9525">
                      <a:solidFill>
                        <a:srgbClr val="DEE2E6"/>
                      </a:solidFill>
                      <a:prstDash val="solid"/>
                      <a:round/>
                      <a:headEnd len="sm" w="sm" type="none"/>
                      <a:tailEnd len="sm" w="sm" type="none"/>
                    </a:lnL>
                    <a:lnR cap="flat" cmpd="sng" w="9525">
                      <a:solidFill>
                        <a:srgbClr val="DEE2E6"/>
                      </a:solidFill>
                      <a:prstDash val="solid"/>
                      <a:round/>
                      <a:headEnd len="sm" w="sm" type="none"/>
                      <a:tailEnd len="sm" w="sm" type="none"/>
                    </a:lnR>
                    <a:lnT cap="flat" cmpd="sng" w="9525">
                      <a:solidFill>
                        <a:srgbClr val="DEE2E6"/>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r>
              <a:tr h="848725">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Salade diète</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50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1 250 </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2000</a:t>
                      </a:r>
                      <a:endParaRPr sz="20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2 500 000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48725">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Salade de fruits</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30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1500 </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750</a:t>
                      </a:r>
                      <a:endParaRPr sz="20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1 125 000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48725">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Jus détox</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30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1 500 </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2000</a:t>
                      </a:r>
                      <a:endParaRPr sz="20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1 125 000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48725">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Jus de fruits pressé</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20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500 </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2000</a:t>
                      </a:r>
                      <a:endParaRPr sz="20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1 000 000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487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Livraison</a:t>
                      </a:r>
                      <a:endParaRPr sz="20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15</a:t>
                      </a:r>
                      <a:endParaRPr sz="20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375 </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2000</a:t>
                      </a:r>
                      <a:endParaRPr sz="20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solidFill>
                            <a:srgbClr val="212529"/>
                          </a:solidFill>
                          <a:highlight>
                            <a:srgbClr val="FAFAFA"/>
                          </a:highlight>
                        </a:rPr>
                        <a:t>750 000</a:t>
                      </a:r>
                      <a:endParaRPr sz="20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77950">
                <a:tc gridSpan="4">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t>TOTAL MENSUEL</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t>6.500.000</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77950">
                <a:tc gridSpan="4">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t>TOTAL ANNUEL</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t>78.000.000</a:t>
                      </a:r>
                      <a:endParaRPr b="1" sz="21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cxnSp>
        <p:nvCxnSpPr>
          <p:cNvPr id="337" name="Google Shape;337;g2f6532869a9_0_37"/>
          <p:cNvCxnSpPr/>
          <p:nvPr/>
        </p:nvCxnSpPr>
        <p:spPr>
          <a:xfrm>
            <a:off x="1022847" y="1605888"/>
            <a:ext cx="561900" cy="0"/>
          </a:xfrm>
          <a:prstGeom prst="straightConnector1">
            <a:avLst/>
          </a:prstGeom>
          <a:noFill/>
          <a:ln cap="flat" cmpd="sng" w="47625">
            <a:solidFill>
              <a:srgbClr val="71AA48"/>
            </a:solidFill>
            <a:prstDash val="solid"/>
            <a:round/>
            <a:headEnd len="sm" w="sm" type="none"/>
            <a:tailEnd len="sm" w="sm" type="none"/>
          </a:ln>
        </p:spPr>
      </p:cxnSp>
      <p:sp>
        <p:nvSpPr>
          <p:cNvPr id="338" name="Google Shape;338;g2f6532869a9_0_37"/>
          <p:cNvSpPr txBox="1"/>
          <p:nvPr/>
        </p:nvSpPr>
        <p:spPr>
          <a:xfrm>
            <a:off x="1022850" y="810000"/>
            <a:ext cx="167226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LES ETATS FINANCIERS ( Résultats obtenus)</a:t>
            </a:r>
            <a:endParaRPr b="0" i="0" sz="3800" u="none" cap="none" strike="noStrike">
              <a:solidFill>
                <a:srgbClr val="000000"/>
              </a:solidFill>
              <a:latin typeface="Arial"/>
              <a:ea typeface="Arial"/>
              <a:cs typeface="Arial"/>
              <a:sym typeface="Arial"/>
            </a:endParaRPr>
          </a:p>
        </p:txBody>
      </p:sp>
      <p:graphicFrame>
        <p:nvGraphicFramePr>
          <p:cNvPr id="339" name="Google Shape;339;g2f6532869a9_0_37"/>
          <p:cNvGraphicFramePr/>
          <p:nvPr/>
        </p:nvGraphicFramePr>
        <p:xfrm>
          <a:off x="1727775" y="3057125"/>
          <a:ext cx="3000000" cy="3000000"/>
        </p:xfrm>
        <a:graphic>
          <a:graphicData uri="http://schemas.openxmlformats.org/drawingml/2006/table">
            <a:tbl>
              <a:tblPr>
                <a:noFill/>
                <a:tableStyleId>{3909A057-DD46-4BE2-A58A-28808B97887C}</a:tableStyleId>
              </a:tblPr>
              <a:tblGrid>
                <a:gridCol w="3623425"/>
                <a:gridCol w="3623425"/>
                <a:gridCol w="3623425"/>
                <a:gridCol w="3623425"/>
              </a:tblGrid>
              <a:tr h="1328100">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Libellé</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Année 1</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Année 2</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Année 3</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r>
              <a:tr h="1328100">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212529"/>
                          </a:solidFill>
                          <a:highlight>
                            <a:srgbClr val="FAFAFA"/>
                          </a:highlight>
                        </a:rPr>
                        <a:t>Chiffre d'affaires</a:t>
                      </a:r>
                      <a:endParaRPr sz="22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212529"/>
                          </a:solidFill>
                          <a:highlight>
                            <a:srgbClr val="FAFAFA"/>
                          </a:highlight>
                        </a:rPr>
                        <a:t>78 000 000</a:t>
                      </a:r>
                      <a:endParaRPr sz="22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212529"/>
                          </a:solidFill>
                          <a:highlight>
                            <a:srgbClr val="FAFAFA"/>
                          </a:highlight>
                        </a:rPr>
                        <a:t>81 900 000</a:t>
                      </a:r>
                      <a:endParaRPr sz="22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212529"/>
                          </a:solidFill>
                          <a:highlight>
                            <a:srgbClr val="FAFAFA"/>
                          </a:highlight>
                        </a:rPr>
                        <a:t>85 995 000</a:t>
                      </a:r>
                      <a:endParaRPr sz="22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28100">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212529"/>
                          </a:solidFill>
                          <a:highlight>
                            <a:srgbClr val="FAFAFA"/>
                          </a:highlight>
                        </a:rPr>
                        <a:t>Charges d'exploitation</a:t>
                      </a:r>
                      <a:endParaRPr sz="22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212529"/>
                          </a:solidFill>
                          <a:highlight>
                            <a:srgbClr val="FAFAFA"/>
                          </a:highlight>
                        </a:rPr>
                        <a:t>31 656 000</a:t>
                      </a:r>
                      <a:endParaRPr sz="22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212529"/>
                          </a:solidFill>
                          <a:highlight>
                            <a:srgbClr val="FAFAFA"/>
                          </a:highlight>
                        </a:rPr>
                        <a:t>32 605 680</a:t>
                      </a:r>
                      <a:endParaRPr sz="22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212529"/>
                          </a:solidFill>
                          <a:highlight>
                            <a:srgbClr val="FAFAFA"/>
                          </a:highlight>
                        </a:rPr>
                        <a:t>33 583 850</a:t>
                      </a:r>
                      <a:endParaRPr sz="22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28100">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Bénefice</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46 344 000</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49 294 320</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c>
                  <a:txBody>
                    <a:bodyPr/>
                    <a:lstStyle/>
                    <a:p>
                      <a:pPr indent="0" lvl="0" marL="0" marR="0" rtl="0" algn="l">
                        <a:lnSpc>
                          <a:spcPct val="115000"/>
                        </a:lnSpc>
                        <a:spcBef>
                          <a:spcPts val="0"/>
                        </a:spcBef>
                        <a:spcAft>
                          <a:spcPts val="0"/>
                        </a:spcAft>
                        <a:buClr>
                          <a:srgbClr val="000000"/>
                        </a:buClr>
                        <a:buSzPts val="2300"/>
                        <a:buFont typeface="Arial"/>
                        <a:buNone/>
                      </a:pPr>
                      <a:r>
                        <a:rPr b="1" lang="en-US" sz="2300" u="none" cap="none" strike="noStrike">
                          <a:solidFill>
                            <a:schemeClr val="lt1"/>
                          </a:solidFill>
                          <a:highlight>
                            <a:srgbClr val="32653A"/>
                          </a:highlight>
                        </a:rPr>
                        <a:t>52 411 150</a:t>
                      </a:r>
                      <a:endParaRPr b="1" sz="2300" u="none" cap="none" strike="noStrike">
                        <a:solidFill>
                          <a:schemeClr val="lt1"/>
                        </a:solidFill>
                        <a:highlight>
                          <a:srgbClr val="32653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2653A"/>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cxnSp>
        <p:nvCxnSpPr>
          <p:cNvPr id="344" name="Google Shape;344;g2f6532869a9_0_28"/>
          <p:cNvCxnSpPr/>
          <p:nvPr/>
        </p:nvCxnSpPr>
        <p:spPr>
          <a:xfrm>
            <a:off x="1022847" y="1377288"/>
            <a:ext cx="561900" cy="0"/>
          </a:xfrm>
          <a:prstGeom prst="straightConnector1">
            <a:avLst/>
          </a:prstGeom>
          <a:noFill/>
          <a:ln cap="flat" cmpd="sng" w="47625">
            <a:solidFill>
              <a:srgbClr val="71AA48"/>
            </a:solidFill>
            <a:prstDash val="solid"/>
            <a:round/>
            <a:headEnd len="sm" w="sm" type="none"/>
            <a:tailEnd len="sm" w="sm" type="none"/>
          </a:ln>
        </p:spPr>
      </p:cxnSp>
      <p:sp>
        <p:nvSpPr>
          <p:cNvPr id="345" name="Google Shape;345;g2f6532869a9_0_28"/>
          <p:cNvSpPr txBox="1"/>
          <p:nvPr/>
        </p:nvSpPr>
        <p:spPr>
          <a:xfrm>
            <a:off x="1022850" y="505200"/>
            <a:ext cx="167226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LES ETATS FINANCIERS ( Plan d’utilisation des gains)</a:t>
            </a:r>
            <a:endParaRPr b="0" i="0" sz="3800" u="none" cap="none" strike="noStrike">
              <a:solidFill>
                <a:srgbClr val="000000"/>
              </a:solidFill>
              <a:latin typeface="Arial"/>
              <a:ea typeface="Arial"/>
              <a:cs typeface="Arial"/>
              <a:sym typeface="Arial"/>
            </a:endParaRPr>
          </a:p>
        </p:txBody>
      </p:sp>
      <p:graphicFrame>
        <p:nvGraphicFramePr>
          <p:cNvPr id="346" name="Google Shape;346;g2f6532869a9_0_28"/>
          <p:cNvGraphicFramePr/>
          <p:nvPr/>
        </p:nvGraphicFramePr>
        <p:xfrm>
          <a:off x="952500" y="2095500"/>
          <a:ext cx="3000000" cy="3000000"/>
        </p:xfrm>
        <a:graphic>
          <a:graphicData uri="http://schemas.openxmlformats.org/drawingml/2006/table">
            <a:tbl>
              <a:tblPr>
                <a:noFill/>
                <a:tableStyleId>{3909A057-DD46-4BE2-A58A-28808B97887C}</a:tableStyleId>
              </a:tblPr>
              <a:tblGrid>
                <a:gridCol w="8191500"/>
                <a:gridCol w="8191500"/>
              </a:tblGrid>
              <a:tr h="381000">
                <a:tc>
                  <a:txBody>
                    <a:bodyPr/>
                    <a:lstStyle/>
                    <a:p>
                      <a:pPr indent="0" lvl="0" marL="0" marR="0" rtl="0" algn="l">
                        <a:lnSpc>
                          <a:spcPct val="100000"/>
                        </a:lnSpc>
                        <a:spcBef>
                          <a:spcPts val="0"/>
                        </a:spcBef>
                        <a:spcAft>
                          <a:spcPts val="0"/>
                        </a:spcAft>
                        <a:buClr>
                          <a:srgbClr val="000000"/>
                        </a:buClr>
                        <a:buSzPts val="2100"/>
                        <a:buFont typeface="Arial"/>
                        <a:buNone/>
                      </a:pPr>
                      <a:r>
                        <a:rPr b="1" lang="en-US" sz="2100" u="none" cap="none" strike="noStrike">
                          <a:solidFill>
                            <a:schemeClr val="lt1"/>
                          </a:solidFill>
                          <a:highlight>
                            <a:srgbClr val="32653A"/>
                          </a:highlight>
                        </a:rPr>
                        <a:t>Libellé </a:t>
                      </a:r>
                      <a:endParaRPr b="1" sz="2100" u="none" cap="none" strike="noStrike">
                        <a:solidFill>
                          <a:schemeClr val="lt1"/>
                        </a:solidFill>
                        <a:highlight>
                          <a:srgbClr val="32653A"/>
                        </a:highlight>
                      </a:endParaRPr>
                    </a:p>
                  </a:txBody>
                  <a:tcPr marT="91425" marB="91425" marR="91425" marL="91425">
                    <a:lnB cap="flat" cmpd="sng" w="9525">
                      <a:solidFill>
                        <a:schemeClr val="dk1"/>
                      </a:solidFill>
                      <a:prstDash val="solid"/>
                      <a:round/>
                      <a:headEnd len="sm" w="sm" type="none"/>
                      <a:tailEnd len="sm" w="sm" type="none"/>
                    </a:lnB>
                    <a:solidFill>
                      <a:srgbClr val="32653A"/>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1" lang="en-US" sz="2100" u="none" cap="none" strike="noStrike">
                          <a:solidFill>
                            <a:schemeClr val="lt1"/>
                          </a:solidFill>
                          <a:highlight>
                            <a:srgbClr val="32653A"/>
                          </a:highlight>
                        </a:rPr>
                        <a:t>Montant</a:t>
                      </a:r>
                      <a:endParaRPr b="1" sz="2100" u="none" cap="none" strike="noStrike">
                        <a:solidFill>
                          <a:schemeClr val="lt1"/>
                        </a:solidFill>
                        <a:highlight>
                          <a:srgbClr val="32653A"/>
                        </a:highlight>
                      </a:endParaRPr>
                    </a:p>
                  </a:txBody>
                  <a:tcPr marT="91425" marB="91425" marR="91425" marL="91425">
                    <a:lnB cap="flat" cmpd="sng" w="9525">
                      <a:solidFill>
                        <a:schemeClr val="dk1"/>
                      </a:solidFill>
                      <a:prstDash val="solid"/>
                      <a:round/>
                      <a:headEnd len="sm" w="sm" type="none"/>
                      <a:tailEnd len="sm" w="sm" type="none"/>
                    </a:lnB>
                    <a:solidFill>
                      <a:srgbClr val="32653A"/>
                    </a:solidFill>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Développement Web application</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2 050 000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Achat d'un Blender Professionnel ( Magimix Power 5 XL connect</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250 000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Achat d'un extracteur de jus à froid professionnel ( Kuvings CS600)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800 000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Robots coupe fruits et légumes professionnels( Robot-Coupe CL50 1V Pro) + 5 lames</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1 400 000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Frais de transit pour les 3 machines</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500 000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Hébergement et nom de dommaine /an</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100 000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Ustensiles de cuisine</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400 0 000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Congelateur</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400 000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Campagne de communication</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1 500 000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Structuration de notre comptabilité</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200 000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Prime</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1 000 000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Sac de livraison</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80000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Importation depuis la chine d'emballages brandés et d'étiquettes (Frais de transit inclus )</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600 000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Fabrication d'étagère de fruits et placards de rangement</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220 000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Renforcement du stock de matières premières</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212529"/>
                          </a:solidFill>
                          <a:highlight>
                            <a:srgbClr val="FAFAFA"/>
                          </a:highlight>
                        </a:rPr>
                        <a:t>500 000</a:t>
                      </a:r>
                      <a:endParaRPr sz="16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rgbClr val="000000"/>
                        </a:buClr>
                        <a:buSzPts val="2100"/>
                        <a:buFont typeface="Arial"/>
                        <a:buNone/>
                      </a:pPr>
                      <a:r>
                        <a:rPr b="1" lang="en-US" sz="2100" u="none" cap="none" strike="noStrike">
                          <a:solidFill>
                            <a:srgbClr val="212529"/>
                          </a:solidFill>
                          <a:highlight>
                            <a:srgbClr val="FAFAFA"/>
                          </a:highlight>
                        </a:rPr>
                        <a:t>TOTAL </a:t>
                      </a:r>
                      <a:endParaRPr b="1" sz="21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2100"/>
                        <a:buFont typeface="Arial"/>
                        <a:buNone/>
                      </a:pPr>
                      <a:r>
                        <a:rPr b="1" lang="en-US" sz="2100" u="none" cap="none" strike="noStrike">
                          <a:solidFill>
                            <a:srgbClr val="212529"/>
                          </a:solidFill>
                          <a:highlight>
                            <a:srgbClr val="FAFAFA"/>
                          </a:highlight>
                        </a:rPr>
                        <a:t>10 000 000</a:t>
                      </a:r>
                      <a:endParaRPr b="1" sz="2100" u="none" cap="none" strike="noStrike">
                        <a:solidFill>
                          <a:srgbClr val="212529"/>
                        </a:solidFill>
                        <a:highlight>
                          <a:srgbClr val="FAFAFA"/>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5"/>
          <p:cNvSpPr/>
          <p:nvPr/>
        </p:nvSpPr>
        <p:spPr>
          <a:xfrm>
            <a:off x="16860673" y="564506"/>
            <a:ext cx="797253" cy="928388"/>
          </a:xfrm>
          <a:custGeom>
            <a:rect b="b" l="l" r="r" t="t"/>
            <a:pathLst>
              <a:path extrusionOk="0" h="928388" w="797253">
                <a:moveTo>
                  <a:pt x="0" y="0"/>
                </a:moveTo>
                <a:lnTo>
                  <a:pt x="797254" y="0"/>
                </a:lnTo>
                <a:lnTo>
                  <a:pt x="797254" y="928388"/>
                </a:lnTo>
                <a:lnTo>
                  <a:pt x="0" y="928388"/>
                </a:lnTo>
                <a:lnTo>
                  <a:pt x="0" y="0"/>
                </a:lnTo>
                <a:close/>
              </a:path>
            </a:pathLst>
          </a:custGeom>
          <a:blipFill rotWithShape="1">
            <a:blip r:embed="rId3">
              <a:alphaModFix/>
            </a:blip>
            <a:stretch>
              <a:fillRect b="0" l="0" r="0" t="0"/>
            </a:stretch>
          </a:blipFill>
          <a:ln>
            <a:noFill/>
          </a:ln>
        </p:spPr>
      </p:sp>
      <p:pic>
        <p:nvPicPr>
          <p:cNvPr id="352" name="Google Shape;352;p15"/>
          <p:cNvPicPr preferRelativeResize="0"/>
          <p:nvPr/>
        </p:nvPicPr>
        <p:blipFill rotWithShape="1">
          <a:blip r:embed="rId4">
            <a:alphaModFix/>
          </a:blip>
          <a:srcRect b="-43102" l="0" r="-54177" t="0"/>
          <a:stretch/>
        </p:blipFill>
        <p:spPr>
          <a:xfrm>
            <a:off x="4447751" y="2745700"/>
            <a:ext cx="15203798" cy="7937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rot="-5400000">
            <a:off x="-3263550" y="3263551"/>
            <a:ext cx="10287000" cy="3759900"/>
          </a:xfrm>
          <a:prstGeom prst="rect">
            <a:avLst/>
          </a:prstGeom>
          <a:solidFill>
            <a:srgbClr val="3266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5" name="Google Shape;95;p2"/>
          <p:cNvCxnSpPr/>
          <p:nvPr/>
        </p:nvCxnSpPr>
        <p:spPr>
          <a:xfrm>
            <a:off x="8414293" y="2902651"/>
            <a:ext cx="561900" cy="0"/>
          </a:xfrm>
          <a:prstGeom prst="straightConnector1">
            <a:avLst/>
          </a:prstGeom>
          <a:noFill/>
          <a:ln cap="flat" cmpd="sng" w="47625">
            <a:solidFill>
              <a:srgbClr val="71AA48"/>
            </a:solidFill>
            <a:prstDash val="solid"/>
            <a:round/>
            <a:headEnd len="sm" w="sm" type="none"/>
            <a:tailEnd len="sm" w="sm" type="none"/>
          </a:ln>
        </p:spPr>
      </p:cxnSp>
      <p:sp>
        <p:nvSpPr>
          <p:cNvPr id="96" name="Google Shape;96;p2"/>
          <p:cNvSpPr/>
          <p:nvPr/>
        </p:nvSpPr>
        <p:spPr>
          <a:xfrm rot="-5400000">
            <a:off x="7481575" y="5978525"/>
            <a:ext cx="2971200" cy="4934400"/>
          </a:xfrm>
          <a:prstGeom prst="rect">
            <a:avLst/>
          </a:prstGeom>
          <a:solidFill>
            <a:srgbClr val="7DBC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rot="-5400000">
            <a:off x="12633925" y="5978525"/>
            <a:ext cx="2971200" cy="4934400"/>
          </a:xfrm>
          <a:prstGeom prst="rect">
            <a:avLst/>
          </a:prstGeom>
          <a:solidFill>
            <a:srgbClr val="3266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7175315" y="6347146"/>
            <a:ext cx="1226284" cy="1226284"/>
          </a:xfrm>
          <a:custGeom>
            <a:rect b="b" l="l" r="r" t="t"/>
            <a:pathLst>
              <a:path extrusionOk="0" h="1226284" w="1226284">
                <a:moveTo>
                  <a:pt x="0" y="0"/>
                </a:moveTo>
                <a:lnTo>
                  <a:pt x="1226284" y="0"/>
                </a:lnTo>
                <a:lnTo>
                  <a:pt x="1226284" y="1226284"/>
                </a:lnTo>
                <a:lnTo>
                  <a:pt x="0" y="1226284"/>
                </a:lnTo>
                <a:lnTo>
                  <a:pt x="0" y="0"/>
                </a:lnTo>
                <a:close/>
              </a:path>
            </a:pathLst>
          </a:custGeom>
          <a:blipFill rotWithShape="1">
            <a:blip r:embed="rId3">
              <a:alphaModFix/>
            </a:blip>
            <a:stretch>
              <a:fillRect b="0" l="0" r="0" t="0"/>
            </a:stretch>
          </a:blipFill>
          <a:ln>
            <a:noFill/>
          </a:ln>
        </p:spPr>
      </p:sp>
      <p:sp>
        <p:nvSpPr>
          <p:cNvPr id="99" name="Google Shape;99;p2"/>
          <p:cNvSpPr/>
          <p:nvPr/>
        </p:nvSpPr>
        <p:spPr>
          <a:xfrm>
            <a:off x="12327670" y="6347146"/>
            <a:ext cx="1226284" cy="1226284"/>
          </a:xfrm>
          <a:custGeom>
            <a:rect b="b" l="l" r="r" t="t"/>
            <a:pathLst>
              <a:path extrusionOk="0" h="1226284" w="1226284">
                <a:moveTo>
                  <a:pt x="0" y="0"/>
                </a:moveTo>
                <a:lnTo>
                  <a:pt x="1226284" y="0"/>
                </a:lnTo>
                <a:lnTo>
                  <a:pt x="1226284" y="1226284"/>
                </a:lnTo>
                <a:lnTo>
                  <a:pt x="0" y="1226284"/>
                </a:lnTo>
                <a:lnTo>
                  <a:pt x="0" y="0"/>
                </a:lnTo>
                <a:close/>
              </a:path>
            </a:pathLst>
          </a:custGeom>
          <a:blipFill rotWithShape="1">
            <a:blip r:embed="rId4">
              <a:alphaModFix/>
            </a:blip>
            <a:stretch>
              <a:fillRect b="0" l="0" r="0" t="0"/>
            </a:stretch>
          </a:blipFill>
          <a:ln>
            <a:noFill/>
          </a:ln>
        </p:spPr>
      </p:sp>
      <p:sp>
        <p:nvSpPr>
          <p:cNvPr id="100" name="Google Shape;100;p2"/>
          <p:cNvSpPr/>
          <p:nvPr/>
        </p:nvSpPr>
        <p:spPr>
          <a:xfrm>
            <a:off x="16943416" y="9258300"/>
            <a:ext cx="315884" cy="315884"/>
          </a:xfrm>
          <a:custGeom>
            <a:rect b="b" l="l" r="r" t="t"/>
            <a:pathLst>
              <a:path extrusionOk="0" h="315884" w="315884">
                <a:moveTo>
                  <a:pt x="0" y="0"/>
                </a:moveTo>
                <a:lnTo>
                  <a:pt x="315884" y="0"/>
                </a:lnTo>
                <a:lnTo>
                  <a:pt x="315884" y="315884"/>
                </a:lnTo>
                <a:lnTo>
                  <a:pt x="0" y="315884"/>
                </a:lnTo>
                <a:lnTo>
                  <a:pt x="0" y="0"/>
                </a:lnTo>
                <a:close/>
              </a:path>
            </a:pathLst>
          </a:custGeom>
          <a:blipFill rotWithShape="1">
            <a:blip r:embed="rId5">
              <a:alphaModFix/>
            </a:blip>
            <a:stretch>
              <a:fillRect b="0" l="0" r="0" t="0"/>
            </a:stretch>
          </a:blipFill>
          <a:ln>
            <a:noFill/>
          </a:ln>
        </p:spPr>
      </p:sp>
      <p:sp>
        <p:nvSpPr>
          <p:cNvPr id="101" name="Google Shape;101;p2"/>
          <p:cNvSpPr/>
          <p:nvPr/>
        </p:nvSpPr>
        <p:spPr>
          <a:xfrm flipH="1">
            <a:off x="16443699" y="9258300"/>
            <a:ext cx="315884" cy="315884"/>
          </a:xfrm>
          <a:custGeom>
            <a:rect b="b" l="l" r="r" t="t"/>
            <a:pathLst>
              <a:path extrusionOk="0" h="315884" w="315884">
                <a:moveTo>
                  <a:pt x="315884" y="0"/>
                </a:moveTo>
                <a:lnTo>
                  <a:pt x="0" y="0"/>
                </a:lnTo>
                <a:lnTo>
                  <a:pt x="0" y="315884"/>
                </a:lnTo>
                <a:lnTo>
                  <a:pt x="315884" y="315884"/>
                </a:lnTo>
                <a:lnTo>
                  <a:pt x="315884" y="0"/>
                </a:lnTo>
                <a:close/>
              </a:path>
            </a:pathLst>
          </a:custGeom>
          <a:blipFill rotWithShape="1">
            <a:blip r:embed="rId6">
              <a:alphaModFix amt="20000"/>
            </a:blip>
            <a:stretch>
              <a:fillRect b="0" l="0" r="0" t="0"/>
            </a:stretch>
          </a:blipFill>
          <a:ln>
            <a:noFill/>
          </a:ln>
        </p:spPr>
      </p:sp>
      <p:sp>
        <p:nvSpPr>
          <p:cNvPr id="102" name="Google Shape;102;p2"/>
          <p:cNvSpPr/>
          <p:nvPr/>
        </p:nvSpPr>
        <p:spPr>
          <a:xfrm rot="-5400000">
            <a:off x="3361330" y="8553421"/>
            <a:ext cx="797253" cy="928388"/>
          </a:xfrm>
          <a:custGeom>
            <a:rect b="b" l="l" r="r" t="t"/>
            <a:pathLst>
              <a:path extrusionOk="0" h="928388" w="797253">
                <a:moveTo>
                  <a:pt x="0" y="0"/>
                </a:moveTo>
                <a:lnTo>
                  <a:pt x="797254" y="0"/>
                </a:lnTo>
                <a:lnTo>
                  <a:pt x="797254" y="928388"/>
                </a:lnTo>
                <a:lnTo>
                  <a:pt x="0" y="928388"/>
                </a:lnTo>
                <a:lnTo>
                  <a:pt x="0" y="0"/>
                </a:lnTo>
                <a:close/>
              </a:path>
            </a:pathLst>
          </a:custGeom>
          <a:blipFill rotWithShape="1">
            <a:blip r:embed="rId7">
              <a:alphaModFix/>
            </a:blip>
            <a:stretch>
              <a:fillRect b="0" l="0" r="0" t="0"/>
            </a:stretch>
          </a:blipFill>
          <a:ln>
            <a:noFill/>
          </a:ln>
        </p:spPr>
      </p:sp>
      <p:sp>
        <p:nvSpPr>
          <p:cNvPr id="103" name="Google Shape;103;p2"/>
          <p:cNvSpPr/>
          <p:nvPr/>
        </p:nvSpPr>
        <p:spPr>
          <a:xfrm>
            <a:off x="421392" y="1446563"/>
            <a:ext cx="6772365" cy="5091083"/>
          </a:xfrm>
          <a:custGeom>
            <a:rect b="b" l="l" r="r" t="t"/>
            <a:pathLst>
              <a:path extrusionOk="0" h="5091083" w="6772365">
                <a:moveTo>
                  <a:pt x="0" y="0"/>
                </a:moveTo>
                <a:lnTo>
                  <a:pt x="6772366" y="0"/>
                </a:lnTo>
                <a:lnTo>
                  <a:pt x="6772366" y="5091083"/>
                </a:lnTo>
                <a:lnTo>
                  <a:pt x="0" y="5091083"/>
                </a:lnTo>
                <a:lnTo>
                  <a:pt x="0" y="0"/>
                </a:lnTo>
                <a:close/>
              </a:path>
            </a:pathLst>
          </a:custGeom>
          <a:blipFill rotWithShape="1">
            <a:blip r:embed="rId8">
              <a:alphaModFix/>
            </a:blip>
            <a:stretch>
              <a:fillRect b="-737" l="-14495" r="0" t="-736"/>
            </a:stretch>
          </a:blipFill>
          <a:ln>
            <a:noFill/>
          </a:ln>
          <a:effectLst>
            <a:outerShdw blurRad="914400" rotWithShape="0" algn="bl" dir="5460000" dist="19050">
              <a:srgbClr val="000000">
                <a:alpha val="49411"/>
              </a:srgbClr>
            </a:outerShdw>
          </a:effectLst>
        </p:spPr>
      </p:sp>
      <p:sp>
        <p:nvSpPr>
          <p:cNvPr id="104" name="Google Shape;104;p2"/>
          <p:cNvSpPr/>
          <p:nvPr/>
        </p:nvSpPr>
        <p:spPr>
          <a:xfrm>
            <a:off x="12546134" y="6534462"/>
            <a:ext cx="789357" cy="906005"/>
          </a:xfrm>
          <a:custGeom>
            <a:rect b="b" l="l" r="r" t="t"/>
            <a:pathLst>
              <a:path extrusionOk="0" h="906005" w="789357">
                <a:moveTo>
                  <a:pt x="0" y="0"/>
                </a:moveTo>
                <a:lnTo>
                  <a:pt x="789356" y="0"/>
                </a:lnTo>
                <a:lnTo>
                  <a:pt x="789356" y="906005"/>
                </a:lnTo>
                <a:lnTo>
                  <a:pt x="0" y="906005"/>
                </a:lnTo>
                <a:lnTo>
                  <a:pt x="0" y="0"/>
                </a:lnTo>
                <a:close/>
              </a:path>
            </a:pathLst>
          </a:custGeom>
          <a:blipFill rotWithShape="1">
            <a:blip r:embed="rId9">
              <a:alphaModFix/>
            </a:blip>
            <a:stretch>
              <a:fillRect b="0" l="0" r="0" t="0"/>
            </a:stretch>
          </a:blipFill>
          <a:ln>
            <a:noFill/>
          </a:ln>
        </p:spPr>
      </p:sp>
      <p:sp>
        <p:nvSpPr>
          <p:cNvPr id="105" name="Google Shape;105;p2"/>
          <p:cNvSpPr/>
          <p:nvPr/>
        </p:nvSpPr>
        <p:spPr>
          <a:xfrm>
            <a:off x="7357209" y="6670797"/>
            <a:ext cx="881546" cy="617082"/>
          </a:xfrm>
          <a:custGeom>
            <a:rect b="b" l="l" r="r" t="t"/>
            <a:pathLst>
              <a:path extrusionOk="0" h="617082" w="881546">
                <a:moveTo>
                  <a:pt x="0" y="0"/>
                </a:moveTo>
                <a:lnTo>
                  <a:pt x="881546" y="0"/>
                </a:lnTo>
                <a:lnTo>
                  <a:pt x="881546" y="617082"/>
                </a:lnTo>
                <a:lnTo>
                  <a:pt x="0" y="617082"/>
                </a:lnTo>
                <a:lnTo>
                  <a:pt x="0" y="0"/>
                </a:lnTo>
                <a:close/>
              </a:path>
            </a:pathLst>
          </a:custGeom>
          <a:blipFill rotWithShape="1">
            <a:blip r:embed="rId10">
              <a:alphaModFix/>
            </a:blip>
            <a:stretch>
              <a:fillRect b="0" l="0" r="0" t="0"/>
            </a:stretch>
          </a:blipFill>
          <a:ln>
            <a:noFill/>
          </a:ln>
        </p:spPr>
      </p:sp>
      <p:sp>
        <p:nvSpPr>
          <p:cNvPr id="106" name="Google Shape;106;p2"/>
          <p:cNvSpPr txBox="1"/>
          <p:nvPr/>
        </p:nvSpPr>
        <p:spPr>
          <a:xfrm>
            <a:off x="8349078" y="1671038"/>
            <a:ext cx="6170400" cy="769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1" i="0" lang="en-US" sz="5000" u="none" cap="none" strike="noStrike">
                <a:solidFill>
                  <a:srgbClr val="1D1D1F"/>
                </a:solidFill>
                <a:latin typeface="Montserrat"/>
                <a:ea typeface="Montserrat"/>
                <a:cs typeface="Montserrat"/>
                <a:sym typeface="Montserrat"/>
              </a:rPr>
              <a:t>NOTRE VISION</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a:off x="7892050" y="3493363"/>
            <a:ext cx="8288400" cy="997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700"/>
              <a:buFont typeface="Arial"/>
              <a:buNone/>
            </a:pPr>
            <a:r>
              <a:rPr b="0" i="0" lang="en-US" sz="2700" u="none" cap="none" strike="noStrike">
                <a:solidFill>
                  <a:srgbClr val="1D1D1F"/>
                </a:solidFill>
                <a:latin typeface="Montserrat"/>
                <a:ea typeface="Montserrat"/>
                <a:cs typeface="Montserrat"/>
                <a:sym typeface="Montserrat"/>
              </a:rPr>
              <a:t>Devenir la référence en matière de cuisine diététique au Gabon. </a:t>
            </a:r>
            <a:endParaRPr b="0" i="0" sz="2700" u="none" cap="none" strike="noStrike">
              <a:solidFill>
                <a:srgbClr val="000000"/>
              </a:solidFill>
              <a:latin typeface="Arial"/>
              <a:ea typeface="Arial"/>
              <a:cs typeface="Arial"/>
              <a:sym typeface="Arial"/>
            </a:endParaRPr>
          </a:p>
        </p:txBody>
      </p:sp>
      <p:sp>
        <p:nvSpPr>
          <p:cNvPr id="108" name="Google Shape;108;p2"/>
          <p:cNvSpPr txBox="1"/>
          <p:nvPr/>
        </p:nvSpPr>
        <p:spPr>
          <a:xfrm>
            <a:off x="6839906" y="8150038"/>
            <a:ext cx="4387800" cy="1520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900"/>
              <a:buFont typeface="Arial"/>
              <a:buNone/>
            </a:pPr>
            <a:r>
              <a:rPr b="0" i="0" lang="en-US" sz="1900" u="none" cap="none" strike="noStrike">
                <a:solidFill>
                  <a:srgbClr val="FFFFFF"/>
                </a:solidFill>
                <a:latin typeface="Montserrat"/>
                <a:ea typeface="Montserrat"/>
                <a:cs typeface="Montserrat"/>
                <a:sym typeface="Montserrat"/>
              </a:rPr>
              <a:t>En proposant des plats à la fois équilibrés et savoureux et en offrant des alternatives saines aux boissons sucrées.</a:t>
            </a:r>
            <a:endParaRPr b="0" i="0" sz="1700" u="none" cap="none" strike="noStrike">
              <a:solidFill>
                <a:srgbClr val="000000"/>
              </a:solidFill>
              <a:latin typeface="Arial"/>
              <a:ea typeface="Arial"/>
              <a:cs typeface="Arial"/>
              <a:sym typeface="Arial"/>
            </a:endParaRPr>
          </a:p>
        </p:txBody>
      </p:sp>
      <p:sp>
        <p:nvSpPr>
          <p:cNvPr id="109" name="Google Shape;109;p2"/>
          <p:cNvSpPr txBox="1"/>
          <p:nvPr/>
        </p:nvSpPr>
        <p:spPr>
          <a:xfrm>
            <a:off x="12241888" y="8030975"/>
            <a:ext cx="3841200" cy="1520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900"/>
              <a:buFont typeface="Arial"/>
              <a:buNone/>
            </a:pPr>
            <a:r>
              <a:rPr b="0" i="0" lang="en-US" sz="1900" u="none" cap="none" strike="noStrike">
                <a:solidFill>
                  <a:srgbClr val="FFFFFF"/>
                </a:solidFill>
                <a:latin typeface="Montserrat"/>
                <a:ea typeface="Montserrat"/>
                <a:cs typeface="Montserrat"/>
                <a:sym typeface="Montserrat"/>
              </a:rPr>
              <a:t>En sensibilisant les populations sur les avantages d’une alimentation équilibrée pour la santé et le bien être.</a:t>
            </a:r>
            <a:endParaRPr b="0" i="0" sz="1700" u="none" cap="none" strike="noStrike">
              <a:solidFill>
                <a:srgbClr val="000000"/>
              </a:solidFill>
              <a:latin typeface="Arial"/>
              <a:ea typeface="Arial"/>
              <a:cs typeface="Arial"/>
              <a:sym typeface="Arial"/>
            </a:endParaRPr>
          </a:p>
        </p:txBody>
      </p:sp>
      <p:sp>
        <p:nvSpPr>
          <p:cNvPr id="110" name="Google Shape;110;p2"/>
          <p:cNvSpPr txBox="1"/>
          <p:nvPr/>
        </p:nvSpPr>
        <p:spPr>
          <a:xfrm>
            <a:off x="8570864" y="7180119"/>
            <a:ext cx="3319500" cy="6462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Clr>
                <a:srgbClr val="000000"/>
              </a:buClr>
              <a:buSzPts val="1999"/>
              <a:buFont typeface="Arial"/>
              <a:buNone/>
            </a:pPr>
            <a:r>
              <a:rPr b="1" i="0" lang="en-US" sz="1999" u="none" cap="none" strike="noStrike">
                <a:solidFill>
                  <a:srgbClr val="FFFFFF"/>
                </a:solidFill>
                <a:latin typeface="Montserrat"/>
                <a:ea typeface="Montserrat"/>
                <a:cs typeface="Montserrat"/>
                <a:sym typeface="Montserrat"/>
              </a:rPr>
              <a:t>Encourager une alimentation saine</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13706354" y="7195642"/>
            <a:ext cx="2625300" cy="338400"/>
          </a:xfrm>
          <a:prstGeom prst="rect">
            <a:avLst/>
          </a:prstGeom>
          <a:noFill/>
          <a:ln>
            <a:noFill/>
          </a:ln>
        </p:spPr>
        <p:txBody>
          <a:bodyPr anchorCtr="0" anchor="t" bIns="0" lIns="0" spcFirstLastPara="1" rIns="0" wrap="square" tIns="0">
            <a:spAutoFit/>
          </a:bodyPr>
          <a:lstStyle/>
          <a:p>
            <a:pPr indent="0" lvl="0" marL="0" marR="0" rtl="0" algn="l">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Eduquer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f68b73632a_3_105"/>
          <p:cNvSpPr/>
          <p:nvPr/>
        </p:nvSpPr>
        <p:spPr>
          <a:xfrm>
            <a:off x="16943416" y="7505700"/>
            <a:ext cx="315884" cy="315884"/>
          </a:xfrm>
          <a:custGeom>
            <a:rect b="b" l="l" r="r" t="t"/>
            <a:pathLst>
              <a:path extrusionOk="0" h="315884" w="315884">
                <a:moveTo>
                  <a:pt x="0" y="0"/>
                </a:moveTo>
                <a:lnTo>
                  <a:pt x="315884" y="0"/>
                </a:lnTo>
                <a:lnTo>
                  <a:pt x="315884" y="315884"/>
                </a:lnTo>
                <a:lnTo>
                  <a:pt x="0" y="315884"/>
                </a:lnTo>
                <a:lnTo>
                  <a:pt x="0" y="0"/>
                </a:lnTo>
                <a:close/>
              </a:path>
            </a:pathLst>
          </a:custGeom>
          <a:blipFill rotWithShape="1">
            <a:blip r:embed="rId3">
              <a:alphaModFix/>
            </a:blip>
            <a:stretch>
              <a:fillRect b="0" l="0" r="0" t="0"/>
            </a:stretch>
          </a:blipFill>
          <a:ln>
            <a:noFill/>
          </a:ln>
        </p:spPr>
      </p:sp>
      <p:sp>
        <p:nvSpPr>
          <p:cNvPr id="117" name="Google Shape;117;g2f68b73632a_3_105"/>
          <p:cNvSpPr/>
          <p:nvPr/>
        </p:nvSpPr>
        <p:spPr>
          <a:xfrm flipH="1">
            <a:off x="16443699" y="7505700"/>
            <a:ext cx="315884" cy="315884"/>
          </a:xfrm>
          <a:custGeom>
            <a:rect b="b" l="l" r="r" t="t"/>
            <a:pathLst>
              <a:path extrusionOk="0" h="315884" w="315884">
                <a:moveTo>
                  <a:pt x="315884" y="0"/>
                </a:moveTo>
                <a:lnTo>
                  <a:pt x="0" y="0"/>
                </a:lnTo>
                <a:lnTo>
                  <a:pt x="0" y="315884"/>
                </a:lnTo>
                <a:lnTo>
                  <a:pt x="315884" y="315884"/>
                </a:lnTo>
                <a:lnTo>
                  <a:pt x="315884" y="0"/>
                </a:lnTo>
                <a:close/>
              </a:path>
            </a:pathLst>
          </a:custGeom>
          <a:blipFill rotWithShape="1">
            <a:blip r:embed="rId4">
              <a:alphaModFix amt="20000"/>
            </a:blip>
            <a:stretch>
              <a:fillRect b="0" l="0" r="0" t="0"/>
            </a:stretch>
          </a:blipFill>
          <a:ln>
            <a:noFill/>
          </a:ln>
        </p:spPr>
      </p:sp>
      <p:cxnSp>
        <p:nvCxnSpPr>
          <p:cNvPr id="118" name="Google Shape;118;g2f68b73632a_3_105"/>
          <p:cNvCxnSpPr/>
          <p:nvPr/>
        </p:nvCxnSpPr>
        <p:spPr>
          <a:xfrm>
            <a:off x="7051824" y="1711782"/>
            <a:ext cx="561900" cy="0"/>
          </a:xfrm>
          <a:prstGeom prst="straightConnector1">
            <a:avLst/>
          </a:prstGeom>
          <a:noFill/>
          <a:ln cap="flat" cmpd="sng" w="47625">
            <a:solidFill>
              <a:srgbClr val="71AA48"/>
            </a:solidFill>
            <a:prstDash val="solid"/>
            <a:round/>
            <a:headEnd len="sm" w="sm" type="none"/>
            <a:tailEnd len="sm" w="sm" type="none"/>
          </a:ln>
        </p:spPr>
      </p:cxnSp>
      <p:sp>
        <p:nvSpPr>
          <p:cNvPr id="119" name="Google Shape;119;g2f68b73632a_3_105"/>
          <p:cNvSpPr/>
          <p:nvPr/>
        </p:nvSpPr>
        <p:spPr>
          <a:xfrm rot="-5400000">
            <a:off x="5908450" y="5314696"/>
            <a:ext cx="4679700" cy="3399000"/>
          </a:xfrm>
          <a:prstGeom prst="rect">
            <a:avLst/>
          </a:prstGeom>
          <a:solidFill>
            <a:srgbClr val="80BF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2f68b73632a_3_105"/>
          <p:cNvSpPr/>
          <p:nvPr/>
        </p:nvSpPr>
        <p:spPr>
          <a:xfrm rot="-5400000">
            <a:off x="9679575" y="5161400"/>
            <a:ext cx="4679700" cy="37056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2f68b73632a_3_105"/>
          <p:cNvSpPr/>
          <p:nvPr/>
        </p:nvSpPr>
        <p:spPr>
          <a:xfrm rot="-5400000">
            <a:off x="13384875" y="5302421"/>
            <a:ext cx="4655400" cy="33990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2f68b73632a_3_105"/>
          <p:cNvSpPr/>
          <p:nvPr/>
        </p:nvSpPr>
        <p:spPr>
          <a:xfrm>
            <a:off x="0" y="0"/>
            <a:ext cx="1028700" cy="102870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2f68b73632a_3_105"/>
          <p:cNvSpPr/>
          <p:nvPr/>
        </p:nvSpPr>
        <p:spPr>
          <a:xfrm>
            <a:off x="7884911" y="4210069"/>
            <a:ext cx="928388" cy="928388"/>
          </a:xfrm>
          <a:custGeom>
            <a:rect b="b" l="l" r="r" t="t"/>
            <a:pathLst>
              <a:path extrusionOk="0" h="928388" w="928388">
                <a:moveTo>
                  <a:pt x="0" y="0"/>
                </a:moveTo>
                <a:lnTo>
                  <a:pt x="928389" y="0"/>
                </a:lnTo>
                <a:lnTo>
                  <a:pt x="928389" y="928388"/>
                </a:lnTo>
                <a:lnTo>
                  <a:pt x="0" y="928388"/>
                </a:lnTo>
                <a:lnTo>
                  <a:pt x="0" y="0"/>
                </a:lnTo>
                <a:close/>
              </a:path>
            </a:pathLst>
          </a:custGeom>
          <a:blipFill rotWithShape="1">
            <a:blip r:embed="rId5">
              <a:alphaModFix/>
            </a:blip>
            <a:stretch>
              <a:fillRect b="0" l="0" r="0" t="0"/>
            </a:stretch>
          </a:blipFill>
          <a:ln>
            <a:noFill/>
          </a:ln>
        </p:spPr>
      </p:sp>
      <p:sp>
        <p:nvSpPr>
          <p:cNvPr id="124" name="Google Shape;124;g2f68b73632a_3_105"/>
          <p:cNvSpPr/>
          <p:nvPr/>
        </p:nvSpPr>
        <p:spPr>
          <a:xfrm>
            <a:off x="11401912" y="4210069"/>
            <a:ext cx="928388" cy="928388"/>
          </a:xfrm>
          <a:custGeom>
            <a:rect b="b" l="l" r="r" t="t"/>
            <a:pathLst>
              <a:path extrusionOk="0" h="928388" w="928388">
                <a:moveTo>
                  <a:pt x="0" y="0"/>
                </a:moveTo>
                <a:lnTo>
                  <a:pt x="928389" y="0"/>
                </a:lnTo>
                <a:lnTo>
                  <a:pt x="928389" y="928388"/>
                </a:lnTo>
                <a:lnTo>
                  <a:pt x="0" y="928388"/>
                </a:lnTo>
                <a:lnTo>
                  <a:pt x="0" y="0"/>
                </a:lnTo>
                <a:close/>
              </a:path>
            </a:pathLst>
          </a:custGeom>
          <a:blipFill rotWithShape="1">
            <a:blip r:embed="rId6">
              <a:alphaModFix/>
            </a:blip>
            <a:stretch>
              <a:fillRect b="0" l="0" r="0" t="0"/>
            </a:stretch>
          </a:blipFill>
          <a:ln>
            <a:noFill/>
          </a:ln>
        </p:spPr>
      </p:sp>
      <p:sp>
        <p:nvSpPr>
          <p:cNvPr id="125" name="Google Shape;125;g2f68b73632a_3_105"/>
          <p:cNvSpPr/>
          <p:nvPr/>
        </p:nvSpPr>
        <p:spPr>
          <a:xfrm>
            <a:off x="15147513" y="4210069"/>
            <a:ext cx="928388" cy="928388"/>
          </a:xfrm>
          <a:custGeom>
            <a:rect b="b" l="l" r="r" t="t"/>
            <a:pathLst>
              <a:path extrusionOk="0" h="928388" w="928388">
                <a:moveTo>
                  <a:pt x="0" y="0"/>
                </a:moveTo>
                <a:lnTo>
                  <a:pt x="928389" y="0"/>
                </a:lnTo>
                <a:lnTo>
                  <a:pt x="928389" y="928388"/>
                </a:lnTo>
                <a:lnTo>
                  <a:pt x="0" y="928388"/>
                </a:lnTo>
                <a:lnTo>
                  <a:pt x="0" y="0"/>
                </a:lnTo>
                <a:close/>
              </a:path>
            </a:pathLst>
          </a:custGeom>
          <a:blipFill rotWithShape="1">
            <a:blip r:embed="rId6">
              <a:alphaModFix/>
            </a:blip>
            <a:stretch>
              <a:fillRect b="0" l="0" r="0" t="0"/>
            </a:stretch>
          </a:blipFill>
          <a:ln>
            <a:noFill/>
          </a:ln>
        </p:spPr>
      </p:sp>
      <p:sp>
        <p:nvSpPr>
          <p:cNvPr id="126" name="Google Shape;126;g2f68b73632a_3_105"/>
          <p:cNvSpPr/>
          <p:nvPr/>
        </p:nvSpPr>
        <p:spPr>
          <a:xfrm>
            <a:off x="8068080" y="4484765"/>
            <a:ext cx="565995" cy="414591"/>
          </a:xfrm>
          <a:custGeom>
            <a:rect b="b" l="l" r="r" t="t"/>
            <a:pathLst>
              <a:path extrusionOk="0" h="414591" w="565995">
                <a:moveTo>
                  <a:pt x="0" y="0"/>
                </a:moveTo>
                <a:lnTo>
                  <a:pt x="565995" y="0"/>
                </a:lnTo>
                <a:lnTo>
                  <a:pt x="565995" y="414591"/>
                </a:lnTo>
                <a:lnTo>
                  <a:pt x="0" y="414591"/>
                </a:lnTo>
                <a:lnTo>
                  <a:pt x="0" y="0"/>
                </a:lnTo>
                <a:close/>
              </a:path>
            </a:pathLst>
          </a:custGeom>
          <a:blipFill rotWithShape="1">
            <a:blip r:embed="rId7">
              <a:alphaModFix/>
            </a:blip>
            <a:stretch>
              <a:fillRect b="0" l="0" r="0" t="0"/>
            </a:stretch>
          </a:blipFill>
          <a:ln>
            <a:noFill/>
          </a:ln>
        </p:spPr>
      </p:sp>
      <p:sp>
        <p:nvSpPr>
          <p:cNvPr id="127" name="Google Shape;127;g2f68b73632a_3_105"/>
          <p:cNvSpPr/>
          <p:nvPr/>
        </p:nvSpPr>
        <p:spPr>
          <a:xfrm>
            <a:off x="11553610" y="4437140"/>
            <a:ext cx="624993" cy="539057"/>
          </a:xfrm>
          <a:custGeom>
            <a:rect b="b" l="l" r="r" t="t"/>
            <a:pathLst>
              <a:path extrusionOk="0" h="539057" w="624993">
                <a:moveTo>
                  <a:pt x="0" y="0"/>
                </a:moveTo>
                <a:lnTo>
                  <a:pt x="624993" y="0"/>
                </a:lnTo>
                <a:lnTo>
                  <a:pt x="624993" y="539057"/>
                </a:lnTo>
                <a:lnTo>
                  <a:pt x="0" y="539057"/>
                </a:lnTo>
                <a:lnTo>
                  <a:pt x="0" y="0"/>
                </a:lnTo>
                <a:close/>
              </a:path>
            </a:pathLst>
          </a:custGeom>
          <a:blipFill rotWithShape="1">
            <a:blip r:embed="rId8">
              <a:alphaModFix/>
            </a:blip>
            <a:stretch>
              <a:fillRect b="0" l="0" r="0" t="0"/>
            </a:stretch>
          </a:blipFill>
          <a:ln>
            <a:noFill/>
          </a:ln>
        </p:spPr>
      </p:sp>
      <p:sp>
        <p:nvSpPr>
          <p:cNvPr id="128" name="Google Shape;128;g2f68b73632a_3_105"/>
          <p:cNvSpPr/>
          <p:nvPr/>
        </p:nvSpPr>
        <p:spPr>
          <a:xfrm>
            <a:off x="15375332" y="4430163"/>
            <a:ext cx="453359" cy="469194"/>
          </a:xfrm>
          <a:custGeom>
            <a:rect b="b" l="l" r="r" t="t"/>
            <a:pathLst>
              <a:path extrusionOk="0" h="469194" w="453359">
                <a:moveTo>
                  <a:pt x="0" y="0"/>
                </a:moveTo>
                <a:lnTo>
                  <a:pt x="453358" y="0"/>
                </a:lnTo>
                <a:lnTo>
                  <a:pt x="453358" y="469193"/>
                </a:lnTo>
                <a:lnTo>
                  <a:pt x="0" y="469193"/>
                </a:lnTo>
                <a:lnTo>
                  <a:pt x="0" y="0"/>
                </a:lnTo>
                <a:close/>
              </a:path>
            </a:pathLst>
          </a:custGeom>
          <a:blipFill rotWithShape="1">
            <a:blip r:embed="rId9">
              <a:alphaModFix/>
            </a:blip>
            <a:stretch>
              <a:fillRect b="0" l="0" r="0" t="0"/>
            </a:stretch>
          </a:blipFill>
          <a:ln>
            <a:noFill/>
          </a:ln>
        </p:spPr>
      </p:sp>
      <p:sp>
        <p:nvSpPr>
          <p:cNvPr id="129" name="Google Shape;129;g2f68b73632a_3_105"/>
          <p:cNvSpPr txBox="1"/>
          <p:nvPr/>
        </p:nvSpPr>
        <p:spPr>
          <a:xfrm>
            <a:off x="6975624" y="648157"/>
            <a:ext cx="8607300" cy="769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1" i="0" lang="en-US" sz="5000" u="none" cap="none" strike="noStrike">
                <a:solidFill>
                  <a:srgbClr val="1D1D1F"/>
                </a:solidFill>
                <a:latin typeface="Montserrat"/>
                <a:ea typeface="Montserrat"/>
                <a:cs typeface="Montserrat"/>
                <a:sym typeface="Montserrat"/>
              </a:rPr>
              <a:t>LE PROBLEME</a:t>
            </a:r>
            <a:endParaRPr b="0" i="0" sz="1400" u="none" cap="none" strike="noStrike">
              <a:solidFill>
                <a:srgbClr val="000000"/>
              </a:solidFill>
              <a:latin typeface="Arial"/>
              <a:ea typeface="Arial"/>
              <a:cs typeface="Arial"/>
              <a:sym typeface="Arial"/>
            </a:endParaRPr>
          </a:p>
        </p:txBody>
      </p:sp>
      <p:sp>
        <p:nvSpPr>
          <p:cNvPr id="130" name="Google Shape;130;g2f68b73632a_3_105"/>
          <p:cNvSpPr txBox="1"/>
          <p:nvPr/>
        </p:nvSpPr>
        <p:spPr>
          <a:xfrm>
            <a:off x="7563225" y="2315125"/>
            <a:ext cx="9848700" cy="157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700"/>
              <a:buFont typeface="Arial"/>
              <a:buNone/>
            </a:pPr>
            <a:r>
              <a:rPr b="0" i="0" lang="en-US" sz="2700" u="none" cap="none" strike="noStrike">
                <a:solidFill>
                  <a:srgbClr val="1D1D1F"/>
                </a:solidFill>
                <a:latin typeface="Montserrat"/>
                <a:ea typeface="Montserrat"/>
                <a:cs typeface="Montserrat"/>
                <a:sym typeface="Montserrat"/>
              </a:rPr>
              <a:t>A l’echelle mondiale </a:t>
            </a:r>
            <a:r>
              <a:rPr b="1" i="0" lang="en-US" sz="2700" u="none" cap="none" strike="noStrike">
                <a:solidFill>
                  <a:srgbClr val="1D1D1F"/>
                </a:solidFill>
                <a:latin typeface="Montserrat"/>
                <a:ea typeface="Montserrat"/>
                <a:cs typeface="Montserrat"/>
                <a:sym typeface="Montserrat"/>
              </a:rPr>
              <a:t> 1 decès</a:t>
            </a:r>
            <a:r>
              <a:rPr b="0" i="0" lang="en-US" sz="2700" u="none" cap="none" strike="noStrike">
                <a:solidFill>
                  <a:srgbClr val="1D1D1F"/>
                </a:solidFill>
                <a:latin typeface="Montserrat"/>
                <a:ea typeface="Montserrat"/>
                <a:cs typeface="Montserrat"/>
                <a:sym typeface="Montserrat"/>
              </a:rPr>
              <a:t> sur</a:t>
            </a:r>
            <a:r>
              <a:rPr b="1" i="0" lang="en-US" sz="2700" u="none" cap="none" strike="noStrike">
                <a:solidFill>
                  <a:srgbClr val="1D1D1F"/>
                </a:solidFill>
                <a:latin typeface="Montserrat"/>
                <a:ea typeface="Montserrat"/>
                <a:cs typeface="Montserrat"/>
                <a:sym typeface="Montserrat"/>
              </a:rPr>
              <a:t> 5 </a:t>
            </a:r>
            <a:r>
              <a:rPr b="0" i="0" lang="en-US" sz="2700" u="none" cap="none" strike="noStrike">
                <a:solidFill>
                  <a:srgbClr val="1D1D1F"/>
                </a:solidFill>
                <a:latin typeface="Montserrat"/>
                <a:ea typeface="Montserrat"/>
                <a:cs typeface="Montserrat"/>
                <a:sym typeface="Montserrat"/>
              </a:rPr>
              <a:t> est lié à la mauvaise alimentation selon le rapport de Global Burden of Disease)</a:t>
            </a:r>
            <a:r>
              <a:rPr b="1" i="0" lang="en-US" sz="2700" u="none" cap="none" strike="noStrike">
                <a:solidFill>
                  <a:srgbClr val="1D1D1F"/>
                </a:solidFill>
                <a:latin typeface="Montserrat"/>
                <a:ea typeface="Montserrat"/>
                <a:cs typeface="Montserrat"/>
                <a:sym typeface="Montserrat"/>
              </a:rPr>
              <a:t> </a:t>
            </a:r>
            <a:endParaRPr b="0" i="0" sz="2700" u="none" cap="none" strike="noStrike">
              <a:solidFill>
                <a:srgbClr val="000000"/>
              </a:solidFill>
              <a:latin typeface="Arial"/>
              <a:ea typeface="Arial"/>
              <a:cs typeface="Arial"/>
              <a:sym typeface="Arial"/>
            </a:endParaRPr>
          </a:p>
        </p:txBody>
      </p:sp>
      <p:sp>
        <p:nvSpPr>
          <p:cNvPr id="131" name="Google Shape;131;g2f68b73632a_3_105"/>
          <p:cNvSpPr txBox="1"/>
          <p:nvPr/>
        </p:nvSpPr>
        <p:spPr>
          <a:xfrm>
            <a:off x="6822475" y="6706386"/>
            <a:ext cx="2946900" cy="16008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1 habitant sur 10 au Gabon est diabétique</a:t>
            </a:r>
            <a:endParaRPr b="0" i="0" sz="2000" u="none" cap="none" strike="noStrike">
              <a:solidFill>
                <a:srgbClr val="FFFFFF"/>
              </a:solidFill>
              <a:latin typeface="Montserrat"/>
              <a:ea typeface="Montserrat"/>
              <a:cs typeface="Montserrat"/>
              <a:sym typeface="Montserrat"/>
            </a:endParaRPr>
          </a:p>
          <a:p>
            <a:pPr indent="0" lvl="0" marL="0" marR="0" rtl="0" algn="just">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 Dr Augustin BAYE, 2018.) </a:t>
            </a:r>
            <a:endParaRPr b="0" i="0" sz="1800" u="none" cap="none" strike="noStrike">
              <a:solidFill>
                <a:srgbClr val="000000"/>
              </a:solidFill>
              <a:latin typeface="Arial"/>
              <a:ea typeface="Arial"/>
              <a:cs typeface="Arial"/>
              <a:sym typeface="Arial"/>
            </a:endParaRPr>
          </a:p>
        </p:txBody>
      </p:sp>
      <p:sp>
        <p:nvSpPr>
          <p:cNvPr id="132" name="Google Shape;132;g2f68b73632a_3_105"/>
          <p:cNvSpPr txBox="1"/>
          <p:nvPr/>
        </p:nvSpPr>
        <p:spPr>
          <a:xfrm>
            <a:off x="10316500" y="6722250"/>
            <a:ext cx="3399000" cy="1169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La mauvaise alimentation contribue à la prolifération de maladies chroniques.</a:t>
            </a:r>
            <a:endParaRPr b="0" i="0" sz="1800" u="none" cap="none" strike="noStrike">
              <a:solidFill>
                <a:srgbClr val="000000"/>
              </a:solidFill>
              <a:latin typeface="Arial"/>
              <a:ea typeface="Arial"/>
              <a:cs typeface="Arial"/>
              <a:sym typeface="Arial"/>
            </a:endParaRPr>
          </a:p>
        </p:txBody>
      </p:sp>
      <p:sp>
        <p:nvSpPr>
          <p:cNvPr id="133" name="Google Shape;133;g2f68b73632a_3_105"/>
          <p:cNvSpPr txBox="1"/>
          <p:nvPr/>
        </p:nvSpPr>
        <p:spPr>
          <a:xfrm>
            <a:off x="6902425" y="5449725"/>
            <a:ext cx="2799900" cy="710700"/>
          </a:xfrm>
          <a:prstGeom prst="rect">
            <a:avLst/>
          </a:prstGeom>
          <a:noFill/>
          <a:ln>
            <a:noFill/>
          </a:ln>
        </p:spPr>
        <p:txBody>
          <a:bodyPr anchorCtr="0" anchor="t" bIns="0" lIns="0" spcFirstLastPara="1" rIns="0" wrap="square" tIns="0">
            <a:spAutoFit/>
          </a:bodyPr>
          <a:lstStyle/>
          <a:p>
            <a:pPr indent="0" lvl="0" marL="0" marR="0" rtl="0" algn="l">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Prévalence du Diabète</a:t>
            </a:r>
            <a:endParaRPr b="0" i="0" sz="1400" u="none" cap="none" strike="noStrike">
              <a:solidFill>
                <a:srgbClr val="000000"/>
              </a:solidFill>
              <a:latin typeface="Arial"/>
              <a:ea typeface="Arial"/>
              <a:cs typeface="Arial"/>
              <a:sym typeface="Arial"/>
            </a:endParaRPr>
          </a:p>
        </p:txBody>
      </p:sp>
      <p:sp>
        <p:nvSpPr>
          <p:cNvPr id="134" name="Google Shape;134;g2f68b73632a_3_105"/>
          <p:cNvSpPr txBox="1"/>
          <p:nvPr/>
        </p:nvSpPr>
        <p:spPr>
          <a:xfrm>
            <a:off x="10327430" y="5449723"/>
            <a:ext cx="3077400" cy="33840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Maladies chroniques</a:t>
            </a:r>
            <a:endParaRPr b="0" i="0" sz="1400" u="none" cap="none" strike="noStrike">
              <a:solidFill>
                <a:srgbClr val="000000"/>
              </a:solidFill>
              <a:latin typeface="Arial"/>
              <a:ea typeface="Arial"/>
              <a:cs typeface="Arial"/>
              <a:sym typeface="Arial"/>
            </a:endParaRPr>
          </a:p>
        </p:txBody>
      </p:sp>
      <p:sp>
        <p:nvSpPr>
          <p:cNvPr id="135" name="Google Shape;135;g2f68b73632a_3_105"/>
          <p:cNvSpPr txBox="1"/>
          <p:nvPr/>
        </p:nvSpPr>
        <p:spPr>
          <a:xfrm>
            <a:off x="14162925" y="6696850"/>
            <a:ext cx="3077400" cy="16008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Montserrat"/>
                <a:ea typeface="Montserrat"/>
                <a:cs typeface="Montserrat"/>
                <a:sym typeface="Montserrat"/>
              </a:rPr>
              <a:t>Beaucoup ignorent la valeur énergétique des plats et aliments qu’ils consomment.</a:t>
            </a:r>
            <a:endParaRPr b="0" i="0" sz="1800" u="none" cap="none" strike="noStrike">
              <a:solidFill>
                <a:srgbClr val="000000"/>
              </a:solidFill>
              <a:latin typeface="Arial"/>
              <a:ea typeface="Arial"/>
              <a:cs typeface="Arial"/>
              <a:sym typeface="Arial"/>
            </a:endParaRPr>
          </a:p>
        </p:txBody>
      </p:sp>
      <p:sp>
        <p:nvSpPr>
          <p:cNvPr id="136" name="Google Shape;136;g2f68b73632a_3_105"/>
          <p:cNvSpPr txBox="1"/>
          <p:nvPr/>
        </p:nvSpPr>
        <p:spPr>
          <a:xfrm>
            <a:off x="14141002" y="5449723"/>
            <a:ext cx="3143100" cy="71070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Clr>
                <a:srgbClr val="000000"/>
              </a:buClr>
              <a:buSzPts val="2199"/>
              <a:buFont typeface="Arial"/>
              <a:buNone/>
            </a:pPr>
            <a:r>
              <a:rPr b="1" i="0" lang="en-US" sz="2199" u="none" cap="none" strike="noStrike">
                <a:solidFill>
                  <a:srgbClr val="FFFFFF"/>
                </a:solidFill>
                <a:latin typeface="Montserrat"/>
                <a:ea typeface="Montserrat"/>
                <a:cs typeface="Montserrat"/>
                <a:sym typeface="Montserrat"/>
              </a:rPr>
              <a:t>Absence d’éducation nutritionnelle</a:t>
            </a:r>
            <a:endParaRPr b="0" i="0" sz="1400" u="none" cap="none" strike="noStrike">
              <a:solidFill>
                <a:srgbClr val="000000"/>
              </a:solidFill>
              <a:latin typeface="Arial"/>
              <a:ea typeface="Arial"/>
              <a:cs typeface="Arial"/>
              <a:sym typeface="Arial"/>
            </a:endParaRPr>
          </a:p>
        </p:txBody>
      </p:sp>
      <p:pic>
        <p:nvPicPr>
          <p:cNvPr id="137" name="Google Shape;137;g2f68b73632a_3_105"/>
          <p:cNvPicPr preferRelativeResize="0"/>
          <p:nvPr/>
        </p:nvPicPr>
        <p:blipFill rotWithShape="1">
          <a:blip r:embed="rId10">
            <a:alphaModFix/>
          </a:blip>
          <a:srcRect b="0" l="0" r="0" t="0"/>
          <a:stretch/>
        </p:blipFill>
        <p:spPr>
          <a:xfrm>
            <a:off x="1015500" y="1910876"/>
            <a:ext cx="5502175" cy="5502175"/>
          </a:xfrm>
          <a:prstGeom prst="rect">
            <a:avLst/>
          </a:prstGeom>
          <a:noFill/>
          <a:ln>
            <a:noFill/>
          </a:ln>
          <a:effectLst>
            <a:outerShdw blurRad="914400" rotWithShape="0" algn="bl" dir="5400000" dist="19050">
              <a:srgbClr val="000000">
                <a:alpha val="49411"/>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p:nvPr/>
        </p:nvSpPr>
        <p:spPr>
          <a:xfrm>
            <a:off x="0" y="0"/>
            <a:ext cx="10042200" cy="102870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477975" y="2181825"/>
            <a:ext cx="9242400" cy="5391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16943416" y="9258300"/>
            <a:ext cx="315884" cy="315884"/>
          </a:xfrm>
          <a:custGeom>
            <a:rect b="b" l="l" r="r" t="t"/>
            <a:pathLst>
              <a:path extrusionOk="0" h="315884" w="315884">
                <a:moveTo>
                  <a:pt x="0" y="0"/>
                </a:moveTo>
                <a:lnTo>
                  <a:pt x="315884" y="0"/>
                </a:lnTo>
                <a:lnTo>
                  <a:pt x="315884" y="315884"/>
                </a:lnTo>
                <a:lnTo>
                  <a:pt x="0" y="315884"/>
                </a:lnTo>
                <a:lnTo>
                  <a:pt x="0" y="0"/>
                </a:lnTo>
                <a:close/>
              </a:path>
            </a:pathLst>
          </a:custGeom>
          <a:blipFill rotWithShape="1">
            <a:blip r:embed="rId3">
              <a:alphaModFix/>
            </a:blip>
            <a:stretch>
              <a:fillRect b="0" l="0" r="0" t="0"/>
            </a:stretch>
          </a:blipFill>
          <a:ln>
            <a:noFill/>
          </a:ln>
        </p:spPr>
      </p:sp>
      <p:sp>
        <p:nvSpPr>
          <p:cNvPr id="145" name="Google Shape;145;p4"/>
          <p:cNvSpPr/>
          <p:nvPr/>
        </p:nvSpPr>
        <p:spPr>
          <a:xfrm flipH="1">
            <a:off x="16443699" y="9258300"/>
            <a:ext cx="315884" cy="315884"/>
          </a:xfrm>
          <a:custGeom>
            <a:rect b="b" l="l" r="r" t="t"/>
            <a:pathLst>
              <a:path extrusionOk="0" h="315884" w="315884">
                <a:moveTo>
                  <a:pt x="315884" y="0"/>
                </a:moveTo>
                <a:lnTo>
                  <a:pt x="0" y="0"/>
                </a:lnTo>
                <a:lnTo>
                  <a:pt x="0" y="315884"/>
                </a:lnTo>
                <a:lnTo>
                  <a:pt x="315884" y="315884"/>
                </a:lnTo>
                <a:lnTo>
                  <a:pt x="315884" y="0"/>
                </a:lnTo>
                <a:close/>
              </a:path>
            </a:pathLst>
          </a:custGeom>
          <a:blipFill rotWithShape="1">
            <a:blip r:embed="rId4">
              <a:alphaModFix amt="19999"/>
            </a:blip>
            <a:stretch>
              <a:fillRect b="0" l="0" r="0" t="0"/>
            </a:stretch>
          </a:blipFill>
          <a:ln>
            <a:noFill/>
          </a:ln>
        </p:spPr>
      </p:sp>
      <p:sp>
        <p:nvSpPr>
          <p:cNvPr id="146" name="Google Shape;146;p4"/>
          <p:cNvSpPr/>
          <p:nvPr/>
        </p:nvSpPr>
        <p:spPr>
          <a:xfrm rot="-5400000">
            <a:off x="7610060" y="4614144"/>
            <a:ext cx="5391600" cy="527100"/>
          </a:xfrm>
          <a:prstGeom prst="rect">
            <a:avLst/>
          </a:prstGeom>
          <a:solidFill>
            <a:srgbClr val="80BF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rot="-5400000">
            <a:off x="7146195" y="8040744"/>
            <a:ext cx="631823" cy="740389"/>
          </a:xfrm>
          <a:custGeom>
            <a:rect b="b" l="l" r="r" t="t"/>
            <a:pathLst>
              <a:path extrusionOk="0" h="928388" w="797253">
                <a:moveTo>
                  <a:pt x="0" y="0"/>
                </a:moveTo>
                <a:lnTo>
                  <a:pt x="797254" y="0"/>
                </a:lnTo>
                <a:lnTo>
                  <a:pt x="797254" y="928388"/>
                </a:lnTo>
                <a:lnTo>
                  <a:pt x="0" y="928388"/>
                </a:lnTo>
                <a:lnTo>
                  <a:pt x="0" y="0"/>
                </a:lnTo>
                <a:close/>
              </a:path>
            </a:pathLst>
          </a:custGeom>
          <a:blipFill rotWithShape="1">
            <a:blip r:embed="rId5">
              <a:alphaModFix/>
            </a:blip>
            <a:stretch>
              <a:fillRect b="0" l="0" r="0" t="0"/>
            </a:stretch>
          </a:blipFill>
          <a:ln>
            <a:noFill/>
          </a:ln>
        </p:spPr>
      </p:sp>
      <p:cxnSp>
        <p:nvCxnSpPr>
          <p:cNvPr id="148" name="Google Shape;148;p4"/>
          <p:cNvCxnSpPr/>
          <p:nvPr/>
        </p:nvCxnSpPr>
        <p:spPr>
          <a:xfrm>
            <a:off x="865598" y="3136608"/>
            <a:ext cx="447900" cy="0"/>
          </a:xfrm>
          <a:prstGeom prst="straightConnector1">
            <a:avLst/>
          </a:prstGeom>
          <a:noFill/>
          <a:ln cap="flat" cmpd="sng" w="47625">
            <a:solidFill>
              <a:srgbClr val="71AA48"/>
            </a:solidFill>
            <a:prstDash val="solid"/>
            <a:round/>
            <a:headEnd len="sm" w="sm" type="none"/>
            <a:tailEnd len="sm" w="sm" type="none"/>
          </a:ln>
        </p:spPr>
      </p:cxnSp>
      <p:sp>
        <p:nvSpPr>
          <p:cNvPr id="149" name="Google Shape;149;p4"/>
          <p:cNvSpPr txBox="1"/>
          <p:nvPr/>
        </p:nvSpPr>
        <p:spPr>
          <a:xfrm>
            <a:off x="789400" y="2371725"/>
            <a:ext cx="65130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NOTRE SOLUTION</a:t>
            </a:r>
            <a:endParaRPr b="0" i="0" sz="3800" u="none" cap="none" strike="noStrike">
              <a:solidFill>
                <a:srgbClr val="000000"/>
              </a:solidFill>
              <a:latin typeface="Arial"/>
              <a:ea typeface="Arial"/>
              <a:cs typeface="Arial"/>
              <a:sym typeface="Arial"/>
            </a:endParaRPr>
          </a:p>
        </p:txBody>
      </p:sp>
      <p:sp>
        <p:nvSpPr>
          <p:cNvPr id="150" name="Google Shape;150;p4"/>
          <p:cNvSpPr txBox="1"/>
          <p:nvPr/>
        </p:nvSpPr>
        <p:spPr>
          <a:xfrm>
            <a:off x="789400" y="3966425"/>
            <a:ext cx="8295900" cy="27429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700"/>
              <a:buFont typeface="Arial"/>
              <a:buNone/>
            </a:pPr>
            <a:r>
              <a:rPr b="0" i="0" lang="en-US" sz="2700" u="none" cap="none" strike="noStrike">
                <a:solidFill>
                  <a:srgbClr val="1D1D1F"/>
                </a:solidFill>
                <a:latin typeface="Montserrat"/>
                <a:ea typeface="Montserrat"/>
                <a:cs typeface="Montserrat"/>
                <a:sym typeface="Montserrat"/>
              </a:rPr>
              <a:t>Nous aidons les personnes soucieuses de leur santé en proposant des  salades diètes, salades de fruits, jus détox et repas sur mesure, via notre salade bar virtuel, qui affiche en temps réel l’apport calorique et nutritionnel.</a:t>
            </a:r>
            <a:endParaRPr b="0" i="0" sz="2000" u="none" cap="none" strike="noStrike">
              <a:solidFill>
                <a:srgbClr val="000000"/>
              </a:solidFill>
              <a:latin typeface="Arial"/>
              <a:ea typeface="Arial"/>
              <a:cs typeface="Arial"/>
              <a:sym typeface="Arial"/>
            </a:endParaRPr>
          </a:p>
        </p:txBody>
      </p:sp>
      <p:pic>
        <p:nvPicPr>
          <p:cNvPr id="151" name="Google Shape;151;p4"/>
          <p:cNvPicPr preferRelativeResize="0"/>
          <p:nvPr/>
        </p:nvPicPr>
        <p:blipFill rotWithShape="1">
          <a:blip r:embed="rId6">
            <a:alphaModFix/>
          </a:blip>
          <a:srcRect b="0" l="18862" r="18861" t="0"/>
          <a:stretch/>
        </p:blipFill>
        <p:spPr>
          <a:xfrm>
            <a:off x="10586600" y="0"/>
            <a:ext cx="7437624" cy="10287000"/>
          </a:xfrm>
          <a:prstGeom prst="rect">
            <a:avLst/>
          </a:prstGeom>
          <a:noFill/>
          <a:ln>
            <a:noFill/>
          </a:ln>
          <a:effectLst>
            <a:outerShdw blurRad="771525" rotWithShape="0" algn="bl" dir="5400000" dist="19050">
              <a:srgbClr val="000000">
                <a:alpha val="4941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p:nvPr/>
        </p:nvSpPr>
        <p:spPr>
          <a:xfrm>
            <a:off x="10337065" y="0"/>
            <a:ext cx="7950935" cy="51435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
          <p:cNvSpPr/>
          <p:nvPr/>
        </p:nvSpPr>
        <p:spPr>
          <a:xfrm rot="-5400000">
            <a:off x="1235719" y="3931682"/>
            <a:ext cx="3689284" cy="3656264"/>
          </a:xfrm>
          <a:prstGeom prst="rect">
            <a:avLst/>
          </a:prstGeom>
          <a:solidFill>
            <a:srgbClr val="71AA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rot="-5400000">
            <a:off x="5089225" y="3931682"/>
            <a:ext cx="3689284" cy="3656264"/>
          </a:xfrm>
          <a:prstGeom prst="rect">
            <a:avLst/>
          </a:prstGeom>
          <a:solidFill>
            <a:srgbClr val="71AA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p5"/>
          <p:cNvPicPr preferRelativeResize="0"/>
          <p:nvPr/>
        </p:nvPicPr>
        <p:blipFill rotWithShape="1">
          <a:blip r:embed="rId3">
            <a:alphaModFix/>
          </a:blip>
          <a:srcRect b="0" l="17183" r="17183" t="0"/>
          <a:stretch/>
        </p:blipFill>
        <p:spPr>
          <a:xfrm>
            <a:off x="1411326" y="4074268"/>
            <a:ext cx="3338070" cy="3375845"/>
          </a:xfrm>
          <a:prstGeom prst="rect">
            <a:avLst/>
          </a:prstGeom>
          <a:noFill/>
          <a:ln>
            <a:noFill/>
          </a:ln>
        </p:spPr>
      </p:pic>
      <p:pic>
        <p:nvPicPr>
          <p:cNvPr id="160" name="Google Shape;160;p5"/>
          <p:cNvPicPr preferRelativeResize="0"/>
          <p:nvPr/>
        </p:nvPicPr>
        <p:blipFill rotWithShape="1">
          <a:blip r:embed="rId4">
            <a:alphaModFix/>
          </a:blip>
          <a:srcRect b="0" l="22186" r="22192" t="0"/>
          <a:stretch/>
        </p:blipFill>
        <p:spPr>
          <a:xfrm>
            <a:off x="5264832" y="4074268"/>
            <a:ext cx="3338071" cy="3375845"/>
          </a:xfrm>
          <a:prstGeom prst="rect">
            <a:avLst/>
          </a:prstGeom>
          <a:noFill/>
          <a:ln>
            <a:noFill/>
          </a:ln>
        </p:spPr>
      </p:pic>
      <p:sp>
        <p:nvSpPr>
          <p:cNvPr id="161" name="Google Shape;161;p5"/>
          <p:cNvSpPr/>
          <p:nvPr/>
        </p:nvSpPr>
        <p:spPr>
          <a:xfrm>
            <a:off x="1252225" y="7604448"/>
            <a:ext cx="3656400" cy="24270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5105725" y="7604449"/>
            <a:ext cx="3656400" cy="24270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3" name="Google Shape;163;p5"/>
          <p:cNvCxnSpPr/>
          <p:nvPr/>
        </p:nvCxnSpPr>
        <p:spPr>
          <a:xfrm rot="10800000">
            <a:off x="1641258" y="8213778"/>
            <a:ext cx="2871199" cy="0"/>
          </a:xfrm>
          <a:prstGeom prst="straightConnector1">
            <a:avLst/>
          </a:prstGeom>
          <a:noFill/>
          <a:ln cap="flat" cmpd="sng" w="19050">
            <a:solidFill>
              <a:srgbClr val="71AA48"/>
            </a:solidFill>
            <a:prstDash val="solid"/>
            <a:round/>
            <a:headEnd len="sm" w="sm" type="none"/>
            <a:tailEnd len="sm" w="sm" type="none"/>
          </a:ln>
        </p:spPr>
      </p:cxnSp>
      <p:cxnSp>
        <p:nvCxnSpPr>
          <p:cNvPr id="164" name="Google Shape;164;p5"/>
          <p:cNvCxnSpPr/>
          <p:nvPr/>
        </p:nvCxnSpPr>
        <p:spPr>
          <a:xfrm rot="10800000">
            <a:off x="5494765" y="8223303"/>
            <a:ext cx="2871199" cy="0"/>
          </a:xfrm>
          <a:prstGeom prst="straightConnector1">
            <a:avLst/>
          </a:prstGeom>
          <a:noFill/>
          <a:ln cap="flat" cmpd="sng" w="19050">
            <a:solidFill>
              <a:srgbClr val="71AA48"/>
            </a:solidFill>
            <a:prstDash val="solid"/>
            <a:round/>
            <a:headEnd len="sm" w="sm" type="none"/>
            <a:tailEnd len="sm" w="sm" type="none"/>
          </a:ln>
        </p:spPr>
      </p:cxnSp>
      <p:cxnSp>
        <p:nvCxnSpPr>
          <p:cNvPr id="165" name="Google Shape;165;p5"/>
          <p:cNvCxnSpPr/>
          <p:nvPr/>
        </p:nvCxnSpPr>
        <p:spPr>
          <a:xfrm>
            <a:off x="1022847" y="1605888"/>
            <a:ext cx="561900" cy="0"/>
          </a:xfrm>
          <a:prstGeom prst="straightConnector1">
            <a:avLst/>
          </a:prstGeom>
          <a:noFill/>
          <a:ln cap="flat" cmpd="sng" w="47625">
            <a:solidFill>
              <a:srgbClr val="71AA48"/>
            </a:solidFill>
            <a:prstDash val="solid"/>
            <a:round/>
            <a:headEnd len="sm" w="sm" type="none"/>
            <a:tailEnd len="sm" w="sm" type="none"/>
          </a:ln>
        </p:spPr>
      </p:cxnSp>
      <p:sp>
        <p:nvSpPr>
          <p:cNvPr id="166" name="Google Shape;166;p5"/>
          <p:cNvSpPr/>
          <p:nvPr/>
        </p:nvSpPr>
        <p:spPr>
          <a:xfrm rot="-5400000">
            <a:off x="9938438" y="566167"/>
            <a:ext cx="797253" cy="928388"/>
          </a:xfrm>
          <a:custGeom>
            <a:rect b="b" l="l" r="r" t="t"/>
            <a:pathLst>
              <a:path extrusionOk="0" h="928388" w="797253">
                <a:moveTo>
                  <a:pt x="0" y="0"/>
                </a:moveTo>
                <a:lnTo>
                  <a:pt x="797254" y="0"/>
                </a:lnTo>
                <a:lnTo>
                  <a:pt x="797254" y="928388"/>
                </a:lnTo>
                <a:lnTo>
                  <a:pt x="0" y="928388"/>
                </a:lnTo>
                <a:lnTo>
                  <a:pt x="0" y="0"/>
                </a:lnTo>
                <a:close/>
              </a:path>
            </a:pathLst>
          </a:custGeom>
          <a:blipFill rotWithShape="1">
            <a:blip r:embed="rId5">
              <a:alphaModFix/>
            </a:blip>
            <a:stretch>
              <a:fillRect b="0" l="0" r="0" t="0"/>
            </a:stretch>
          </a:blipFill>
          <a:ln>
            <a:noFill/>
          </a:ln>
        </p:spPr>
      </p:sp>
      <p:sp>
        <p:nvSpPr>
          <p:cNvPr id="167" name="Google Shape;167;p5"/>
          <p:cNvSpPr/>
          <p:nvPr/>
        </p:nvSpPr>
        <p:spPr>
          <a:xfrm>
            <a:off x="17476816" y="9715500"/>
            <a:ext cx="315884" cy="315884"/>
          </a:xfrm>
          <a:custGeom>
            <a:rect b="b" l="l" r="r" t="t"/>
            <a:pathLst>
              <a:path extrusionOk="0" h="315884" w="315884">
                <a:moveTo>
                  <a:pt x="0" y="0"/>
                </a:moveTo>
                <a:lnTo>
                  <a:pt x="315884" y="0"/>
                </a:lnTo>
                <a:lnTo>
                  <a:pt x="315884" y="315884"/>
                </a:lnTo>
                <a:lnTo>
                  <a:pt x="0" y="315884"/>
                </a:lnTo>
                <a:lnTo>
                  <a:pt x="0" y="0"/>
                </a:lnTo>
                <a:close/>
              </a:path>
            </a:pathLst>
          </a:custGeom>
          <a:blipFill rotWithShape="1">
            <a:blip r:embed="rId6">
              <a:alphaModFix/>
            </a:blip>
            <a:stretch>
              <a:fillRect b="0" l="0" r="0" t="0"/>
            </a:stretch>
          </a:blipFill>
          <a:ln>
            <a:noFill/>
          </a:ln>
        </p:spPr>
      </p:sp>
      <p:sp>
        <p:nvSpPr>
          <p:cNvPr id="168" name="Google Shape;168;p5"/>
          <p:cNvSpPr/>
          <p:nvPr/>
        </p:nvSpPr>
        <p:spPr>
          <a:xfrm flipH="1">
            <a:off x="16443699" y="9258300"/>
            <a:ext cx="315884" cy="315884"/>
          </a:xfrm>
          <a:custGeom>
            <a:rect b="b" l="l" r="r" t="t"/>
            <a:pathLst>
              <a:path extrusionOk="0" h="315884" w="315884">
                <a:moveTo>
                  <a:pt x="315884" y="0"/>
                </a:moveTo>
                <a:lnTo>
                  <a:pt x="0" y="0"/>
                </a:lnTo>
                <a:lnTo>
                  <a:pt x="0" y="315884"/>
                </a:lnTo>
                <a:lnTo>
                  <a:pt x="315884" y="315884"/>
                </a:lnTo>
                <a:lnTo>
                  <a:pt x="315884" y="0"/>
                </a:lnTo>
                <a:close/>
              </a:path>
            </a:pathLst>
          </a:custGeom>
          <a:blipFill rotWithShape="1">
            <a:blip r:embed="rId7">
              <a:alphaModFix amt="19999"/>
            </a:blip>
            <a:stretch>
              <a:fillRect b="0" l="0" r="0" t="0"/>
            </a:stretch>
          </a:blipFill>
          <a:ln>
            <a:noFill/>
          </a:ln>
        </p:spPr>
      </p:sp>
      <p:sp>
        <p:nvSpPr>
          <p:cNvPr id="169" name="Google Shape;169;p5"/>
          <p:cNvSpPr/>
          <p:nvPr/>
        </p:nvSpPr>
        <p:spPr>
          <a:xfrm rot="-5400000">
            <a:off x="9497964" y="3931682"/>
            <a:ext cx="3689284" cy="3656264"/>
          </a:xfrm>
          <a:prstGeom prst="rect">
            <a:avLst/>
          </a:prstGeom>
          <a:solidFill>
            <a:srgbClr val="71AA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rot="-5400000">
            <a:off x="13351470" y="3931682"/>
            <a:ext cx="3689284" cy="3656264"/>
          </a:xfrm>
          <a:prstGeom prst="rect">
            <a:avLst/>
          </a:prstGeom>
          <a:solidFill>
            <a:srgbClr val="71AA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p5"/>
          <p:cNvPicPr preferRelativeResize="0"/>
          <p:nvPr/>
        </p:nvPicPr>
        <p:blipFill rotWithShape="1">
          <a:blip r:embed="rId8">
            <a:alphaModFix/>
          </a:blip>
          <a:srcRect b="16319" l="0" r="0" t="16326"/>
          <a:stretch/>
        </p:blipFill>
        <p:spPr>
          <a:xfrm>
            <a:off x="9673571" y="4074268"/>
            <a:ext cx="3338070" cy="3375845"/>
          </a:xfrm>
          <a:prstGeom prst="rect">
            <a:avLst/>
          </a:prstGeom>
          <a:noFill/>
          <a:ln>
            <a:noFill/>
          </a:ln>
        </p:spPr>
      </p:pic>
      <p:pic>
        <p:nvPicPr>
          <p:cNvPr id="172" name="Google Shape;172;p5"/>
          <p:cNvPicPr preferRelativeResize="0"/>
          <p:nvPr/>
        </p:nvPicPr>
        <p:blipFill rotWithShape="1">
          <a:blip r:embed="rId9">
            <a:alphaModFix/>
          </a:blip>
          <a:srcRect b="0" l="17060" r="17060" t="0"/>
          <a:stretch/>
        </p:blipFill>
        <p:spPr>
          <a:xfrm>
            <a:off x="13527077" y="4074268"/>
            <a:ext cx="3338070" cy="3375845"/>
          </a:xfrm>
          <a:prstGeom prst="rect">
            <a:avLst/>
          </a:prstGeom>
          <a:noFill/>
          <a:ln>
            <a:noFill/>
          </a:ln>
        </p:spPr>
      </p:pic>
      <p:sp>
        <p:nvSpPr>
          <p:cNvPr id="173" name="Google Shape;173;p5"/>
          <p:cNvSpPr/>
          <p:nvPr/>
        </p:nvSpPr>
        <p:spPr>
          <a:xfrm>
            <a:off x="9514475" y="7604448"/>
            <a:ext cx="3656400" cy="24270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
          <p:cNvSpPr/>
          <p:nvPr/>
        </p:nvSpPr>
        <p:spPr>
          <a:xfrm>
            <a:off x="13367975" y="7604449"/>
            <a:ext cx="3656400" cy="2427000"/>
          </a:xfrm>
          <a:prstGeom prst="rect">
            <a:avLst/>
          </a:prstGeom>
          <a:solidFill>
            <a:srgbClr val="326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5" name="Google Shape;175;p5"/>
          <p:cNvCxnSpPr/>
          <p:nvPr/>
        </p:nvCxnSpPr>
        <p:spPr>
          <a:xfrm rot="10800000">
            <a:off x="9903503" y="8223303"/>
            <a:ext cx="2871199" cy="0"/>
          </a:xfrm>
          <a:prstGeom prst="straightConnector1">
            <a:avLst/>
          </a:prstGeom>
          <a:noFill/>
          <a:ln cap="flat" cmpd="sng" w="19050">
            <a:solidFill>
              <a:srgbClr val="71AA48"/>
            </a:solidFill>
            <a:prstDash val="solid"/>
            <a:round/>
            <a:headEnd len="sm" w="sm" type="none"/>
            <a:tailEnd len="sm" w="sm" type="none"/>
          </a:ln>
        </p:spPr>
      </p:cxnSp>
      <p:cxnSp>
        <p:nvCxnSpPr>
          <p:cNvPr id="176" name="Google Shape;176;p5"/>
          <p:cNvCxnSpPr/>
          <p:nvPr/>
        </p:nvCxnSpPr>
        <p:spPr>
          <a:xfrm rot="10800000">
            <a:off x="13757010" y="8232828"/>
            <a:ext cx="2871199" cy="0"/>
          </a:xfrm>
          <a:prstGeom prst="straightConnector1">
            <a:avLst/>
          </a:prstGeom>
          <a:noFill/>
          <a:ln cap="flat" cmpd="sng" w="19050">
            <a:solidFill>
              <a:srgbClr val="71AA48"/>
            </a:solidFill>
            <a:prstDash val="solid"/>
            <a:round/>
            <a:headEnd len="sm" w="sm" type="none"/>
            <a:tailEnd len="sm" w="sm" type="none"/>
          </a:ln>
        </p:spPr>
      </p:cxnSp>
      <p:sp>
        <p:nvSpPr>
          <p:cNvPr id="177" name="Google Shape;177;p5"/>
          <p:cNvSpPr txBox="1"/>
          <p:nvPr/>
        </p:nvSpPr>
        <p:spPr>
          <a:xfrm>
            <a:off x="1610750" y="8337776"/>
            <a:ext cx="3138600" cy="1523700"/>
          </a:xfrm>
          <a:prstGeom prst="rect">
            <a:avLst/>
          </a:prstGeom>
          <a:noFill/>
          <a:ln>
            <a:noFill/>
          </a:ln>
        </p:spPr>
        <p:txBody>
          <a:bodyPr anchorCtr="0" anchor="t" bIns="0" lIns="0" spcFirstLastPara="1" rIns="0" wrap="square" tIns="0">
            <a:spAutoFit/>
          </a:bodyPr>
          <a:lstStyle/>
          <a:p>
            <a:pPr indent="0" lvl="0" marL="0" marR="0" rtl="0" algn="just">
              <a:lnSpc>
                <a:spcPct val="139969"/>
              </a:lnSpc>
              <a:spcBef>
                <a:spcPts val="0"/>
              </a:spcBef>
              <a:spcAft>
                <a:spcPts val="0"/>
              </a:spcAft>
              <a:buClr>
                <a:srgbClr val="000000"/>
              </a:buClr>
              <a:buSzPts val="1500"/>
              <a:buFont typeface="Arial"/>
              <a:buNone/>
            </a:pPr>
            <a:r>
              <a:rPr b="0" i="0" lang="en-US" sz="1500" u="none" cap="none" strike="noStrike">
                <a:solidFill>
                  <a:srgbClr val="FFFFFF"/>
                </a:solidFill>
                <a:latin typeface="Montserrat"/>
                <a:ea typeface="Montserrat"/>
                <a:cs typeface="Montserrat"/>
                <a:sym typeface="Montserrat"/>
              </a:rPr>
              <a:t>Composez votre salade via notre salade bar virtuel composé de fruits et légumes frais de saison,  d'une variété de poissons, volailles et sauces </a:t>
            </a:r>
            <a:endParaRPr b="0" i="0" sz="1500" u="none" cap="none" strike="noStrike">
              <a:solidFill>
                <a:srgbClr val="000000"/>
              </a:solidFill>
              <a:latin typeface="Arial"/>
              <a:ea typeface="Arial"/>
              <a:cs typeface="Arial"/>
              <a:sym typeface="Arial"/>
            </a:endParaRPr>
          </a:p>
        </p:txBody>
      </p:sp>
      <p:sp>
        <p:nvSpPr>
          <p:cNvPr id="178" name="Google Shape;178;p5"/>
          <p:cNvSpPr txBox="1"/>
          <p:nvPr/>
        </p:nvSpPr>
        <p:spPr>
          <a:xfrm>
            <a:off x="5464247" y="8375887"/>
            <a:ext cx="3138600" cy="2094600"/>
          </a:xfrm>
          <a:prstGeom prst="rect">
            <a:avLst/>
          </a:prstGeom>
          <a:noFill/>
          <a:ln>
            <a:noFill/>
          </a:ln>
        </p:spPr>
        <p:txBody>
          <a:bodyPr anchorCtr="0" anchor="t" bIns="0" lIns="0" spcFirstLastPara="1" rIns="0" wrap="square" tIns="0">
            <a:spAutoFit/>
          </a:bodyPr>
          <a:lstStyle/>
          <a:p>
            <a:pPr indent="0" lvl="0" marL="0" marR="0" rtl="0" algn="just">
              <a:lnSpc>
                <a:spcPct val="139969"/>
              </a:lnSpc>
              <a:spcBef>
                <a:spcPts val="0"/>
              </a:spcBef>
              <a:spcAft>
                <a:spcPts val="0"/>
              </a:spcAft>
              <a:buClr>
                <a:srgbClr val="000000"/>
              </a:buClr>
              <a:buSzPts val="1500"/>
              <a:buFont typeface="Arial"/>
              <a:buNone/>
            </a:pPr>
            <a:r>
              <a:rPr b="0" i="0" lang="en-US" sz="1500" u="none" cap="none" strike="noStrike">
                <a:solidFill>
                  <a:srgbClr val="FFFFFF"/>
                </a:solidFill>
                <a:latin typeface="Montserrat"/>
                <a:ea typeface="Montserrat"/>
                <a:cs typeface="Montserrat"/>
                <a:sym typeface="Montserrat"/>
              </a:rPr>
              <a:t>Composez des mélanges de fruits frais personnalisés selon vos goûts,  avec la possibilité d'ajouter du jus de fruits nature au choix. </a:t>
            </a:r>
            <a:endParaRPr b="0" i="0" sz="1500" u="none" cap="none" strike="noStrike">
              <a:solidFill>
                <a:srgbClr val="000000"/>
              </a:solidFill>
              <a:latin typeface="Arial"/>
              <a:ea typeface="Arial"/>
              <a:cs typeface="Arial"/>
              <a:sym typeface="Arial"/>
            </a:endParaRPr>
          </a:p>
          <a:p>
            <a:pPr indent="0" lvl="0" marL="0" marR="0" rtl="0" algn="l">
              <a:lnSpc>
                <a:spcPct val="139969"/>
              </a:lnSpc>
              <a:spcBef>
                <a:spcPts val="0"/>
              </a:spcBef>
              <a:spcAft>
                <a:spcPts val="0"/>
              </a:spcAft>
              <a:buClr>
                <a:srgbClr val="000000"/>
              </a:buClr>
              <a:buSzPts val="1296"/>
              <a:buFont typeface="Arial"/>
              <a:buNone/>
            </a:pPr>
            <a:r>
              <a:t/>
            </a:r>
            <a:endParaRPr b="0" i="0" sz="1296" u="none" cap="none" strike="noStrike">
              <a:solidFill>
                <a:srgbClr val="FFFFFF"/>
              </a:solidFill>
              <a:latin typeface="Montserrat"/>
              <a:ea typeface="Montserrat"/>
              <a:cs typeface="Montserrat"/>
              <a:sym typeface="Montserrat"/>
            </a:endParaRPr>
          </a:p>
          <a:p>
            <a:pPr indent="0" lvl="0" marL="0" marR="0" rtl="0" algn="l">
              <a:lnSpc>
                <a:spcPct val="139969"/>
              </a:lnSpc>
              <a:spcBef>
                <a:spcPts val="0"/>
              </a:spcBef>
              <a:spcAft>
                <a:spcPts val="0"/>
              </a:spcAft>
              <a:buClr>
                <a:srgbClr val="000000"/>
              </a:buClr>
              <a:buSzPts val="1296"/>
              <a:buFont typeface="Arial"/>
              <a:buNone/>
            </a:pPr>
            <a:r>
              <a:t/>
            </a:r>
            <a:endParaRPr b="0" i="0" sz="1296" u="none" cap="none" strike="noStrike">
              <a:solidFill>
                <a:srgbClr val="FFFFFF"/>
              </a:solidFill>
              <a:latin typeface="Montserrat"/>
              <a:ea typeface="Montserrat"/>
              <a:cs typeface="Montserrat"/>
              <a:sym typeface="Montserrat"/>
            </a:endParaRPr>
          </a:p>
        </p:txBody>
      </p:sp>
      <p:sp>
        <p:nvSpPr>
          <p:cNvPr id="179" name="Google Shape;179;p5"/>
          <p:cNvSpPr txBox="1"/>
          <p:nvPr/>
        </p:nvSpPr>
        <p:spPr>
          <a:xfrm>
            <a:off x="1610741" y="7889600"/>
            <a:ext cx="2904668" cy="250531"/>
          </a:xfrm>
          <a:prstGeom prst="rect">
            <a:avLst/>
          </a:prstGeom>
          <a:noFill/>
          <a:ln>
            <a:noFill/>
          </a:ln>
        </p:spPr>
        <p:txBody>
          <a:bodyPr anchorCtr="0" anchor="t" bIns="0" lIns="0" spcFirstLastPara="1" rIns="0" wrap="square" tIns="0">
            <a:spAutoFit/>
          </a:bodyPr>
          <a:lstStyle/>
          <a:p>
            <a:pPr indent="0" lvl="0" marL="0" marR="0" rtl="0" algn="l">
              <a:lnSpc>
                <a:spcPct val="109988"/>
              </a:lnSpc>
              <a:spcBef>
                <a:spcPts val="0"/>
              </a:spcBef>
              <a:spcAft>
                <a:spcPts val="0"/>
              </a:spcAft>
              <a:buClr>
                <a:srgbClr val="000000"/>
              </a:buClr>
              <a:buSzPts val="1782"/>
              <a:buFont typeface="Arial"/>
              <a:buNone/>
            </a:pPr>
            <a:r>
              <a:rPr b="1" i="0" lang="en-US" sz="1782" u="none" cap="none" strike="noStrike">
                <a:solidFill>
                  <a:srgbClr val="FFFFFF"/>
                </a:solidFill>
                <a:latin typeface="Montserrat"/>
                <a:ea typeface="Montserrat"/>
                <a:cs typeface="Montserrat"/>
                <a:sym typeface="Montserrat"/>
              </a:rPr>
              <a:t>Salades diètes</a:t>
            </a:r>
            <a:endParaRPr b="0" i="0" sz="1400" u="none" cap="none" strike="noStrike">
              <a:solidFill>
                <a:srgbClr val="000000"/>
              </a:solidFill>
              <a:latin typeface="Arial"/>
              <a:ea typeface="Arial"/>
              <a:cs typeface="Arial"/>
              <a:sym typeface="Arial"/>
            </a:endParaRPr>
          </a:p>
        </p:txBody>
      </p:sp>
      <p:sp>
        <p:nvSpPr>
          <p:cNvPr id="180" name="Google Shape;180;p5"/>
          <p:cNvSpPr txBox="1"/>
          <p:nvPr/>
        </p:nvSpPr>
        <p:spPr>
          <a:xfrm>
            <a:off x="5464247" y="7889600"/>
            <a:ext cx="2904668" cy="250531"/>
          </a:xfrm>
          <a:prstGeom prst="rect">
            <a:avLst/>
          </a:prstGeom>
          <a:noFill/>
          <a:ln>
            <a:noFill/>
          </a:ln>
        </p:spPr>
        <p:txBody>
          <a:bodyPr anchorCtr="0" anchor="t" bIns="0" lIns="0" spcFirstLastPara="1" rIns="0" wrap="square" tIns="0">
            <a:spAutoFit/>
          </a:bodyPr>
          <a:lstStyle/>
          <a:p>
            <a:pPr indent="0" lvl="0" marL="0" marR="0" rtl="0" algn="l">
              <a:lnSpc>
                <a:spcPct val="109988"/>
              </a:lnSpc>
              <a:spcBef>
                <a:spcPts val="0"/>
              </a:spcBef>
              <a:spcAft>
                <a:spcPts val="0"/>
              </a:spcAft>
              <a:buClr>
                <a:srgbClr val="000000"/>
              </a:buClr>
              <a:buSzPts val="1782"/>
              <a:buFont typeface="Arial"/>
              <a:buNone/>
            </a:pPr>
            <a:r>
              <a:rPr b="1" i="0" lang="en-US" sz="1782" u="none" cap="none" strike="noStrike">
                <a:solidFill>
                  <a:srgbClr val="FFFFFF"/>
                </a:solidFill>
                <a:latin typeface="Montserrat"/>
                <a:ea typeface="Montserrat"/>
                <a:cs typeface="Montserrat"/>
                <a:sym typeface="Montserrat"/>
              </a:rPr>
              <a:t>Salades de fruits</a:t>
            </a:r>
            <a:endParaRPr b="0" i="0" sz="1400" u="none" cap="none" strike="noStrike">
              <a:solidFill>
                <a:srgbClr val="000000"/>
              </a:solidFill>
              <a:latin typeface="Arial"/>
              <a:ea typeface="Arial"/>
              <a:cs typeface="Arial"/>
              <a:sym typeface="Arial"/>
            </a:endParaRPr>
          </a:p>
        </p:txBody>
      </p:sp>
      <p:sp>
        <p:nvSpPr>
          <p:cNvPr id="181" name="Google Shape;181;p5"/>
          <p:cNvSpPr txBox="1"/>
          <p:nvPr/>
        </p:nvSpPr>
        <p:spPr>
          <a:xfrm>
            <a:off x="1022847" y="809991"/>
            <a:ext cx="61704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NOS PRODUITS</a:t>
            </a:r>
            <a:endParaRPr b="0" i="0" sz="3800" u="none" cap="none" strike="noStrike">
              <a:solidFill>
                <a:srgbClr val="000000"/>
              </a:solidFill>
              <a:latin typeface="Arial"/>
              <a:ea typeface="Arial"/>
              <a:cs typeface="Arial"/>
              <a:sym typeface="Arial"/>
            </a:endParaRPr>
          </a:p>
        </p:txBody>
      </p:sp>
      <p:sp>
        <p:nvSpPr>
          <p:cNvPr id="182" name="Google Shape;182;p5"/>
          <p:cNvSpPr txBox="1"/>
          <p:nvPr/>
        </p:nvSpPr>
        <p:spPr>
          <a:xfrm>
            <a:off x="1022850" y="2387350"/>
            <a:ext cx="9088200" cy="997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700"/>
              <a:buFont typeface="Arial"/>
              <a:buNone/>
            </a:pPr>
            <a:r>
              <a:rPr b="0" i="0" lang="en-US" sz="2700" u="none" cap="none" strike="noStrike">
                <a:solidFill>
                  <a:srgbClr val="1D1D1F"/>
                </a:solidFill>
                <a:latin typeface="Montserrat"/>
                <a:ea typeface="Montserrat"/>
                <a:cs typeface="Montserrat"/>
                <a:sym typeface="Montserrat"/>
              </a:rPr>
              <a:t>Découvrez notre sélection de plats et boissons sains pour une alimentation équilibrée et naturelle.</a:t>
            </a:r>
            <a:endParaRPr b="0" i="0" sz="2700" u="none" cap="none" strike="noStrike">
              <a:solidFill>
                <a:srgbClr val="000000"/>
              </a:solidFill>
              <a:latin typeface="Arial"/>
              <a:ea typeface="Arial"/>
              <a:cs typeface="Arial"/>
              <a:sym typeface="Arial"/>
            </a:endParaRPr>
          </a:p>
        </p:txBody>
      </p:sp>
      <p:sp>
        <p:nvSpPr>
          <p:cNvPr id="183" name="Google Shape;183;p5"/>
          <p:cNvSpPr txBox="1"/>
          <p:nvPr/>
        </p:nvSpPr>
        <p:spPr>
          <a:xfrm>
            <a:off x="9872986" y="8394937"/>
            <a:ext cx="3138600" cy="1815300"/>
          </a:xfrm>
          <a:prstGeom prst="rect">
            <a:avLst/>
          </a:prstGeom>
          <a:noFill/>
          <a:ln>
            <a:noFill/>
          </a:ln>
        </p:spPr>
        <p:txBody>
          <a:bodyPr anchorCtr="0" anchor="t" bIns="0" lIns="0" spcFirstLastPara="1" rIns="0" wrap="square" tIns="0">
            <a:spAutoFit/>
          </a:bodyPr>
          <a:lstStyle/>
          <a:p>
            <a:pPr indent="0" lvl="0" marL="0" marR="0" rtl="0" algn="just">
              <a:lnSpc>
                <a:spcPct val="139969"/>
              </a:lnSpc>
              <a:spcBef>
                <a:spcPts val="0"/>
              </a:spcBef>
              <a:spcAft>
                <a:spcPts val="0"/>
              </a:spcAft>
              <a:buClr>
                <a:srgbClr val="000000"/>
              </a:buClr>
              <a:buSzPts val="1500"/>
              <a:buFont typeface="Arial"/>
              <a:buNone/>
            </a:pPr>
            <a:r>
              <a:rPr b="0" i="0" lang="en-US" sz="1500" u="none" cap="none" strike="noStrike">
                <a:solidFill>
                  <a:srgbClr val="FFFFFF"/>
                </a:solidFill>
                <a:latin typeface="Montserrat"/>
                <a:ea typeface="Montserrat"/>
                <a:cs typeface="Montserrat"/>
                <a:sym typeface="Montserrat"/>
              </a:rPr>
              <a:t>Dégustez nos boissons revitalisantes à base de fruits et légumes frais, idéales pour purifier votre organisme en douceur.</a:t>
            </a:r>
            <a:endParaRPr b="0" i="0" sz="1500" u="none" cap="none" strike="noStrike">
              <a:solidFill>
                <a:srgbClr val="000000"/>
              </a:solidFill>
              <a:latin typeface="Arial"/>
              <a:ea typeface="Arial"/>
              <a:cs typeface="Arial"/>
              <a:sym typeface="Arial"/>
            </a:endParaRPr>
          </a:p>
          <a:p>
            <a:pPr indent="0" lvl="0" marL="0" marR="0" rtl="0" algn="l">
              <a:lnSpc>
                <a:spcPct val="139969"/>
              </a:lnSpc>
              <a:spcBef>
                <a:spcPts val="0"/>
              </a:spcBef>
              <a:spcAft>
                <a:spcPts val="0"/>
              </a:spcAft>
              <a:buClr>
                <a:srgbClr val="000000"/>
              </a:buClr>
              <a:buSzPts val="1296"/>
              <a:buFont typeface="Arial"/>
              <a:buNone/>
            </a:pPr>
            <a:r>
              <a:t/>
            </a:r>
            <a:endParaRPr b="0" i="0" sz="1296" u="none" cap="none" strike="noStrike">
              <a:solidFill>
                <a:srgbClr val="FFFFFF"/>
              </a:solidFill>
              <a:latin typeface="Montserrat"/>
              <a:ea typeface="Montserrat"/>
              <a:cs typeface="Montserrat"/>
              <a:sym typeface="Montserrat"/>
            </a:endParaRPr>
          </a:p>
        </p:txBody>
      </p:sp>
      <p:sp>
        <p:nvSpPr>
          <p:cNvPr id="184" name="Google Shape;184;p5"/>
          <p:cNvSpPr txBox="1"/>
          <p:nvPr/>
        </p:nvSpPr>
        <p:spPr>
          <a:xfrm>
            <a:off x="13726492" y="8404462"/>
            <a:ext cx="3138600" cy="1169100"/>
          </a:xfrm>
          <a:prstGeom prst="rect">
            <a:avLst/>
          </a:prstGeom>
          <a:noFill/>
          <a:ln>
            <a:noFill/>
          </a:ln>
        </p:spPr>
        <p:txBody>
          <a:bodyPr anchorCtr="0" anchor="t" bIns="0" lIns="0" spcFirstLastPara="1" rIns="0" wrap="square" tIns="0">
            <a:spAutoFit/>
          </a:bodyPr>
          <a:lstStyle/>
          <a:p>
            <a:pPr indent="0" lvl="0" marL="0" marR="0" rtl="0" algn="just">
              <a:lnSpc>
                <a:spcPct val="139969"/>
              </a:lnSpc>
              <a:spcBef>
                <a:spcPts val="0"/>
              </a:spcBef>
              <a:spcAft>
                <a:spcPts val="0"/>
              </a:spcAft>
              <a:buClr>
                <a:srgbClr val="000000"/>
              </a:buClr>
              <a:buSzPts val="1500"/>
              <a:buFont typeface="Arial"/>
              <a:buNone/>
            </a:pPr>
            <a:r>
              <a:rPr b="0" i="0" lang="en-US" sz="1500" u="none" cap="none" strike="noStrike">
                <a:solidFill>
                  <a:srgbClr val="FFFFFF"/>
                </a:solidFill>
                <a:latin typeface="Montserrat"/>
                <a:ea typeface="Montserrat"/>
                <a:cs typeface="Montserrat"/>
                <a:sym typeface="Montserrat"/>
              </a:rPr>
              <a:t>Dégustez des jus 100% pur fruit pressés à froid, préservant ainsi toutes les vitamines et saveurs.</a:t>
            </a:r>
            <a:endParaRPr b="0" i="0" sz="1500" u="none" cap="none" strike="noStrike">
              <a:solidFill>
                <a:srgbClr val="000000"/>
              </a:solidFill>
              <a:latin typeface="Arial"/>
              <a:ea typeface="Arial"/>
              <a:cs typeface="Arial"/>
              <a:sym typeface="Arial"/>
            </a:endParaRPr>
          </a:p>
          <a:p>
            <a:pPr indent="0" lvl="0" marL="0" marR="0" rtl="0" algn="l">
              <a:lnSpc>
                <a:spcPct val="139969"/>
              </a:lnSpc>
              <a:spcBef>
                <a:spcPts val="0"/>
              </a:spcBef>
              <a:spcAft>
                <a:spcPts val="0"/>
              </a:spcAft>
              <a:buClr>
                <a:srgbClr val="000000"/>
              </a:buClr>
              <a:buSzPts val="1296"/>
              <a:buFont typeface="Arial"/>
              <a:buNone/>
            </a:pPr>
            <a:r>
              <a:t/>
            </a:r>
            <a:endParaRPr b="0" i="0" sz="1296" u="none" cap="none" strike="noStrike">
              <a:solidFill>
                <a:srgbClr val="FFFFFF"/>
              </a:solidFill>
              <a:latin typeface="Montserrat"/>
              <a:ea typeface="Montserrat"/>
              <a:cs typeface="Montserrat"/>
              <a:sym typeface="Montserrat"/>
            </a:endParaRPr>
          </a:p>
        </p:txBody>
      </p:sp>
      <p:sp>
        <p:nvSpPr>
          <p:cNvPr id="185" name="Google Shape;185;p5"/>
          <p:cNvSpPr txBox="1"/>
          <p:nvPr/>
        </p:nvSpPr>
        <p:spPr>
          <a:xfrm>
            <a:off x="9872986" y="7870550"/>
            <a:ext cx="2904668" cy="250531"/>
          </a:xfrm>
          <a:prstGeom prst="rect">
            <a:avLst/>
          </a:prstGeom>
          <a:noFill/>
          <a:ln>
            <a:noFill/>
          </a:ln>
        </p:spPr>
        <p:txBody>
          <a:bodyPr anchorCtr="0" anchor="t" bIns="0" lIns="0" spcFirstLastPara="1" rIns="0" wrap="square" tIns="0">
            <a:spAutoFit/>
          </a:bodyPr>
          <a:lstStyle/>
          <a:p>
            <a:pPr indent="0" lvl="0" marL="0" marR="0" rtl="0" algn="l">
              <a:lnSpc>
                <a:spcPct val="109988"/>
              </a:lnSpc>
              <a:spcBef>
                <a:spcPts val="0"/>
              </a:spcBef>
              <a:spcAft>
                <a:spcPts val="0"/>
              </a:spcAft>
              <a:buClr>
                <a:srgbClr val="000000"/>
              </a:buClr>
              <a:buSzPts val="1782"/>
              <a:buFont typeface="Arial"/>
              <a:buNone/>
            </a:pPr>
            <a:r>
              <a:rPr b="1" i="0" lang="en-US" sz="1782" u="none" cap="none" strike="noStrike">
                <a:solidFill>
                  <a:srgbClr val="FFFFFF"/>
                </a:solidFill>
                <a:latin typeface="Montserrat"/>
                <a:ea typeface="Montserrat"/>
                <a:cs typeface="Montserrat"/>
                <a:sym typeface="Montserrat"/>
              </a:rPr>
              <a:t>Jus détox</a:t>
            </a:r>
            <a:endParaRPr b="0" i="0" sz="1400" u="none" cap="none" strike="noStrike">
              <a:solidFill>
                <a:srgbClr val="000000"/>
              </a:solidFill>
              <a:latin typeface="Arial"/>
              <a:ea typeface="Arial"/>
              <a:cs typeface="Arial"/>
              <a:sym typeface="Arial"/>
            </a:endParaRPr>
          </a:p>
        </p:txBody>
      </p:sp>
      <p:sp>
        <p:nvSpPr>
          <p:cNvPr id="186" name="Google Shape;186;p5"/>
          <p:cNvSpPr txBox="1"/>
          <p:nvPr/>
        </p:nvSpPr>
        <p:spPr>
          <a:xfrm>
            <a:off x="13726492" y="7889600"/>
            <a:ext cx="2904668" cy="250531"/>
          </a:xfrm>
          <a:prstGeom prst="rect">
            <a:avLst/>
          </a:prstGeom>
          <a:noFill/>
          <a:ln>
            <a:noFill/>
          </a:ln>
        </p:spPr>
        <p:txBody>
          <a:bodyPr anchorCtr="0" anchor="t" bIns="0" lIns="0" spcFirstLastPara="1" rIns="0" wrap="square" tIns="0">
            <a:spAutoFit/>
          </a:bodyPr>
          <a:lstStyle/>
          <a:p>
            <a:pPr indent="0" lvl="0" marL="0" marR="0" rtl="0" algn="l">
              <a:lnSpc>
                <a:spcPct val="109988"/>
              </a:lnSpc>
              <a:spcBef>
                <a:spcPts val="0"/>
              </a:spcBef>
              <a:spcAft>
                <a:spcPts val="0"/>
              </a:spcAft>
              <a:buClr>
                <a:srgbClr val="000000"/>
              </a:buClr>
              <a:buSzPts val="1782"/>
              <a:buFont typeface="Arial"/>
              <a:buNone/>
            </a:pPr>
            <a:r>
              <a:rPr b="1" i="0" lang="en-US" sz="1782" u="none" cap="none" strike="noStrike">
                <a:solidFill>
                  <a:srgbClr val="FFFFFF"/>
                </a:solidFill>
                <a:latin typeface="Montserrat"/>
                <a:ea typeface="Montserrat"/>
                <a:cs typeface="Montserrat"/>
                <a:sym typeface="Montserrat"/>
              </a:rPr>
              <a:t>Jus nature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cxnSp>
        <p:nvCxnSpPr>
          <p:cNvPr id="191" name="Google Shape;191;g2f68b73632a_3_68"/>
          <p:cNvCxnSpPr/>
          <p:nvPr/>
        </p:nvCxnSpPr>
        <p:spPr>
          <a:xfrm>
            <a:off x="1099047" y="1377288"/>
            <a:ext cx="561900" cy="0"/>
          </a:xfrm>
          <a:prstGeom prst="straightConnector1">
            <a:avLst/>
          </a:prstGeom>
          <a:noFill/>
          <a:ln cap="flat" cmpd="sng" w="47625">
            <a:solidFill>
              <a:srgbClr val="71AA48"/>
            </a:solidFill>
            <a:prstDash val="solid"/>
            <a:round/>
            <a:headEnd len="sm" w="sm" type="none"/>
            <a:tailEnd len="sm" w="sm" type="none"/>
          </a:ln>
        </p:spPr>
      </p:cxnSp>
      <p:sp>
        <p:nvSpPr>
          <p:cNvPr id="192" name="Google Shape;192;g2f68b73632a_3_68"/>
          <p:cNvSpPr/>
          <p:nvPr/>
        </p:nvSpPr>
        <p:spPr>
          <a:xfrm>
            <a:off x="17476816" y="9715500"/>
            <a:ext cx="315884" cy="315884"/>
          </a:xfrm>
          <a:custGeom>
            <a:rect b="b" l="l" r="r" t="t"/>
            <a:pathLst>
              <a:path extrusionOk="0" h="315884" w="315884">
                <a:moveTo>
                  <a:pt x="0" y="0"/>
                </a:moveTo>
                <a:lnTo>
                  <a:pt x="315884" y="0"/>
                </a:lnTo>
                <a:lnTo>
                  <a:pt x="315884" y="315884"/>
                </a:lnTo>
                <a:lnTo>
                  <a:pt x="0" y="315884"/>
                </a:lnTo>
                <a:lnTo>
                  <a:pt x="0" y="0"/>
                </a:lnTo>
                <a:close/>
              </a:path>
            </a:pathLst>
          </a:custGeom>
          <a:blipFill rotWithShape="1">
            <a:blip r:embed="rId3">
              <a:alphaModFix/>
            </a:blip>
            <a:stretch>
              <a:fillRect b="0" l="0" r="0" t="0"/>
            </a:stretch>
          </a:blipFill>
          <a:ln>
            <a:noFill/>
          </a:ln>
        </p:spPr>
      </p:sp>
      <p:sp>
        <p:nvSpPr>
          <p:cNvPr id="193" name="Google Shape;193;g2f68b73632a_3_68"/>
          <p:cNvSpPr/>
          <p:nvPr/>
        </p:nvSpPr>
        <p:spPr>
          <a:xfrm flipH="1">
            <a:off x="16443699" y="9258300"/>
            <a:ext cx="315884" cy="315884"/>
          </a:xfrm>
          <a:custGeom>
            <a:rect b="b" l="l" r="r" t="t"/>
            <a:pathLst>
              <a:path extrusionOk="0" h="315884" w="315884">
                <a:moveTo>
                  <a:pt x="315884" y="0"/>
                </a:moveTo>
                <a:lnTo>
                  <a:pt x="0" y="0"/>
                </a:lnTo>
                <a:lnTo>
                  <a:pt x="0" y="315884"/>
                </a:lnTo>
                <a:lnTo>
                  <a:pt x="315884" y="315884"/>
                </a:lnTo>
                <a:lnTo>
                  <a:pt x="315884" y="0"/>
                </a:lnTo>
                <a:close/>
              </a:path>
            </a:pathLst>
          </a:custGeom>
          <a:blipFill rotWithShape="1">
            <a:blip r:embed="rId4">
              <a:alphaModFix amt="20000"/>
            </a:blip>
            <a:stretch>
              <a:fillRect b="0" l="0" r="0" t="0"/>
            </a:stretch>
          </a:blipFill>
          <a:ln>
            <a:noFill/>
          </a:ln>
        </p:spPr>
      </p:sp>
      <p:sp>
        <p:nvSpPr>
          <p:cNvPr id="194" name="Google Shape;194;g2f68b73632a_3_68"/>
          <p:cNvSpPr txBox="1"/>
          <p:nvPr/>
        </p:nvSpPr>
        <p:spPr>
          <a:xfrm>
            <a:off x="1022847" y="505191"/>
            <a:ext cx="61704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DEMO</a:t>
            </a:r>
            <a:endParaRPr b="0" i="0" sz="3800" u="none" cap="none" strike="noStrike">
              <a:solidFill>
                <a:srgbClr val="000000"/>
              </a:solidFill>
              <a:latin typeface="Arial"/>
              <a:ea typeface="Arial"/>
              <a:cs typeface="Arial"/>
              <a:sym typeface="Arial"/>
            </a:endParaRPr>
          </a:p>
        </p:txBody>
      </p:sp>
      <p:pic>
        <p:nvPicPr>
          <p:cNvPr id="195" name="Google Shape;195;g2f68b73632a_3_68" title="VID-20240724-WA0002.mp4">
            <a:hlinkClick r:id="rId5"/>
          </p:cNvPr>
          <p:cNvPicPr preferRelativeResize="0"/>
          <p:nvPr/>
        </p:nvPicPr>
        <p:blipFill rotWithShape="1">
          <a:blip r:embed="rId6">
            <a:alphaModFix/>
          </a:blip>
          <a:srcRect b="0" l="0" r="0" t="0"/>
          <a:stretch/>
        </p:blipFill>
        <p:spPr>
          <a:xfrm>
            <a:off x="2593725" y="1983725"/>
            <a:ext cx="13512800" cy="7769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cxnSp>
        <p:nvCxnSpPr>
          <p:cNvPr id="200" name="Google Shape;200;p6"/>
          <p:cNvCxnSpPr/>
          <p:nvPr/>
        </p:nvCxnSpPr>
        <p:spPr>
          <a:xfrm>
            <a:off x="11389016" y="2356575"/>
            <a:ext cx="1812600" cy="0"/>
          </a:xfrm>
          <a:prstGeom prst="straightConnector1">
            <a:avLst/>
          </a:prstGeom>
          <a:noFill/>
          <a:ln cap="flat" cmpd="sng" w="47625">
            <a:solidFill>
              <a:srgbClr val="71AA48"/>
            </a:solidFill>
            <a:prstDash val="solid"/>
            <a:round/>
            <a:headEnd len="sm" w="sm" type="none"/>
            <a:tailEnd len="lg" w="lg" type="oval"/>
          </a:ln>
        </p:spPr>
      </p:cxnSp>
      <p:pic>
        <p:nvPicPr>
          <p:cNvPr id="201" name="Google Shape;201;p6"/>
          <p:cNvPicPr preferRelativeResize="0"/>
          <p:nvPr/>
        </p:nvPicPr>
        <p:blipFill rotWithShape="1">
          <a:blip r:embed="rId3">
            <a:alphaModFix/>
          </a:blip>
          <a:srcRect b="8737" l="0" r="0" t="8737"/>
          <a:stretch/>
        </p:blipFill>
        <p:spPr>
          <a:xfrm>
            <a:off x="0" y="-685800"/>
            <a:ext cx="18709514" cy="10287000"/>
          </a:xfrm>
          <a:prstGeom prst="rect">
            <a:avLst/>
          </a:prstGeom>
          <a:noFill/>
          <a:ln>
            <a:noFill/>
          </a:ln>
        </p:spPr>
      </p:pic>
      <p:cxnSp>
        <p:nvCxnSpPr>
          <p:cNvPr id="202" name="Google Shape;202;p6"/>
          <p:cNvCxnSpPr/>
          <p:nvPr/>
        </p:nvCxnSpPr>
        <p:spPr>
          <a:xfrm>
            <a:off x="1692731" y="8209278"/>
            <a:ext cx="561900" cy="0"/>
          </a:xfrm>
          <a:prstGeom prst="straightConnector1">
            <a:avLst/>
          </a:prstGeom>
          <a:noFill/>
          <a:ln cap="flat" cmpd="sng" w="47625">
            <a:solidFill>
              <a:srgbClr val="71AA48"/>
            </a:solidFill>
            <a:prstDash val="solid"/>
            <a:round/>
            <a:headEnd len="sm" w="sm" type="none"/>
            <a:tailEnd len="sm" w="sm" type="none"/>
          </a:ln>
        </p:spPr>
      </p:cxnSp>
      <p:grpSp>
        <p:nvGrpSpPr>
          <p:cNvPr id="203" name="Google Shape;203;p6"/>
          <p:cNvGrpSpPr/>
          <p:nvPr/>
        </p:nvGrpSpPr>
        <p:grpSpPr>
          <a:xfrm>
            <a:off x="0" y="-685800"/>
            <a:ext cx="18709574" cy="10287066"/>
            <a:chOff x="0" y="0"/>
            <a:chExt cx="4816593" cy="2709333"/>
          </a:xfrm>
        </p:grpSpPr>
        <p:sp>
          <p:nvSpPr>
            <p:cNvPr id="204" name="Google Shape;204;p6"/>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86666"/>
              </a:srgbClr>
            </a:solidFill>
            <a:ln>
              <a:noFill/>
            </a:ln>
          </p:spPr>
        </p:sp>
        <p:sp>
          <p:nvSpPr>
            <p:cNvPr id="205" name="Google Shape;205;p6"/>
            <p:cNvSpPr txBox="1"/>
            <p:nvPr/>
          </p:nvSpPr>
          <p:spPr>
            <a:xfrm>
              <a:off x="0" y="0"/>
              <a:ext cx="4816593" cy="2709333"/>
            </a:xfrm>
            <a:prstGeom prst="rect">
              <a:avLst/>
            </a:prstGeom>
            <a:noFill/>
            <a:ln>
              <a:noFill/>
            </a:ln>
          </p:spPr>
          <p:txBody>
            <a:bodyPr anchorCtr="0" anchor="ctr" bIns="50800" lIns="50800" spcFirstLastPara="1" rIns="50800" wrap="square" tIns="50800">
              <a:noAutofit/>
            </a:bodyPr>
            <a:lstStyle/>
            <a:p>
              <a:pPr indent="0" lvl="0" marL="0" marR="0" rtl="0" algn="ctr">
                <a:lnSpc>
                  <a:spcPct val="1491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206" name="Google Shape;206;p6"/>
          <p:cNvCxnSpPr/>
          <p:nvPr/>
        </p:nvCxnSpPr>
        <p:spPr>
          <a:xfrm>
            <a:off x="1022847" y="1224888"/>
            <a:ext cx="561900" cy="0"/>
          </a:xfrm>
          <a:prstGeom prst="straightConnector1">
            <a:avLst/>
          </a:prstGeom>
          <a:noFill/>
          <a:ln cap="flat" cmpd="sng" w="47625">
            <a:solidFill>
              <a:srgbClr val="FFFFFF"/>
            </a:solidFill>
            <a:prstDash val="solid"/>
            <a:round/>
            <a:headEnd len="sm" w="sm" type="none"/>
            <a:tailEnd len="sm" w="sm" type="none"/>
          </a:ln>
        </p:spPr>
      </p:cxnSp>
      <p:sp>
        <p:nvSpPr>
          <p:cNvPr id="207" name="Google Shape;207;p6"/>
          <p:cNvSpPr txBox="1"/>
          <p:nvPr/>
        </p:nvSpPr>
        <p:spPr>
          <a:xfrm>
            <a:off x="1022847" y="276591"/>
            <a:ext cx="93621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FFFFFF"/>
                </a:solidFill>
                <a:latin typeface="Montserrat"/>
                <a:ea typeface="Montserrat"/>
                <a:cs typeface="Montserrat"/>
                <a:sym typeface="Montserrat"/>
              </a:rPr>
              <a:t>POURQUOI MAINTENANT </a:t>
            </a:r>
            <a:endParaRPr b="0" i="0" sz="3800" u="none" cap="none" strike="noStrike">
              <a:solidFill>
                <a:srgbClr val="000000"/>
              </a:solidFill>
              <a:latin typeface="Arial"/>
              <a:ea typeface="Arial"/>
              <a:cs typeface="Arial"/>
              <a:sym typeface="Arial"/>
            </a:endParaRPr>
          </a:p>
        </p:txBody>
      </p:sp>
      <p:sp>
        <p:nvSpPr>
          <p:cNvPr id="208" name="Google Shape;208;p6"/>
          <p:cNvSpPr txBox="1"/>
          <p:nvPr/>
        </p:nvSpPr>
        <p:spPr>
          <a:xfrm>
            <a:off x="72126" y="1941500"/>
            <a:ext cx="10569000" cy="36930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Clr>
                <a:srgbClr val="000000"/>
              </a:buClr>
              <a:buSzPts val="2399"/>
              <a:buFont typeface="Arial"/>
              <a:buNone/>
            </a:pPr>
            <a:r>
              <a:rPr b="1" i="0" lang="en-US" sz="2399" u="none" cap="none" strike="noStrike">
                <a:solidFill>
                  <a:srgbClr val="FFFFFF"/>
                </a:solidFill>
                <a:latin typeface="Montserrat"/>
                <a:ea typeface="Montserrat"/>
                <a:cs typeface="Montserrat"/>
                <a:sym typeface="Montserrat"/>
              </a:rPr>
              <a:t>Prévalence des maladies liées à la mauvaise alimentation</a:t>
            </a:r>
            <a:endParaRPr b="0" i="0" sz="1400" u="none" cap="none" strike="noStrike">
              <a:solidFill>
                <a:srgbClr val="000000"/>
              </a:solidFill>
              <a:latin typeface="Arial"/>
              <a:ea typeface="Arial"/>
              <a:cs typeface="Arial"/>
              <a:sym typeface="Arial"/>
            </a:endParaRPr>
          </a:p>
        </p:txBody>
      </p:sp>
      <p:sp>
        <p:nvSpPr>
          <p:cNvPr id="209" name="Google Shape;209;p6"/>
          <p:cNvSpPr txBox="1"/>
          <p:nvPr/>
        </p:nvSpPr>
        <p:spPr>
          <a:xfrm>
            <a:off x="759933" y="2598090"/>
            <a:ext cx="15662700" cy="846300"/>
          </a:xfrm>
          <a:prstGeom prst="rect">
            <a:avLst/>
          </a:prstGeom>
          <a:noFill/>
          <a:ln>
            <a:noFill/>
          </a:ln>
        </p:spPr>
        <p:txBody>
          <a:bodyPr anchorCtr="0" anchor="t" bIns="0" lIns="0" spcFirstLastPara="1" rIns="0" wrap="square" tIns="0">
            <a:spAutoFit/>
          </a:bodyPr>
          <a:lstStyle/>
          <a:p>
            <a:pPr indent="0" lvl="0" marL="0" marR="0" rtl="0" algn="just">
              <a:lnSpc>
                <a:spcPct val="150022"/>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La hausse des maladies évitables souligne la nécessité de solutions alimentaires saines pour promouvoir le bien-être et prévenir les problèmes de santé.   </a:t>
            </a:r>
            <a:endParaRPr b="0" i="0" sz="1400" u="none" cap="none" strike="noStrike">
              <a:solidFill>
                <a:srgbClr val="000000"/>
              </a:solidFill>
              <a:latin typeface="Arial"/>
              <a:ea typeface="Arial"/>
              <a:cs typeface="Arial"/>
              <a:sym typeface="Arial"/>
            </a:endParaRPr>
          </a:p>
        </p:txBody>
      </p:sp>
      <p:sp>
        <p:nvSpPr>
          <p:cNvPr id="210" name="Google Shape;210;p6"/>
          <p:cNvSpPr txBox="1"/>
          <p:nvPr/>
        </p:nvSpPr>
        <p:spPr>
          <a:xfrm>
            <a:off x="720791" y="4135357"/>
            <a:ext cx="8470500" cy="36930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Clr>
                <a:srgbClr val="000000"/>
              </a:buClr>
              <a:buSzPts val="2399"/>
              <a:buFont typeface="Arial"/>
              <a:buNone/>
            </a:pPr>
            <a:r>
              <a:rPr b="1" i="0" lang="en-US" sz="2399" u="none" cap="none" strike="noStrike">
                <a:solidFill>
                  <a:srgbClr val="FFFFFF"/>
                </a:solidFill>
                <a:latin typeface="Montserrat"/>
                <a:ea typeface="Montserrat"/>
                <a:cs typeface="Montserrat"/>
                <a:sym typeface="Montserrat"/>
              </a:rPr>
              <a:t>Hausse du nombre d’utilisateurs d’internet au Gabon</a:t>
            </a:r>
            <a:endParaRPr b="0" i="0" sz="1400" u="none" cap="none" strike="noStrike">
              <a:solidFill>
                <a:srgbClr val="000000"/>
              </a:solidFill>
              <a:latin typeface="Arial"/>
              <a:ea typeface="Arial"/>
              <a:cs typeface="Arial"/>
              <a:sym typeface="Arial"/>
            </a:endParaRPr>
          </a:p>
        </p:txBody>
      </p:sp>
      <p:sp>
        <p:nvSpPr>
          <p:cNvPr id="211" name="Google Shape;211;p6"/>
          <p:cNvSpPr txBox="1"/>
          <p:nvPr/>
        </p:nvSpPr>
        <p:spPr>
          <a:xfrm>
            <a:off x="864708" y="5041414"/>
            <a:ext cx="15633900" cy="846300"/>
          </a:xfrm>
          <a:prstGeom prst="rect">
            <a:avLst/>
          </a:prstGeom>
          <a:noFill/>
          <a:ln>
            <a:noFill/>
          </a:ln>
        </p:spPr>
        <p:txBody>
          <a:bodyPr anchorCtr="0" anchor="t" bIns="0" lIns="0" spcFirstLastPara="1" rIns="0" wrap="square" tIns="0">
            <a:spAutoFit/>
          </a:bodyPr>
          <a:lstStyle/>
          <a:p>
            <a:pPr indent="0" lvl="0" marL="0" marR="0" rtl="0" algn="just">
              <a:lnSpc>
                <a:spcPct val="150022"/>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En 2015, le Gabon comptait environ 1,2 million d'utilisateurs d'Internet. En 2022, ce nombre est passé à environ 2,2 millions (DataReportal 2023)</a:t>
            </a:r>
            <a:endParaRPr b="0" i="0" sz="1400" u="none" cap="none" strike="noStrike">
              <a:solidFill>
                <a:srgbClr val="000000"/>
              </a:solidFill>
              <a:latin typeface="Arial"/>
              <a:ea typeface="Arial"/>
              <a:cs typeface="Arial"/>
              <a:sym typeface="Arial"/>
            </a:endParaRPr>
          </a:p>
        </p:txBody>
      </p:sp>
      <p:sp>
        <p:nvSpPr>
          <p:cNvPr id="212" name="Google Shape;212;p6"/>
          <p:cNvSpPr txBox="1"/>
          <p:nvPr/>
        </p:nvSpPr>
        <p:spPr>
          <a:xfrm>
            <a:off x="709405" y="6495418"/>
            <a:ext cx="10569000" cy="36930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Clr>
                <a:srgbClr val="000000"/>
              </a:buClr>
              <a:buSzPts val="2399"/>
              <a:buFont typeface="Arial"/>
              <a:buNone/>
            </a:pPr>
            <a:r>
              <a:rPr b="1" i="0" lang="en-US" sz="2399" u="none" cap="none" strike="noStrike">
                <a:solidFill>
                  <a:srgbClr val="FFFFFF"/>
                </a:solidFill>
                <a:latin typeface="Montserrat"/>
                <a:ea typeface="Montserrat"/>
                <a:cs typeface="Montserrat"/>
                <a:sym typeface="Montserrat"/>
              </a:rPr>
              <a:t>Initiatives du gouvernement pour favoriser l’économie numérique</a:t>
            </a:r>
            <a:endParaRPr b="0" i="0" sz="1400" u="none" cap="none" strike="noStrike">
              <a:solidFill>
                <a:srgbClr val="000000"/>
              </a:solidFill>
              <a:latin typeface="Arial"/>
              <a:ea typeface="Arial"/>
              <a:cs typeface="Arial"/>
              <a:sym typeface="Arial"/>
            </a:endParaRPr>
          </a:p>
        </p:txBody>
      </p:sp>
      <p:sp>
        <p:nvSpPr>
          <p:cNvPr id="213" name="Google Shape;213;p6"/>
          <p:cNvSpPr txBox="1"/>
          <p:nvPr/>
        </p:nvSpPr>
        <p:spPr>
          <a:xfrm>
            <a:off x="788508" y="7266616"/>
            <a:ext cx="14943600" cy="1354200"/>
          </a:xfrm>
          <a:prstGeom prst="rect">
            <a:avLst/>
          </a:prstGeom>
          <a:noFill/>
          <a:ln>
            <a:noFill/>
          </a:ln>
        </p:spPr>
        <p:txBody>
          <a:bodyPr anchorCtr="0" anchor="t" bIns="0" lIns="0" spcFirstLastPara="1" rIns="0" wrap="square" tIns="0">
            <a:spAutoFit/>
          </a:bodyPr>
          <a:lstStyle/>
          <a:p>
            <a:pPr indent="0" lvl="0" marL="0" marR="0" rtl="0" algn="just">
              <a:lnSpc>
                <a:spcPct val="150022"/>
              </a:lnSpc>
              <a:spcBef>
                <a:spcPts val="0"/>
              </a:spcBef>
              <a:spcAft>
                <a:spcPts val="0"/>
              </a:spcAft>
              <a:buClr>
                <a:srgbClr val="000000"/>
              </a:buClr>
              <a:buSzPts val="2199"/>
              <a:buFont typeface="Arial"/>
              <a:buNone/>
            </a:pPr>
            <a:r>
              <a:rPr b="0" i="0" lang="en-US" sz="2199" u="none" cap="none" strike="noStrike">
                <a:solidFill>
                  <a:srgbClr val="FFFFFF"/>
                </a:solidFill>
                <a:latin typeface="Montserrat"/>
                <a:ea typeface="Montserrat"/>
                <a:cs typeface="Montserrat"/>
                <a:sym typeface="Montserrat"/>
              </a:rPr>
              <a:t>Le gouvernement gabonais a pris plusieurs initiatives pour encourager le développement de l'économie numérique dans le pays (Plan Stratégique Gabon Numérique 2025, Développement des infrastructures, incitations fiscales et soutien aux Startups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7"/>
          <p:cNvPicPr preferRelativeResize="0"/>
          <p:nvPr/>
        </p:nvPicPr>
        <p:blipFill rotWithShape="1">
          <a:blip r:embed="rId3">
            <a:alphaModFix/>
          </a:blip>
          <a:srcRect b="0" l="0" r="0" t="0"/>
          <a:stretch/>
        </p:blipFill>
        <p:spPr>
          <a:xfrm>
            <a:off x="634874" y="3075075"/>
            <a:ext cx="4811475" cy="5897125"/>
          </a:xfrm>
          <a:prstGeom prst="rect">
            <a:avLst/>
          </a:prstGeom>
          <a:noFill/>
          <a:ln>
            <a:noFill/>
          </a:ln>
        </p:spPr>
      </p:pic>
      <p:sp>
        <p:nvSpPr>
          <p:cNvPr id="219" name="Google Shape;219;p7"/>
          <p:cNvSpPr txBox="1"/>
          <p:nvPr/>
        </p:nvSpPr>
        <p:spPr>
          <a:xfrm>
            <a:off x="1022850" y="2123293"/>
            <a:ext cx="16511100" cy="9975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700"/>
              <a:buFont typeface="Arial"/>
              <a:buNone/>
            </a:pPr>
            <a:r>
              <a:rPr b="0" i="0" lang="en-US" sz="2700" u="none" cap="none" strike="noStrike">
                <a:solidFill>
                  <a:srgbClr val="000000"/>
                </a:solidFill>
                <a:latin typeface="Montserrat"/>
                <a:ea typeface="Montserrat"/>
                <a:cs typeface="Montserrat"/>
                <a:sym typeface="Montserrat"/>
              </a:rPr>
              <a:t>Nous ciblons la population gabonaise adulte active, précisément les adultes en surpoids et les diabétiques.</a:t>
            </a:r>
            <a:endParaRPr b="0" i="0" sz="2700" u="none" cap="none" strike="noStrike">
              <a:solidFill>
                <a:srgbClr val="000000"/>
              </a:solidFill>
              <a:latin typeface="Arial"/>
              <a:ea typeface="Arial"/>
              <a:cs typeface="Arial"/>
              <a:sym typeface="Arial"/>
            </a:endParaRPr>
          </a:p>
        </p:txBody>
      </p:sp>
      <p:sp>
        <p:nvSpPr>
          <p:cNvPr id="220" name="Google Shape;220;p7"/>
          <p:cNvSpPr txBox="1"/>
          <p:nvPr/>
        </p:nvSpPr>
        <p:spPr>
          <a:xfrm>
            <a:off x="1004123" y="9027800"/>
            <a:ext cx="45306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200"/>
              <a:buFont typeface="Arial"/>
              <a:buNone/>
            </a:pPr>
            <a:r>
              <a:rPr b="1" i="0" lang="en-US" sz="2200" u="none" cap="none" strike="noStrike">
                <a:solidFill>
                  <a:srgbClr val="000000"/>
                </a:solidFill>
                <a:latin typeface="Montserrat"/>
                <a:ea typeface="Montserrat"/>
                <a:cs typeface="Montserrat"/>
                <a:sym typeface="Montserrat"/>
              </a:rPr>
              <a:t>Population gabonaise totale (2.500.000) </a:t>
            </a:r>
            <a:endParaRPr b="0" i="0" sz="1400" u="none" cap="none" strike="noStrike">
              <a:solidFill>
                <a:srgbClr val="000000"/>
              </a:solidFill>
              <a:latin typeface="Arial"/>
              <a:ea typeface="Arial"/>
              <a:cs typeface="Arial"/>
              <a:sym typeface="Arial"/>
            </a:endParaRPr>
          </a:p>
        </p:txBody>
      </p:sp>
      <p:pic>
        <p:nvPicPr>
          <p:cNvPr id="221" name="Google Shape;221;p7"/>
          <p:cNvPicPr preferRelativeResize="0"/>
          <p:nvPr/>
        </p:nvPicPr>
        <p:blipFill rotWithShape="1">
          <a:blip r:embed="rId4">
            <a:alphaModFix/>
          </a:blip>
          <a:srcRect b="0" l="0" r="0" t="0"/>
          <a:stretch/>
        </p:blipFill>
        <p:spPr>
          <a:xfrm>
            <a:off x="9810194" y="2781364"/>
            <a:ext cx="8432187" cy="5181474"/>
          </a:xfrm>
          <a:prstGeom prst="rect">
            <a:avLst/>
          </a:prstGeom>
          <a:noFill/>
          <a:ln>
            <a:noFill/>
          </a:ln>
        </p:spPr>
      </p:pic>
      <p:sp>
        <p:nvSpPr>
          <p:cNvPr id="222" name="Google Shape;222;p7"/>
          <p:cNvSpPr txBox="1"/>
          <p:nvPr/>
        </p:nvSpPr>
        <p:spPr>
          <a:xfrm>
            <a:off x="12204703" y="9027800"/>
            <a:ext cx="50868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200"/>
              <a:buFont typeface="Arial"/>
              <a:buNone/>
            </a:pPr>
            <a:r>
              <a:rPr b="1" i="0" lang="en-US" sz="2200" u="none" cap="none" strike="noStrike">
                <a:solidFill>
                  <a:srgbClr val="000000"/>
                </a:solidFill>
                <a:latin typeface="Montserrat"/>
                <a:ea typeface="Montserrat"/>
                <a:cs typeface="Montserrat"/>
                <a:sym typeface="Montserrat"/>
              </a:rPr>
              <a:t>Population gabonaise adulte (1.500.000)</a:t>
            </a:r>
            <a:endParaRPr b="0" i="0" sz="1400" u="none" cap="none" strike="noStrike">
              <a:solidFill>
                <a:srgbClr val="000000"/>
              </a:solidFill>
              <a:latin typeface="Arial"/>
              <a:ea typeface="Arial"/>
              <a:cs typeface="Arial"/>
              <a:sym typeface="Arial"/>
            </a:endParaRPr>
          </a:p>
        </p:txBody>
      </p:sp>
      <p:sp>
        <p:nvSpPr>
          <p:cNvPr id="223" name="Google Shape;223;p7"/>
          <p:cNvSpPr txBox="1"/>
          <p:nvPr/>
        </p:nvSpPr>
        <p:spPr>
          <a:xfrm>
            <a:off x="1022847" y="809991"/>
            <a:ext cx="9362100" cy="58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3800"/>
              <a:buFont typeface="Arial"/>
              <a:buNone/>
            </a:pPr>
            <a:r>
              <a:rPr b="1" i="0" lang="en-US" sz="3800" u="none" cap="none" strike="noStrike">
                <a:solidFill>
                  <a:srgbClr val="000000"/>
                </a:solidFill>
                <a:latin typeface="Montserrat"/>
                <a:ea typeface="Montserrat"/>
                <a:cs typeface="Montserrat"/>
                <a:sym typeface="Montserrat"/>
              </a:rPr>
              <a:t>TAILLE DU MARCHÉ </a:t>
            </a:r>
            <a:endParaRPr b="0" i="0" sz="3800" u="none" cap="none" strike="noStrike">
              <a:solidFill>
                <a:srgbClr val="000000"/>
              </a:solidFill>
              <a:latin typeface="Arial"/>
              <a:ea typeface="Arial"/>
              <a:cs typeface="Arial"/>
              <a:sym typeface="Arial"/>
            </a:endParaRPr>
          </a:p>
        </p:txBody>
      </p:sp>
      <p:cxnSp>
        <p:nvCxnSpPr>
          <p:cNvPr id="224" name="Google Shape;224;p7"/>
          <p:cNvCxnSpPr/>
          <p:nvPr/>
        </p:nvCxnSpPr>
        <p:spPr>
          <a:xfrm>
            <a:off x="1022847" y="1758288"/>
            <a:ext cx="561900" cy="0"/>
          </a:xfrm>
          <a:prstGeom prst="straightConnector1">
            <a:avLst/>
          </a:prstGeom>
          <a:noFill/>
          <a:ln cap="flat" cmpd="sng" w="47625">
            <a:solidFill>
              <a:srgbClr val="71AA48"/>
            </a:solidFill>
            <a:prstDash val="solid"/>
            <a:round/>
            <a:headEnd len="sm" w="sm" type="none"/>
            <a:tailEnd len="sm" w="sm" type="none"/>
          </a:ln>
        </p:spPr>
      </p:cxnSp>
      <p:sp>
        <p:nvSpPr>
          <p:cNvPr id="225" name="Google Shape;225;p7"/>
          <p:cNvSpPr txBox="1"/>
          <p:nvPr/>
        </p:nvSpPr>
        <p:spPr>
          <a:xfrm>
            <a:off x="5534647" y="5567893"/>
            <a:ext cx="2988600" cy="769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1" i="0" lang="en-US" sz="5000" u="none" cap="none" strike="noStrike">
                <a:solidFill>
                  <a:srgbClr val="71AA48"/>
                </a:solidFill>
                <a:latin typeface="Montserrat"/>
                <a:ea typeface="Montserrat"/>
                <a:cs typeface="Montserrat"/>
                <a:sym typeface="Montserrat"/>
              </a:rPr>
              <a:t>250.000</a:t>
            </a:r>
            <a:endParaRPr b="0" i="0" sz="1400" u="none" cap="none" strike="noStrike">
              <a:solidFill>
                <a:srgbClr val="000000"/>
              </a:solidFill>
              <a:latin typeface="Arial"/>
              <a:ea typeface="Arial"/>
              <a:cs typeface="Arial"/>
              <a:sym typeface="Arial"/>
            </a:endParaRPr>
          </a:p>
        </p:txBody>
      </p:sp>
      <p:sp>
        <p:nvSpPr>
          <p:cNvPr id="226" name="Google Shape;226;p7"/>
          <p:cNvSpPr txBox="1"/>
          <p:nvPr/>
        </p:nvSpPr>
        <p:spPr>
          <a:xfrm>
            <a:off x="8890691" y="7677213"/>
            <a:ext cx="2988600" cy="769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1" i="0" lang="en-US" sz="5000" u="none" cap="none" strike="noStrike">
                <a:solidFill>
                  <a:srgbClr val="71AA48"/>
                </a:solidFill>
                <a:latin typeface="Montserrat"/>
                <a:ea typeface="Montserrat"/>
                <a:cs typeface="Montserrat"/>
                <a:sym typeface="Montserrat"/>
              </a:rPr>
              <a:t>650.000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8"/>
          <p:cNvPicPr preferRelativeResize="0"/>
          <p:nvPr/>
        </p:nvPicPr>
        <p:blipFill rotWithShape="1">
          <a:blip r:embed="rId3">
            <a:alphaModFix/>
          </a:blip>
          <a:srcRect b="0" l="3557" r="3548" t="0"/>
          <a:stretch/>
        </p:blipFill>
        <p:spPr>
          <a:xfrm>
            <a:off x="1152525" y="3163144"/>
            <a:ext cx="2724326" cy="2945955"/>
          </a:xfrm>
          <a:prstGeom prst="rect">
            <a:avLst/>
          </a:prstGeom>
          <a:noFill/>
          <a:ln>
            <a:noFill/>
          </a:ln>
          <a:effectLst>
            <a:outerShdw blurRad="771525" rotWithShape="0" algn="bl" dir="5400000" dist="19050">
              <a:srgbClr val="000000">
                <a:alpha val="49411"/>
              </a:srgbClr>
            </a:outerShdw>
          </a:effectLst>
        </p:spPr>
      </p:pic>
      <p:pic>
        <p:nvPicPr>
          <p:cNvPr id="232" name="Google Shape;232;p8"/>
          <p:cNvPicPr preferRelativeResize="0"/>
          <p:nvPr/>
        </p:nvPicPr>
        <p:blipFill rotWithShape="1">
          <a:blip r:embed="rId4">
            <a:alphaModFix/>
          </a:blip>
          <a:srcRect b="0" l="37834" r="34765" t="0"/>
          <a:stretch/>
        </p:blipFill>
        <p:spPr>
          <a:xfrm>
            <a:off x="4776249" y="3163144"/>
            <a:ext cx="2724324" cy="2945956"/>
          </a:xfrm>
          <a:prstGeom prst="rect">
            <a:avLst/>
          </a:prstGeom>
          <a:noFill/>
          <a:ln>
            <a:noFill/>
          </a:ln>
          <a:effectLst>
            <a:outerShdw blurRad="628650" rotWithShape="0" algn="bl" dir="5400000" dist="19050">
              <a:srgbClr val="000000">
                <a:alpha val="49411"/>
              </a:srgbClr>
            </a:outerShdw>
          </a:effectLst>
        </p:spPr>
      </p:pic>
      <p:sp>
        <p:nvSpPr>
          <p:cNvPr id="233" name="Google Shape;233;p8"/>
          <p:cNvSpPr/>
          <p:nvPr/>
        </p:nvSpPr>
        <p:spPr>
          <a:xfrm>
            <a:off x="13891938" y="0"/>
            <a:ext cx="4396200" cy="10287000"/>
          </a:xfrm>
          <a:prstGeom prst="rect">
            <a:avLst/>
          </a:prstGeom>
          <a:solidFill>
            <a:srgbClr val="3265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8"/>
          <p:cNvSpPr/>
          <p:nvPr/>
        </p:nvSpPr>
        <p:spPr>
          <a:xfrm>
            <a:off x="1382434" y="5636158"/>
            <a:ext cx="755596" cy="755596"/>
          </a:xfrm>
          <a:custGeom>
            <a:rect b="b" l="l" r="r" t="t"/>
            <a:pathLst>
              <a:path extrusionOk="0" h="755596" w="755596">
                <a:moveTo>
                  <a:pt x="0" y="0"/>
                </a:moveTo>
                <a:lnTo>
                  <a:pt x="755595" y="0"/>
                </a:lnTo>
                <a:lnTo>
                  <a:pt x="755595" y="755596"/>
                </a:lnTo>
                <a:lnTo>
                  <a:pt x="0" y="755596"/>
                </a:lnTo>
                <a:lnTo>
                  <a:pt x="0" y="0"/>
                </a:lnTo>
                <a:close/>
              </a:path>
            </a:pathLst>
          </a:custGeom>
          <a:blipFill rotWithShape="1">
            <a:blip r:embed="rId5">
              <a:alphaModFix/>
            </a:blip>
            <a:stretch>
              <a:fillRect b="0" l="0" r="0" t="0"/>
            </a:stretch>
          </a:blipFill>
          <a:ln>
            <a:noFill/>
          </a:ln>
        </p:spPr>
      </p:sp>
      <p:cxnSp>
        <p:nvCxnSpPr>
          <p:cNvPr id="235" name="Google Shape;235;p8"/>
          <p:cNvCxnSpPr/>
          <p:nvPr/>
        </p:nvCxnSpPr>
        <p:spPr>
          <a:xfrm>
            <a:off x="1152525" y="1478329"/>
            <a:ext cx="561900" cy="0"/>
          </a:xfrm>
          <a:prstGeom prst="straightConnector1">
            <a:avLst/>
          </a:prstGeom>
          <a:noFill/>
          <a:ln cap="flat" cmpd="sng" w="47625">
            <a:solidFill>
              <a:srgbClr val="71AA48"/>
            </a:solidFill>
            <a:prstDash val="solid"/>
            <a:round/>
            <a:headEnd len="sm" w="sm" type="none"/>
            <a:tailEnd len="sm" w="sm" type="none"/>
          </a:ln>
        </p:spPr>
      </p:cxnSp>
      <p:sp>
        <p:nvSpPr>
          <p:cNvPr id="236" name="Google Shape;236;p8"/>
          <p:cNvSpPr/>
          <p:nvPr/>
        </p:nvSpPr>
        <p:spPr>
          <a:xfrm>
            <a:off x="16813048" y="4215112"/>
            <a:ext cx="797253" cy="928388"/>
          </a:xfrm>
          <a:custGeom>
            <a:rect b="b" l="l" r="r" t="t"/>
            <a:pathLst>
              <a:path extrusionOk="0" h="928388" w="797253">
                <a:moveTo>
                  <a:pt x="0" y="0"/>
                </a:moveTo>
                <a:lnTo>
                  <a:pt x="797254" y="0"/>
                </a:lnTo>
                <a:lnTo>
                  <a:pt x="797254" y="928388"/>
                </a:lnTo>
                <a:lnTo>
                  <a:pt x="0" y="928388"/>
                </a:lnTo>
                <a:lnTo>
                  <a:pt x="0" y="0"/>
                </a:lnTo>
                <a:close/>
              </a:path>
            </a:pathLst>
          </a:custGeom>
          <a:blipFill rotWithShape="1">
            <a:blip r:embed="rId6">
              <a:alphaModFix/>
            </a:blip>
            <a:stretch>
              <a:fillRect b="0" l="0" r="0" t="0"/>
            </a:stretch>
          </a:blipFill>
          <a:ln>
            <a:noFill/>
          </a:ln>
        </p:spPr>
      </p:sp>
      <p:pic>
        <p:nvPicPr>
          <p:cNvPr id="237" name="Google Shape;237;p8"/>
          <p:cNvPicPr preferRelativeResize="0"/>
          <p:nvPr/>
        </p:nvPicPr>
        <p:blipFill rotWithShape="1">
          <a:blip r:embed="rId7">
            <a:alphaModFix/>
          </a:blip>
          <a:srcRect b="33837" l="0" r="0" t="5606"/>
          <a:stretch/>
        </p:blipFill>
        <p:spPr>
          <a:xfrm>
            <a:off x="8280675" y="3163144"/>
            <a:ext cx="2724325" cy="2945956"/>
          </a:xfrm>
          <a:prstGeom prst="rect">
            <a:avLst/>
          </a:prstGeom>
          <a:noFill/>
          <a:ln>
            <a:noFill/>
          </a:ln>
          <a:effectLst>
            <a:outerShdw blurRad="628650" rotWithShape="0" algn="bl" dir="5400000" dist="19050">
              <a:srgbClr val="000000">
                <a:alpha val="49411"/>
              </a:srgbClr>
            </a:outerShdw>
          </a:effectLst>
        </p:spPr>
      </p:pic>
      <p:sp>
        <p:nvSpPr>
          <p:cNvPr id="238" name="Google Shape;238;p8"/>
          <p:cNvSpPr txBox="1"/>
          <p:nvPr/>
        </p:nvSpPr>
        <p:spPr>
          <a:xfrm>
            <a:off x="13731999" y="4510814"/>
            <a:ext cx="2724300" cy="682800"/>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Clr>
                <a:srgbClr val="000000"/>
              </a:buClr>
              <a:buSzPts val="1167"/>
              <a:buFont typeface="Arial"/>
              <a:buNone/>
            </a:pPr>
            <a:r>
              <a:rPr b="0" i="0" lang="en-US" sz="1167" u="none" cap="none" strike="noStrike">
                <a:solidFill>
                  <a:srgbClr val="1D1D1F"/>
                </a:solidFill>
                <a:latin typeface="Montserrat"/>
                <a:ea typeface="Montserrat"/>
                <a:cs typeface="Montserrat"/>
                <a:sym typeface="Montserrat"/>
              </a:rPr>
              <a:t>Presentations are tools that can be used as lectures, speeches, reports, and more mostly </a:t>
            </a:r>
            <a:endParaRPr b="0" i="0" sz="1400" u="none" cap="none" strike="noStrike">
              <a:solidFill>
                <a:srgbClr val="000000"/>
              </a:solidFill>
              <a:latin typeface="Arial"/>
              <a:ea typeface="Arial"/>
              <a:cs typeface="Arial"/>
              <a:sym typeface="Arial"/>
            </a:endParaRPr>
          </a:p>
        </p:txBody>
      </p:sp>
      <p:sp>
        <p:nvSpPr>
          <p:cNvPr id="239" name="Google Shape;239;p8"/>
          <p:cNvSpPr txBox="1"/>
          <p:nvPr/>
        </p:nvSpPr>
        <p:spPr>
          <a:xfrm>
            <a:off x="13731999" y="4224347"/>
            <a:ext cx="1964100" cy="246900"/>
          </a:xfrm>
          <a:prstGeom prst="rect">
            <a:avLst/>
          </a:prstGeom>
          <a:noFill/>
          <a:ln>
            <a:noFill/>
          </a:ln>
        </p:spPr>
        <p:txBody>
          <a:bodyPr anchorCtr="0" anchor="t" bIns="0" lIns="0" spcFirstLastPara="1" rIns="0" wrap="square" tIns="0">
            <a:spAutoFit/>
          </a:bodyPr>
          <a:lstStyle/>
          <a:p>
            <a:pPr indent="0" lvl="0" marL="0" marR="0" rtl="0" algn="l">
              <a:lnSpc>
                <a:spcPct val="110037"/>
              </a:lnSpc>
              <a:spcBef>
                <a:spcPts val="0"/>
              </a:spcBef>
              <a:spcAft>
                <a:spcPts val="0"/>
              </a:spcAft>
              <a:buClr>
                <a:srgbClr val="000000"/>
              </a:buClr>
              <a:buSzPts val="1604"/>
              <a:buFont typeface="Arial"/>
              <a:buNone/>
            </a:pPr>
            <a:r>
              <a:rPr b="1" i="0" lang="en-US" sz="1604" u="none" cap="none" strike="noStrike">
                <a:solidFill>
                  <a:srgbClr val="71AA48"/>
                </a:solidFill>
                <a:latin typeface="Montserrat"/>
                <a:ea typeface="Montserrat"/>
                <a:cs typeface="Montserrat"/>
                <a:sym typeface="Montserrat"/>
              </a:rPr>
              <a:t>Healthy Product</a:t>
            </a:r>
            <a:endParaRPr b="0" i="0" sz="1400" u="none" cap="none" strike="noStrike">
              <a:solidFill>
                <a:srgbClr val="000000"/>
              </a:solidFill>
              <a:latin typeface="Arial"/>
              <a:ea typeface="Arial"/>
              <a:cs typeface="Arial"/>
              <a:sym typeface="Arial"/>
            </a:endParaRPr>
          </a:p>
        </p:txBody>
      </p:sp>
      <p:sp>
        <p:nvSpPr>
          <p:cNvPr id="240" name="Google Shape;240;p8"/>
          <p:cNvSpPr/>
          <p:nvPr/>
        </p:nvSpPr>
        <p:spPr>
          <a:xfrm rot="-5400000">
            <a:off x="12137126" y="2456860"/>
            <a:ext cx="4553700" cy="4512900"/>
          </a:xfrm>
          <a:prstGeom prst="rect">
            <a:avLst/>
          </a:prstGeom>
          <a:solidFill>
            <a:srgbClr val="71AA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1" name="Google Shape;241;p8"/>
          <p:cNvPicPr preferRelativeResize="0"/>
          <p:nvPr/>
        </p:nvPicPr>
        <p:blipFill rotWithShape="1">
          <a:blip r:embed="rId8">
            <a:alphaModFix/>
          </a:blip>
          <a:srcRect b="0" l="22188" r="22188" t="0"/>
          <a:stretch/>
        </p:blipFill>
        <p:spPr>
          <a:xfrm>
            <a:off x="12353893" y="2632959"/>
            <a:ext cx="4120076" cy="4166702"/>
          </a:xfrm>
          <a:prstGeom prst="rect">
            <a:avLst/>
          </a:prstGeom>
          <a:noFill/>
          <a:ln>
            <a:noFill/>
          </a:ln>
        </p:spPr>
      </p:pic>
      <p:sp>
        <p:nvSpPr>
          <p:cNvPr id="242" name="Google Shape;242;p8"/>
          <p:cNvSpPr/>
          <p:nvPr/>
        </p:nvSpPr>
        <p:spPr>
          <a:xfrm>
            <a:off x="12157525" y="6990151"/>
            <a:ext cx="4512900" cy="2946000"/>
          </a:xfrm>
          <a:prstGeom prst="rect">
            <a:avLst/>
          </a:prstGeom>
          <a:solidFill>
            <a:srgbClr val="32653A"/>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8"/>
          <p:cNvSpPr/>
          <p:nvPr/>
        </p:nvSpPr>
        <p:spPr>
          <a:xfrm>
            <a:off x="1403344" y="5764987"/>
            <a:ext cx="641091" cy="558550"/>
          </a:xfrm>
          <a:custGeom>
            <a:rect b="b" l="l" r="r" t="t"/>
            <a:pathLst>
              <a:path extrusionOk="0" h="558550" w="641091">
                <a:moveTo>
                  <a:pt x="0" y="0"/>
                </a:moveTo>
                <a:lnTo>
                  <a:pt x="641090" y="0"/>
                </a:lnTo>
                <a:lnTo>
                  <a:pt x="641090" y="558550"/>
                </a:lnTo>
                <a:lnTo>
                  <a:pt x="0" y="558550"/>
                </a:lnTo>
                <a:lnTo>
                  <a:pt x="0" y="0"/>
                </a:lnTo>
                <a:close/>
              </a:path>
            </a:pathLst>
          </a:custGeom>
          <a:blipFill rotWithShape="1">
            <a:blip r:embed="rId9">
              <a:alphaModFix/>
            </a:blip>
            <a:stretch>
              <a:fillRect b="0" l="0" r="0" t="0"/>
            </a:stretch>
          </a:blipFill>
          <a:ln>
            <a:noFill/>
          </a:ln>
        </p:spPr>
      </p:sp>
      <p:sp>
        <p:nvSpPr>
          <p:cNvPr id="244" name="Google Shape;244;p8"/>
          <p:cNvSpPr txBox="1"/>
          <p:nvPr/>
        </p:nvSpPr>
        <p:spPr>
          <a:xfrm>
            <a:off x="1242875" y="7148556"/>
            <a:ext cx="2724300" cy="15591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1600"/>
              <a:buFont typeface="Arial"/>
              <a:buNone/>
            </a:pPr>
            <a:r>
              <a:rPr b="1" i="0" lang="en-US" sz="1600" u="none" cap="none" strike="noStrike">
                <a:solidFill>
                  <a:srgbClr val="1D1D1F"/>
                </a:solidFill>
                <a:latin typeface="Montserrat"/>
                <a:ea typeface="Montserrat"/>
                <a:cs typeface="Montserrat"/>
                <a:sym typeface="Montserrat"/>
              </a:rPr>
              <a:t>Restaurant libanais qui propose des salades, des repas, des boissons, mais pas uniquement diète.</a:t>
            </a:r>
            <a:endParaRPr b="1" i="0" sz="1600" u="none" cap="none" strike="noStrike">
              <a:solidFill>
                <a:srgbClr val="000000"/>
              </a:solidFill>
              <a:latin typeface="Arial"/>
              <a:ea typeface="Arial"/>
              <a:cs typeface="Arial"/>
              <a:sym typeface="Arial"/>
            </a:endParaRPr>
          </a:p>
          <a:p>
            <a:pPr indent="0" lvl="0" marL="0" marR="0" rtl="0" algn="l">
              <a:lnSpc>
                <a:spcPct val="140017"/>
              </a:lnSpc>
              <a:spcBef>
                <a:spcPts val="0"/>
              </a:spcBef>
              <a:spcAft>
                <a:spcPts val="0"/>
              </a:spcAft>
              <a:buClr>
                <a:srgbClr val="000000"/>
              </a:buClr>
              <a:buSzPts val="1167"/>
              <a:buFont typeface="Arial"/>
              <a:buNone/>
            </a:pPr>
            <a:r>
              <a:t/>
            </a:r>
            <a:endParaRPr b="0" i="0" sz="1167" u="none" cap="none" strike="noStrike">
              <a:solidFill>
                <a:srgbClr val="1D1D1F"/>
              </a:solidFill>
              <a:latin typeface="Montserrat"/>
              <a:ea typeface="Montserrat"/>
              <a:cs typeface="Montserrat"/>
              <a:sym typeface="Montserrat"/>
            </a:endParaRPr>
          </a:p>
        </p:txBody>
      </p:sp>
      <p:sp>
        <p:nvSpPr>
          <p:cNvPr id="245" name="Google Shape;245;p8"/>
          <p:cNvSpPr txBox="1"/>
          <p:nvPr/>
        </p:nvSpPr>
        <p:spPr>
          <a:xfrm>
            <a:off x="4866600" y="7148550"/>
            <a:ext cx="2948700" cy="12807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1600"/>
              <a:buFont typeface="Arial"/>
              <a:buNone/>
            </a:pPr>
            <a:r>
              <a:rPr b="1" i="0" lang="en-US" sz="1600" u="none" cap="none" strike="noStrike">
                <a:solidFill>
                  <a:srgbClr val="1D1D1F"/>
                </a:solidFill>
                <a:latin typeface="Montserrat"/>
                <a:ea typeface="Montserrat"/>
                <a:cs typeface="Montserrat"/>
                <a:sym typeface="Montserrat"/>
              </a:rPr>
              <a:t>Restaurant diététique, qui propose un rééquilibrage alimentaire à ses clients, à travers des repas.</a:t>
            </a:r>
            <a:endParaRPr b="1" i="0" sz="1600" u="none" cap="none" strike="noStrike">
              <a:solidFill>
                <a:srgbClr val="000000"/>
              </a:solidFill>
              <a:latin typeface="Arial"/>
              <a:ea typeface="Arial"/>
              <a:cs typeface="Arial"/>
              <a:sym typeface="Arial"/>
            </a:endParaRPr>
          </a:p>
        </p:txBody>
      </p:sp>
      <p:sp>
        <p:nvSpPr>
          <p:cNvPr id="246" name="Google Shape;246;p8"/>
          <p:cNvSpPr txBox="1"/>
          <p:nvPr/>
        </p:nvSpPr>
        <p:spPr>
          <a:xfrm>
            <a:off x="1242882" y="6709677"/>
            <a:ext cx="2724300" cy="308700"/>
          </a:xfrm>
          <a:prstGeom prst="rect">
            <a:avLst/>
          </a:prstGeom>
          <a:noFill/>
          <a:ln>
            <a:noFill/>
          </a:ln>
        </p:spPr>
        <p:txBody>
          <a:bodyPr anchorCtr="0" anchor="t" bIns="0" lIns="0" spcFirstLastPara="1" rIns="0" wrap="square" tIns="0">
            <a:spAutoFit/>
          </a:bodyPr>
          <a:lstStyle/>
          <a:p>
            <a:pPr indent="0" lvl="0" marL="0" marR="0" rtl="0" algn="l">
              <a:lnSpc>
                <a:spcPct val="110037"/>
              </a:lnSpc>
              <a:spcBef>
                <a:spcPts val="0"/>
              </a:spcBef>
              <a:spcAft>
                <a:spcPts val="0"/>
              </a:spcAft>
              <a:buClr>
                <a:srgbClr val="000000"/>
              </a:buClr>
              <a:buSzPts val="2004"/>
              <a:buFont typeface="Arial"/>
              <a:buNone/>
            </a:pPr>
            <a:r>
              <a:rPr b="1" i="0" lang="en-US" sz="2004" u="none" cap="none" strike="noStrike">
                <a:solidFill>
                  <a:srgbClr val="71AA48"/>
                </a:solidFill>
                <a:latin typeface="Montserrat"/>
                <a:ea typeface="Montserrat"/>
                <a:cs typeface="Montserrat"/>
                <a:sym typeface="Montserrat"/>
              </a:rPr>
              <a:t>EAT VITE</a:t>
            </a:r>
            <a:endParaRPr b="0" i="0" sz="1800" u="none" cap="none" strike="noStrike">
              <a:solidFill>
                <a:srgbClr val="000000"/>
              </a:solidFill>
              <a:latin typeface="Arial"/>
              <a:ea typeface="Arial"/>
              <a:cs typeface="Arial"/>
              <a:sym typeface="Arial"/>
            </a:endParaRPr>
          </a:p>
        </p:txBody>
      </p:sp>
      <p:sp>
        <p:nvSpPr>
          <p:cNvPr id="247" name="Google Shape;247;p8"/>
          <p:cNvSpPr txBox="1"/>
          <p:nvPr/>
        </p:nvSpPr>
        <p:spPr>
          <a:xfrm>
            <a:off x="4866599" y="6709675"/>
            <a:ext cx="3094200" cy="308700"/>
          </a:xfrm>
          <a:prstGeom prst="rect">
            <a:avLst/>
          </a:prstGeom>
          <a:noFill/>
          <a:ln>
            <a:noFill/>
          </a:ln>
        </p:spPr>
        <p:txBody>
          <a:bodyPr anchorCtr="0" anchor="t" bIns="0" lIns="0" spcFirstLastPara="1" rIns="0" wrap="square" tIns="0">
            <a:spAutoFit/>
          </a:bodyPr>
          <a:lstStyle/>
          <a:p>
            <a:pPr indent="0" lvl="0" marL="0" marR="0" rtl="0" algn="l">
              <a:lnSpc>
                <a:spcPct val="110037"/>
              </a:lnSpc>
              <a:spcBef>
                <a:spcPts val="0"/>
              </a:spcBef>
              <a:spcAft>
                <a:spcPts val="0"/>
              </a:spcAft>
              <a:buClr>
                <a:srgbClr val="000000"/>
              </a:buClr>
              <a:buSzPts val="2004"/>
              <a:buFont typeface="Arial"/>
              <a:buNone/>
            </a:pPr>
            <a:r>
              <a:rPr b="1" i="0" lang="en-US" sz="2004" u="none" cap="none" strike="noStrike">
                <a:solidFill>
                  <a:srgbClr val="71AA48"/>
                </a:solidFill>
                <a:latin typeface="Montserrat"/>
                <a:ea typeface="Montserrat"/>
                <a:cs typeface="Montserrat"/>
                <a:sym typeface="Montserrat"/>
              </a:rPr>
              <a:t>JAYRUS DIETETIQUES</a:t>
            </a:r>
            <a:endParaRPr b="0" i="0" sz="1800" u="none" cap="none" strike="noStrike">
              <a:solidFill>
                <a:srgbClr val="000000"/>
              </a:solidFill>
              <a:latin typeface="Arial"/>
              <a:ea typeface="Arial"/>
              <a:cs typeface="Arial"/>
              <a:sym typeface="Arial"/>
            </a:endParaRPr>
          </a:p>
        </p:txBody>
      </p:sp>
      <p:sp>
        <p:nvSpPr>
          <p:cNvPr id="248" name="Google Shape;248;p8"/>
          <p:cNvSpPr txBox="1"/>
          <p:nvPr/>
        </p:nvSpPr>
        <p:spPr>
          <a:xfrm>
            <a:off x="-822917" y="479410"/>
            <a:ext cx="13176600" cy="5850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3800"/>
              <a:buFont typeface="Arial"/>
              <a:buNone/>
            </a:pPr>
            <a:r>
              <a:rPr b="1" i="0" lang="en-US" sz="3800" u="none" cap="none" strike="noStrike">
                <a:solidFill>
                  <a:srgbClr val="1D1D1F"/>
                </a:solidFill>
                <a:latin typeface="Montserrat"/>
                <a:ea typeface="Montserrat"/>
                <a:cs typeface="Montserrat"/>
                <a:sym typeface="Montserrat"/>
              </a:rPr>
              <a:t>LES ALTERNATIVES / CONCURRENTS</a:t>
            </a:r>
            <a:endParaRPr b="0" i="0" sz="3800" u="none" cap="none" strike="noStrike">
              <a:solidFill>
                <a:srgbClr val="000000"/>
              </a:solidFill>
              <a:latin typeface="Arial"/>
              <a:ea typeface="Arial"/>
              <a:cs typeface="Arial"/>
              <a:sym typeface="Arial"/>
            </a:endParaRPr>
          </a:p>
        </p:txBody>
      </p:sp>
      <p:sp>
        <p:nvSpPr>
          <p:cNvPr id="249" name="Google Shape;249;p8"/>
          <p:cNvSpPr txBox="1"/>
          <p:nvPr/>
        </p:nvSpPr>
        <p:spPr>
          <a:xfrm>
            <a:off x="8486275" y="7148550"/>
            <a:ext cx="3094200" cy="19704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1600"/>
              <a:buFont typeface="Arial"/>
              <a:buNone/>
            </a:pPr>
            <a:r>
              <a:rPr b="1" i="0" lang="en-US" sz="1600" u="none" cap="none" strike="noStrike">
                <a:solidFill>
                  <a:srgbClr val="1D1D1F"/>
                </a:solidFill>
                <a:latin typeface="Montserrat"/>
                <a:ea typeface="Montserrat"/>
                <a:cs typeface="Montserrat"/>
                <a:sym typeface="Montserrat"/>
              </a:rPr>
              <a:t>Salad bar physique, proposant des salades de crudité accompagnées de vinaigrette qui ne sont pas forcément healthy et des boissons industrielles. </a:t>
            </a:r>
            <a:endParaRPr b="1" i="0" sz="1600" u="none" cap="none" strike="noStrike">
              <a:solidFill>
                <a:srgbClr val="000000"/>
              </a:solidFill>
              <a:latin typeface="Arial"/>
              <a:ea typeface="Arial"/>
              <a:cs typeface="Arial"/>
              <a:sym typeface="Arial"/>
            </a:endParaRPr>
          </a:p>
        </p:txBody>
      </p:sp>
      <p:sp>
        <p:nvSpPr>
          <p:cNvPr id="250" name="Google Shape;250;p8"/>
          <p:cNvSpPr txBox="1"/>
          <p:nvPr/>
        </p:nvSpPr>
        <p:spPr>
          <a:xfrm>
            <a:off x="8486281" y="6709677"/>
            <a:ext cx="1964100" cy="308700"/>
          </a:xfrm>
          <a:prstGeom prst="rect">
            <a:avLst/>
          </a:prstGeom>
          <a:noFill/>
          <a:ln>
            <a:noFill/>
          </a:ln>
        </p:spPr>
        <p:txBody>
          <a:bodyPr anchorCtr="0" anchor="t" bIns="0" lIns="0" spcFirstLastPara="1" rIns="0" wrap="square" tIns="0">
            <a:spAutoFit/>
          </a:bodyPr>
          <a:lstStyle/>
          <a:p>
            <a:pPr indent="0" lvl="0" marL="0" marR="0" rtl="0" algn="l">
              <a:lnSpc>
                <a:spcPct val="110037"/>
              </a:lnSpc>
              <a:spcBef>
                <a:spcPts val="0"/>
              </a:spcBef>
              <a:spcAft>
                <a:spcPts val="0"/>
              </a:spcAft>
              <a:buClr>
                <a:srgbClr val="000000"/>
              </a:buClr>
              <a:buSzPts val="2004"/>
              <a:buFont typeface="Arial"/>
              <a:buNone/>
            </a:pPr>
            <a:r>
              <a:rPr b="1" i="0" lang="en-US" sz="2004" u="none" cap="none" strike="noStrike">
                <a:solidFill>
                  <a:srgbClr val="71AA48"/>
                </a:solidFill>
                <a:latin typeface="Montserrat"/>
                <a:ea typeface="Montserrat"/>
                <a:cs typeface="Montserrat"/>
                <a:sym typeface="Montserrat"/>
              </a:rPr>
              <a:t>YA’FALA</a:t>
            </a:r>
            <a:endParaRPr b="0" i="0" sz="1800" u="none" cap="none" strike="noStrike">
              <a:solidFill>
                <a:srgbClr val="000000"/>
              </a:solidFill>
              <a:latin typeface="Arial"/>
              <a:ea typeface="Arial"/>
              <a:cs typeface="Arial"/>
              <a:sym typeface="Arial"/>
            </a:endParaRPr>
          </a:p>
        </p:txBody>
      </p:sp>
      <p:sp>
        <p:nvSpPr>
          <p:cNvPr id="251" name="Google Shape;251;p8"/>
          <p:cNvSpPr txBox="1"/>
          <p:nvPr/>
        </p:nvSpPr>
        <p:spPr>
          <a:xfrm>
            <a:off x="12353893" y="7163151"/>
            <a:ext cx="4102500" cy="2916600"/>
          </a:xfrm>
          <a:prstGeom prst="rect">
            <a:avLst/>
          </a:prstGeom>
          <a:noFill/>
          <a:ln>
            <a:noFill/>
          </a:ln>
        </p:spPr>
        <p:txBody>
          <a:bodyPr anchorCtr="0" anchor="t" bIns="0" lIns="0" spcFirstLastPara="1" rIns="0" wrap="square" tIns="0">
            <a:spAutoFit/>
          </a:bodyPr>
          <a:lstStyle/>
          <a:p>
            <a:pPr indent="-153535" lvl="1" marL="252078" marR="0" rtl="0" algn="l">
              <a:lnSpc>
                <a:spcPct val="140017"/>
              </a:lnSpc>
              <a:spcBef>
                <a:spcPts val="0"/>
              </a:spcBef>
              <a:spcAft>
                <a:spcPts val="0"/>
              </a:spcAft>
              <a:buClr>
                <a:srgbClr val="FFFFFF"/>
              </a:buClr>
              <a:buSzPts val="1600"/>
              <a:buFont typeface="Arial"/>
              <a:buChar char="•"/>
            </a:pPr>
            <a:r>
              <a:rPr b="1" i="0" lang="en-US" sz="1600" u="none" cap="none" strike="noStrike">
                <a:solidFill>
                  <a:srgbClr val="FFFFFF"/>
                </a:solidFill>
                <a:latin typeface="Montserrat"/>
                <a:ea typeface="Montserrat"/>
                <a:cs typeface="Montserrat"/>
                <a:sym typeface="Montserrat"/>
              </a:rPr>
              <a:t>Aucun d’entre eux ne propose de salad bar virtuel avec affichage en tant réel de la valeur calorique et nutritionnelle pour chaque aliments sélectionnés.</a:t>
            </a:r>
            <a:endParaRPr b="1" i="0" sz="1600" u="none" cap="none" strike="noStrike">
              <a:solidFill>
                <a:srgbClr val="000000"/>
              </a:solidFill>
              <a:latin typeface="Arial"/>
              <a:ea typeface="Arial"/>
              <a:cs typeface="Arial"/>
              <a:sym typeface="Arial"/>
            </a:endParaRPr>
          </a:p>
          <a:p>
            <a:pPr indent="0" lvl="0" marL="0" marR="0" rtl="0" algn="l">
              <a:lnSpc>
                <a:spcPct val="140017"/>
              </a:lnSpc>
              <a:spcBef>
                <a:spcPts val="0"/>
              </a:spcBef>
              <a:spcAft>
                <a:spcPts val="0"/>
              </a:spcAft>
              <a:buClr>
                <a:srgbClr val="000000"/>
              </a:buClr>
              <a:buSzPts val="1500"/>
              <a:buFont typeface="Arial"/>
              <a:buNone/>
            </a:pPr>
            <a:r>
              <a:t/>
            </a:r>
            <a:endParaRPr b="0" i="0" sz="1500" u="none" cap="none" strike="noStrike">
              <a:solidFill>
                <a:srgbClr val="FFFFFF"/>
              </a:solidFill>
              <a:latin typeface="Montserrat"/>
              <a:ea typeface="Montserrat"/>
              <a:cs typeface="Montserrat"/>
              <a:sym typeface="Montserrat"/>
            </a:endParaRPr>
          </a:p>
          <a:p>
            <a:pPr indent="-153535" lvl="1" marL="252078" marR="0" rtl="0" algn="l">
              <a:lnSpc>
                <a:spcPct val="140017"/>
              </a:lnSpc>
              <a:spcBef>
                <a:spcPts val="0"/>
              </a:spcBef>
              <a:spcAft>
                <a:spcPts val="0"/>
              </a:spcAft>
              <a:buClr>
                <a:srgbClr val="FFFFFF"/>
              </a:buClr>
              <a:buSzPts val="1600"/>
              <a:buFont typeface="Arial"/>
              <a:buChar char="•"/>
            </a:pPr>
            <a:r>
              <a:rPr b="1" i="0" lang="en-US" sz="1600" u="none" cap="none" strike="noStrike">
                <a:solidFill>
                  <a:srgbClr val="FFFFFF"/>
                </a:solidFill>
                <a:latin typeface="Montserrat"/>
                <a:ea typeface="Montserrat"/>
                <a:cs typeface="Montserrat"/>
                <a:sym typeface="Montserrat"/>
              </a:rPr>
              <a:t>Aucun d’entre eux, ne propose de jus détox. </a:t>
            </a:r>
            <a:endParaRPr b="1" i="0" sz="1600" u="none" cap="none" strike="noStrike">
              <a:solidFill>
                <a:srgbClr val="000000"/>
              </a:solidFill>
              <a:latin typeface="Arial"/>
              <a:ea typeface="Arial"/>
              <a:cs typeface="Arial"/>
              <a:sym typeface="Arial"/>
            </a:endParaRPr>
          </a:p>
          <a:p>
            <a:pPr indent="0" lvl="0" marL="0" marR="0" rtl="0" algn="l">
              <a:lnSpc>
                <a:spcPct val="140017"/>
              </a:lnSpc>
              <a:spcBef>
                <a:spcPts val="0"/>
              </a:spcBef>
              <a:spcAft>
                <a:spcPts val="0"/>
              </a:spcAft>
              <a:buClr>
                <a:srgbClr val="000000"/>
              </a:buClr>
              <a:buSzPts val="1167"/>
              <a:buFont typeface="Arial"/>
              <a:buNone/>
            </a:pPr>
            <a:r>
              <a:t/>
            </a:r>
            <a:endParaRPr b="0" i="0" sz="1167" u="none" cap="none" strike="noStrike">
              <a:solidFill>
                <a:srgbClr val="FFFFFF"/>
              </a:solidFill>
              <a:latin typeface="Montserrat"/>
              <a:ea typeface="Montserrat"/>
              <a:cs typeface="Montserrat"/>
              <a:sym typeface="Montserrat"/>
            </a:endParaRPr>
          </a:p>
        </p:txBody>
      </p:sp>
      <p:sp>
        <p:nvSpPr>
          <p:cNvPr id="252" name="Google Shape;252;p8"/>
          <p:cNvSpPr/>
          <p:nvPr/>
        </p:nvSpPr>
        <p:spPr>
          <a:xfrm>
            <a:off x="4866606" y="5567941"/>
            <a:ext cx="755596" cy="755596"/>
          </a:xfrm>
          <a:custGeom>
            <a:rect b="b" l="l" r="r" t="t"/>
            <a:pathLst>
              <a:path extrusionOk="0" h="755596" w="755596">
                <a:moveTo>
                  <a:pt x="0" y="0"/>
                </a:moveTo>
                <a:lnTo>
                  <a:pt x="755596" y="0"/>
                </a:lnTo>
                <a:lnTo>
                  <a:pt x="755596" y="755596"/>
                </a:lnTo>
                <a:lnTo>
                  <a:pt x="0" y="755596"/>
                </a:lnTo>
                <a:lnTo>
                  <a:pt x="0" y="0"/>
                </a:lnTo>
                <a:close/>
              </a:path>
            </a:pathLst>
          </a:custGeom>
          <a:blipFill rotWithShape="1">
            <a:blip r:embed="rId5">
              <a:alphaModFix/>
            </a:blip>
            <a:stretch>
              <a:fillRect b="0" l="0" r="0" t="0"/>
            </a:stretch>
          </a:blipFill>
          <a:ln>
            <a:noFill/>
          </a:ln>
        </p:spPr>
      </p:sp>
      <p:sp>
        <p:nvSpPr>
          <p:cNvPr id="253" name="Google Shape;253;p8"/>
          <p:cNvSpPr/>
          <p:nvPr/>
        </p:nvSpPr>
        <p:spPr>
          <a:xfrm>
            <a:off x="4887516" y="5696770"/>
            <a:ext cx="641091" cy="558550"/>
          </a:xfrm>
          <a:custGeom>
            <a:rect b="b" l="l" r="r" t="t"/>
            <a:pathLst>
              <a:path extrusionOk="0" h="558550" w="641091">
                <a:moveTo>
                  <a:pt x="0" y="0"/>
                </a:moveTo>
                <a:lnTo>
                  <a:pt x="641091" y="0"/>
                </a:lnTo>
                <a:lnTo>
                  <a:pt x="641091" y="558550"/>
                </a:lnTo>
                <a:lnTo>
                  <a:pt x="0" y="558550"/>
                </a:lnTo>
                <a:lnTo>
                  <a:pt x="0" y="0"/>
                </a:lnTo>
                <a:close/>
              </a:path>
            </a:pathLst>
          </a:custGeom>
          <a:blipFill rotWithShape="1">
            <a:blip r:embed="rId9">
              <a:alphaModFix/>
            </a:blip>
            <a:stretch>
              <a:fillRect b="0" l="0" r="0" t="0"/>
            </a:stretch>
          </a:blipFill>
          <a:ln>
            <a:noFill/>
          </a:ln>
        </p:spPr>
      </p:sp>
      <p:sp>
        <p:nvSpPr>
          <p:cNvPr id="254" name="Google Shape;254;p8"/>
          <p:cNvSpPr/>
          <p:nvPr/>
        </p:nvSpPr>
        <p:spPr>
          <a:xfrm>
            <a:off x="8510224" y="5598247"/>
            <a:ext cx="755596" cy="755596"/>
          </a:xfrm>
          <a:custGeom>
            <a:rect b="b" l="l" r="r" t="t"/>
            <a:pathLst>
              <a:path extrusionOk="0" h="755596" w="755596">
                <a:moveTo>
                  <a:pt x="0" y="0"/>
                </a:moveTo>
                <a:lnTo>
                  <a:pt x="755596" y="0"/>
                </a:lnTo>
                <a:lnTo>
                  <a:pt x="755596" y="755596"/>
                </a:lnTo>
                <a:lnTo>
                  <a:pt x="0" y="755596"/>
                </a:lnTo>
                <a:lnTo>
                  <a:pt x="0" y="0"/>
                </a:lnTo>
                <a:close/>
              </a:path>
            </a:pathLst>
          </a:custGeom>
          <a:blipFill rotWithShape="1">
            <a:blip r:embed="rId5">
              <a:alphaModFix/>
            </a:blip>
            <a:stretch>
              <a:fillRect b="0" l="0" r="0" t="0"/>
            </a:stretch>
          </a:blipFill>
          <a:ln>
            <a:noFill/>
          </a:ln>
        </p:spPr>
      </p:sp>
      <p:sp>
        <p:nvSpPr>
          <p:cNvPr id="255" name="Google Shape;255;p8"/>
          <p:cNvSpPr/>
          <p:nvPr/>
        </p:nvSpPr>
        <p:spPr>
          <a:xfrm>
            <a:off x="8531134" y="5727076"/>
            <a:ext cx="641091" cy="558550"/>
          </a:xfrm>
          <a:custGeom>
            <a:rect b="b" l="l" r="r" t="t"/>
            <a:pathLst>
              <a:path extrusionOk="0" h="558550" w="641091">
                <a:moveTo>
                  <a:pt x="0" y="0"/>
                </a:moveTo>
                <a:lnTo>
                  <a:pt x="641091" y="0"/>
                </a:lnTo>
                <a:lnTo>
                  <a:pt x="641091" y="558550"/>
                </a:lnTo>
                <a:lnTo>
                  <a:pt x="0" y="558550"/>
                </a:lnTo>
                <a:lnTo>
                  <a:pt x="0" y="0"/>
                </a:lnTo>
                <a:close/>
              </a:path>
            </a:pathLst>
          </a:custGeom>
          <a:blipFill rotWithShape="1">
            <a:blip r:embed="rId9">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