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75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League Spartan" pitchFamily="2" charset="77"/>
      <p:regular r:id="rId24"/>
      <p:bold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Bold" panose="020B0806030504020204" pitchFamily="34" charset="0"/>
      <p:regular r:id="rId30"/>
      <p:bold r:id="rId31"/>
    </p:embeddedFont>
    <p:embeddedFont>
      <p:font typeface="Times New Roman Bold" panose="02030802070405020303" pitchFamily="18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050"/>
    <a:srgbClr val="092A70"/>
    <a:srgbClr val="007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919" autoAdjust="0"/>
  </p:normalViewPr>
  <p:slideViewPr>
    <p:cSldViewPr>
      <p:cViewPr>
        <p:scale>
          <a:sx n="80" d="100"/>
          <a:sy n="80" d="100"/>
        </p:scale>
        <p:origin x="28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b9c1cbdcc52e5c5/Documents/Tableau_population_AMG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762572833753789E-3"/>
          <c:y val="9.3023882897208143E-2"/>
          <c:w val="0.97380952380952379"/>
          <c:h val="0.86274039161312654"/>
        </c:manualLayout>
      </c:layout>
      <c:pie3DChart>
        <c:varyColors val="1"/>
        <c:ser>
          <c:idx val="1"/>
          <c:order val="0"/>
          <c:tx>
            <c:strRef>
              <c:f>Sheet1!$C$1</c:f>
              <c:strCache>
                <c:ptCount val="1"/>
                <c:pt idx="0">
                  <c:v>Pourcentage (%)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4861-49A7-9C85-F950F7DEACB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4861-49A7-9C85-F950F7DEACB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4861-49A7-9C85-F950F7DEACB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6-4861-49A7-9C85-F950F7DEACB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4861-49A7-9C85-F950F7DEACB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4861-49A7-9C85-F950F7DEACB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4861-49A7-9C85-F950F7DEACB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C556C24-F249-9947-BBCE-81BCCD2ED10F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4861-49A7-9C85-F950F7DEACB6}"/>
                </c:ext>
              </c:extLst>
            </c:dLbl>
            <c:dLbl>
              <c:idx val="1"/>
              <c:layout>
                <c:manualLayout>
                  <c:x val="-1.0746752028259397E-2"/>
                  <c:y val="5.9517877348999465E-2"/>
                </c:manualLayout>
              </c:layout>
              <c:tx>
                <c:rich>
                  <a:bodyPr/>
                  <a:lstStyle/>
                  <a:p>
                    <a:fld id="{FE054368-1926-CC49-A4ED-1CB14F36C356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4861-49A7-9C85-F950F7DEACB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8EA8741-0210-034D-A62A-40E5E9CD6B62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4861-49A7-9C85-F950F7DEACB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0CE0CF6-B0D2-6E4C-991A-6CB837C07EAF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4861-49A7-9C85-F950F7DEACB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3221EC6-CC8D-5042-8AD4-A5491E6D4935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4861-49A7-9C85-F950F7DEACB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99CA438-64CC-C24B-908F-2B00F371E0BD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4861-49A7-9C85-F950F7DEACB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746228E-881C-0245-84A3-FCD24D9ADC1C}" type="PERCENTAGE">
                      <a:rPr lang="en-US" sz="2000" b="1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4861-49A7-9C85-F950F7DEAC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Sourds-muets</c:v>
                </c:pt>
                <c:pt idx="1">
                  <c:v>Malvoyants</c:v>
                </c:pt>
                <c:pt idx="2">
                  <c:v>Étrangers</c:v>
                </c:pt>
                <c:pt idx="3">
                  <c:v>Maladies chroniques</c:v>
                </c:pt>
                <c:pt idx="4">
                  <c:v>Analphabètes</c:v>
                </c:pt>
                <c:pt idx="5">
                  <c:v>Assurés AMGS</c:v>
                </c:pt>
                <c:pt idx="6">
                  <c:v>utilisateurs potentiels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0.28499999999999998</c:v>
                </c:pt>
                <c:pt idx="1">
                  <c:v>1.95</c:v>
                </c:pt>
                <c:pt idx="2">
                  <c:v>14.34</c:v>
                </c:pt>
                <c:pt idx="3">
                  <c:v>29.25</c:v>
                </c:pt>
                <c:pt idx="4">
                  <c:v>1.04</c:v>
                </c:pt>
                <c:pt idx="5">
                  <c:v>40.69</c:v>
                </c:pt>
                <c:pt idx="6">
                  <c:v>12.445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4861-49A7-9C85-F950F7DEACB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sv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820815" cy="10445012"/>
            <a:chOff x="0" y="0"/>
            <a:chExt cx="25094420" cy="13926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94437" cy="13926693"/>
            </a:xfrm>
            <a:custGeom>
              <a:avLst/>
              <a:gdLst/>
              <a:ahLst/>
              <a:cxnLst/>
              <a:rect l="l" t="t" r="r" b="b"/>
              <a:pathLst>
                <a:path w="25094437" h="13926693">
                  <a:moveTo>
                    <a:pt x="0" y="0"/>
                  </a:moveTo>
                  <a:lnTo>
                    <a:pt x="25094437" y="0"/>
                  </a:lnTo>
                  <a:lnTo>
                    <a:pt x="25094437" y="13926693"/>
                  </a:lnTo>
                  <a:lnTo>
                    <a:pt x="0" y="13926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0094" b="-40094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672441" y="-701167"/>
            <a:ext cx="8662946" cy="8662946"/>
            <a:chOff x="0" y="0"/>
            <a:chExt cx="11550595" cy="115505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16391686" y="7961779"/>
            <a:ext cx="3792627" cy="2325221"/>
          </a:xfrm>
          <a:custGeom>
            <a:avLst/>
            <a:gdLst/>
            <a:ahLst/>
            <a:cxnLst/>
            <a:rect l="l" t="t" r="r" b="b"/>
            <a:pathLst>
              <a:path w="3792627" h="2325221">
                <a:moveTo>
                  <a:pt x="0" y="2325221"/>
                </a:moveTo>
                <a:lnTo>
                  <a:pt x="3792627" y="2325221"/>
                </a:lnTo>
                <a:lnTo>
                  <a:pt x="3792627" y="0"/>
                </a:lnTo>
                <a:lnTo>
                  <a:pt x="0" y="0"/>
                </a:lnTo>
                <a:lnTo>
                  <a:pt x="0" y="232522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378" b="-23378"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2676" y="2235554"/>
            <a:ext cx="409552" cy="1482476"/>
          </a:xfrm>
          <a:custGeom>
            <a:avLst/>
            <a:gdLst/>
            <a:ahLst/>
            <a:cxnLst/>
            <a:rect l="l" t="t" r="r" b="b"/>
            <a:pathLst>
              <a:path w="409552" h="1482476">
                <a:moveTo>
                  <a:pt x="0" y="0"/>
                </a:moveTo>
                <a:lnTo>
                  <a:pt x="409552" y="0"/>
                </a:lnTo>
                <a:lnTo>
                  <a:pt x="409552" y="1482476"/>
                </a:lnTo>
                <a:lnTo>
                  <a:pt x="0" y="148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2" b="-112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2208959" y="8913724"/>
            <a:ext cx="4521546" cy="137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fr-FR" sz="2551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MEKAME MAVOUNGOU </a:t>
            </a:r>
          </a:p>
          <a:p>
            <a:pPr algn="ctr">
              <a:lnSpc>
                <a:spcPts val="3573"/>
              </a:lnSpc>
            </a:pPr>
            <a:r>
              <a:rPr lang="fr-FR" sz="2551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Sylma</a:t>
            </a:r>
          </a:p>
          <a:p>
            <a:pPr algn="ctr">
              <a:lnSpc>
                <a:spcPts val="3573"/>
              </a:lnSpc>
            </a:pPr>
            <a:r>
              <a:rPr lang="fr-FR" sz="2551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Développeur web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93260" y="4747070"/>
            <a:ext cx="3437245" cy="181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fr-FR" sz="2400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KOKA DAMBESSA Kelly</a:t>
            </a:r>
          </a:p>
          <a:p>
            <a:pPr algn="ctr">
              <a:lnSpc>
                <a:spcPts val="3573"/>
              </a:lnSpc>
            </a:pPr>
            <a:r>
              <a:rPr lang="fr-FR" sz="24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Responsable marketing </a:t>
            </a:r>
          </a:p>
          <a:p>
            <a:pPr algn="r">
              <a:lnSpc>
                <a:spcPts val="3573"/>
              </a:lnSpc>
            </a:pPr>
            <a:endParaRPr lang="fr-FR" sz="2400" noProof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374439" y="2832283"/>
            <a:ext cx="3357658" cy="2734056"/>
            <a:chOff x="0" y="0"/>
            <a:chExt cx="4476877" cy="3645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6877" cy="3645408"/>
            </a:xfrm>
            <a:custGeom>
              <a:avLst/>
              <a:gdLst/>
              <a:ahLst/>
              <a:cxnLst/>
              <a:rect l="l" t="t" r="r" b="b"/>
              <a:pathLst>
                <a:path w="4476877" h="3645408">
                  <a:moveTo>
                    <a:pt x="0" y="0"/>
                  </a:moveTo>
                  <a:lnTo>
                    <a:pt x="4476877" y="0"/>
                  </a:lnTo>
                  <a:lnTo>
                    <a:pt x="4476877" y="3645408"/>
                  </a:lnTo>
                  <a:lnTo>
                    <a:pt x="0" y="3645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04" b="-11404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58024" y="5829300"/>
            <a:ext cx="2601658" cy="2601658"/>
            <a:chOff x="0" y="0"/>
            <a:chExt cx="3468878" cy="34688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8878" cy="3468878"/>
            </a:xfrm>
            <a:custGeom>
              <a:avLst/>
              <a:gdLst/>
              <a:ahLst/>
              <a:cxnLst/>
              <a:rect l="l" t="t" r="r" b="b"/>
              <a:pathLst>
                <a:path w="3468878" h="3468878">
                  <a:moveTo>
                    <a:pt x="0" y="0"/>
                  </a:moveTo>
                  <a:lnTo>
                    <a:pt x="3468878" y="0"/>
                  </a:lnTo>
                  <a:lnTo>
                    <a:pt x="3468878" y="3468878"/>
                  </a:lnTo>
                  <a:lnTo>
                    <a:pt x="0" y="346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 rot="294000">
            <a:off x="14020532" y="2023655"/>
            <a:ext cx="2196319" cy="2748937"/>
            <a:chOff x="0" y="0"/>
            <a:chExt cx="14552866" cy="18214522"/>
          </a:xfrm>
        </p:grpSpPr>
        <p:sp>
          <p:nvSpPr>
            <p:cNvPr id="10" name="Freeform 10"/>
            <p:cNvSpPr/>
            <p:nvPr/>
          </p:nvSpPr>
          <p:spPr>
            <a:xfrm rot="-174000">
              <a:off x="396862" y="393303"/>
              <a:ext cx="13759194" cy="17427917"/>
            </a:xfrm>
            <a:custGeom>
              <a:avLst/>
              <a:gdLst/>
              <a:ahLst/>
              <a:cxnLst/>
              <a:rect l="l" t="t" r="r" b="b"/>
              <a:pathLst>
                <a:path w="13759194" h="17427917">
                  <a:moveTo>
                    <a:pt x="1340144" y="745359"/>
                  </a:moveTo>
                  <a:lnTo>
                    <a:pt x="12221006" y="23255"/>
                  </a:lnTo>
                  <a:cubicBezTo>
                    <a:pt x="12571422" y="0"/>
                    <a:pt x="12915977" y="121893"/>
                    <a:pt x="13173816" y="360328"/>
                  </a:cubicBezTo>
                  <a:cubicBezTo>
                    <a:pt x="13431654" y="598763"/>
                    <a:pt x="13580076" y="932750"/>
                    <a:pt x="13584250" y="1283911"/>
                  </a:cubicBezTo>
                  <a:lnTo>
                    <a:pt x="13750193" y="15242529"/>
                  </a:lnTo>
                  <a:cubicBezTo>
                    <a:pt x="13759194" y="15999741"/>
                    <a:pt x="13174654" y="16631878"/>
                    <a:pt x="12419052" y="16682057"/>
                  </a:cubicBezTo>
                  <a:lnTo>
                    <a:pt x="1538233" y="17404646"/>
                  </a:lnTo>
                  <a:cubicBezTo>
                    <a:pt x="1187824" y="17427918"/>
                    <a:pt x="843269" y="17306038"/>
                    <a:pt x="585429" y="17067613"/>
                  </a:cubicBezTo>
                  <a:cubicBezTo>
                    <a:pt x="327590" y="16829187"/>
                    <a:pt x="179166" y="16495206"/>
                    <a:pt x="174990" y="16144051"/>
                  </a:cubicBezTo>
                  <a:lnTo>
                    <a:pt x="9003" y="2184826"/>
                  </a:lnTo>
                  <a:cubicBezTo>
                    <a:pt x="0" y="1427624"/>
                    <a:pt x="584550" y="795503"/>
                    <a:pt x="1340144" y="745359"/>
                  </a:cubicBezTo>
                  <a:close/>
                </a:path>
              </a:pathLst>
            </a:custGeom>
            <a:blipFill>
              <a:blip r:embed="rId6"/>
              <a:stretch>
                <a:fillRect l="-33211" t="-11288" r="-32324" b="-84951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42854" y="1966436"/>
            <a:ext cx="2816828" cy="2491264"/>
            <a:chOff x="0" y="0"/>
            <a:chExt cx="3755771" cy="33216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55771" cy="3321685"/>
            </a:xfrm>
            <a:custGeom>
              <a:avLst/>
              <a:gdLst/>
              <a:ahLst/>
              <a:cxnLst/>
              <a:rect l="l" t="t" r="r" b="b"/>
              <a:pathLst>
                <a:path w="3755771" h="3321685">
                  <a:moveTo>
                    <a:pt x="0" y="0"/>
                  </a:moveTo>
                  <a:lnTo>
                    <a:pt x="3755771" y="0"/>
                  </a:lnTo>
                  <a:lnTo>
                    <a:pt x="3755771" y="3321685"/>
                  </a:lnTo>
                  <a:lnTo>
                    <a:pt x="0" y="3321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34" b="-6534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27108" y="6160389"/>
            <a:ext cx="2627757" cy="2627757"/>
            <a:chOff x="0" y="0"/>
            <a:chExt cx="3503676" cy="35036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03676" cy="3503676"/>
            </a:xfrm>
            <a:custGeom>
              <a:avLst/>
              <a:gdLst/>
              <a:ahLst/>
              <a:cxnLst/>
              <a:rect l="l" t="t" r="r" b="b"/>
              <a:pathLst>
                <a:path w="3503676" h="3503676">
                  <a:moveTo>
                    <a:pt x="0" y="0"/>
                  </a:moveTo>
                  <a:lnTo>
                    <a:pt x="3503676" y="0"/>
                  </a:lnTo>
                  <a:lnTo>
                    <a:pt x="3503676" y="3503676"/>
                  </a:lnTo>
                  <a:lnTo>
                    <a:pt x="0" y="3503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462456" y="5523432"/>
            <a:ext cx="4705828" cy="136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fr-FR" sz="2400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MOUTSINGA MOUKONGO </a:t>
            </a:r>
          </a:p>
          <a:p>
            <a:pPr algn="ctr">
              <a:lnSpc>
                <a:spcPts val="3573"/>
              </a:lnSpc>
            </a:pPr>
            <a:r>
              <a:rPr lang="fr-FR" sz="2400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Laurie Chloé</a:t>
            </a:r>
          </a:p>
          <a:p>
            <a:pPr algn="ctr">
              <a:lnSpc>
                <a:spcPts val="3573"/>
              </a:lnSpc>
            </a:pPr>
            <a:r>
              <a:rPr lang="fr-FR" sz="24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Directrice Générale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47372" y="4343400"/>
            <a:ext cx="4172428" cy="88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fr-FR" sz="2400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KOUMBA KOUMBA RODDY</a:t>
            </a:r>
          </a:p>
          <a:p>
            <a:pPr algn="ctr">
              <a:lnSpc>
                <a:spcPts val="3573"/>
              </a:lnSpc>
            </a:pPr>
            <a:r>
              <a:rPr lang="fr-FR" sz="24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Porteur de projet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47372" y="8114155"/>
            <a:ext cx="3657600" cy="136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fr-FR" sz="2400" b="1" noProof="0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MOUSSAVOU MOMBO Melchy Russell</a:t>
            </a:r>
          </a:p>
          <a:p>
            <a:pPr algn="ctr">
              <a:lnSpc>
                <a:spcPts val="3573"/>
              </a:lnSpc>
            </a:pPr>
            <a:r>
              <a:rPr lang="fr-FR" sz="24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analyste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1706" y="1344312"/>
            <a:ext cx="13803159" cy="64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fr-FR" sz="6600" spc="489" noProof="0" dirty="0">
                <a:solidFill>
                  <a:srgbClr val="40A8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COMPOSITION DE L’EQUIPE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2676" y="2235554"/>
            <a:ext cx="409552" cy="1482476"/>
          </a:xfrm>
          <a:custGeom>
            <a:avLst/>
            <a:gdLst/>
            <a:ahLst/>
            <a:cxnLst/>
            <a:rect l="l" t="t" r="r" b="b"/>
            <a:pathLst>
              <a:path w="409552" h="1482476">
                <a:moveTo>
                  <a:pt x="0" y="0"/>
                </a:moveTo>
                <a:lnTo>
                  <a:pt x="409552" y="0"/>
                </a:lnTo>
                <a:lnTo>
                  <a:pt x="409552" y="1482476"/>
                </a:lnTo>
                <a:lnTo>
                  <a:pt x="0" y="148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2" b="-112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4" name="Freeform 4"/>
          <p:cNvSpPr/>
          <p:nvPr/>
        </p:nvSpPr>
        <p:spPr>
          <a:xfrm>
            <a:off x="15011400" y="7672725"/>
            <a:ext cx="2089525" cy="2172033"/>
          </a:xfrm>
          <a:custGeom>
            <a:avLst/>
            <a:gdLst/>
            <a:ahLst/>
            <a:cxnLst/>
            <a:rect l="l" t="t" r="r" b="b"/>
            <a:pathLst>
              <a:path w="3793097" h="4114800">
                <a:moveTo>
                  <a:pt x="0" y="0"/>
                </a:moveTo>
                <a:lnTo>
                  <a:pt x="3793098" y="0"/>
                </a:lnTo>
                <a:lnTo>
                  <a:pt x="37930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01BF540-B845-51E8-58E3-37A36DE5D2F1}"/>
              </a:ext>
            </a:extLst>
          </p:cNvPr>
          <p:cNvSpPr txBox="1"/>
          <p:nvPr/>
        </p:nvSpPr>
        <p:spPr>
          <a:xfrm>
            <a:off x="6858000" y="51758"/>
            <a:ext cx="105918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092A7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COUT DU PROJET</a:t>
            </a:r>
          </a:p>
        </p:txBody>
      </p:sp>
      <p:pic>
        <p:nvPicPr>
          <p:cNvPr id="11" name="Image 10" descr="Une image contenant texte, capture d’écran, nombre, ligne&#10;&#10;Description générée automatiquement">
            <a:extLst>
              <a:ext uri="{FF2B5EF4-FFF2-40B4-BE49-F238E27FC236}">
                <a16:creationId xmlns:a16="http://schemas.microsoft.com/office/drawing/2014/main" id="{AFE7943C-5F3C-26A2-13B2-69B393C30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777"/>
            <a:ext cx="17678400" cy="3992515"/>
          </a:xfrm>
          <a:prstGeom prst="rect">
            <a:avLst/>
          </a:prstGeom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A3AF0110-83D1-BAAB-B1BB-373103FC1CE7}"/>
              </a:ext>
            </a:extLst>
          </p:cNvPr>
          <p:cNvGrpSpPr/>
          <p:nvPr/>
        </p:nvGrpSpPr>
        <p:grpSpPr>
          <a:xfrm>
            <a:off x="414468" y="8261350"/>
            <a:ext cx="1752600" cy="1752600"/>
            <a:chOff x="0" y="0"/>
            <a:chExt cx="11550595" cy="1155059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6ABC774-4363-7026-439A-D2FA4DA6068E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3A271FC-9929-2137-E764-3AE096CAB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noProof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4811FB0-4723-11C2-89C9-3FC9B799C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21CAC-3671-55FD-5EDD-1077E2981B9D}"/>
              </a:ext>
            </a:extLst>
          </p:cNvPr>
          <p:cNvSpPr txBox="1"/>
          <p:nvPr/>
        </p:nvSpPr>
        <p:spPr>
          <a:xfrm>
            <a:off x="2438400" y="51758"/>
            <a:ext cx="150114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05B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PRÉVISIONS </a:t>
            </a:r>
            <a:r>
              <a:rPr lang="fr-FR" sz="7000" b="1" spc="1014" noProof="0" dirty="0">
                <a:solidFill>
                  <a:srgbClr val="092A7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FINANCIÈRES</a:t>
            </a:r>
          </a:p>
        </p:txBody>
      </p:sp>
      <p:pic>
        <p:nvPicPr>
          <p:cNvPr id="8" name="Image 7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D49ED8EF-F4EF-0FBD-FA61-946F747A1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2" y="2002726"/>
            <a:ext cx="15117401" cy="6950760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4BEE3579-8A8A-E80A-7506-22C0839EE1BE}"/>
              </a:ext>
            </a:extLst>
          </p:cNvPr>
          <p:cNvGrpSpPr/>
          <p:nvPr/>
        </p:nvGrpSpPr>
        <p:grpSpPr>
          <a:xfrm>
            <a:off x="414468" y="8261350"/>
            <a:ext cx="1752600" cy="1752600"/>
            <a:chOff x="0" y="0"/>
            <a:chExt cx="11550595" cy="1155059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0A499BA-6A3C-8ED5-98BE-F42D28681CC0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733000" y="9035082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DDC4EDA-7979-3FD8-F7A3-3AA61702E3C5}"/>
              </a:ext>
            </a:extLst>
          </p:cNvPr>
          <p:cNvSpPr txBox="1"/>
          <p:nvPr/>
        </p:nvSpPr>
        <p:spPr>
          <a:xfrm>
            <a:off x="11049000" y="51758"/>
            <a:ext cx="64008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dirty="0">
                <a:solidFill>
                  <a:srgbClr val="092A7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RECETTES </a:t>
            </a:r>
            <a:endParaRPr lang="fr-FR" sz="7000" b="1" spc="1014" noProof="0" dirty="0">
              <a:solidFill>
                <a:srgbClr val="092A7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7" name="Image 6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697C05DD-5EE5-5020-3FBC-B3415EDCD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/>
          <a:stretch/>
        </p:blipFill>
        <p:spPr>
          <a:xfrm>
            <a:off x="298450" y="3086100"/>
            <a:ext cx="17691100" cy="4203571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4B9F420F-9C6D-231C-500C-DCDEC0EAD004}"/>
              </a:ext>
            </a:extLst>
          </p:cNvPr>
          <p:cNvGrpSpPr/>
          <p:nvPr/>
        </p:nvGrpSpPr>
        <p:grpSpPr>
          <a:xfrm>
            <a:off x="414468" y="8261350"/>
            <a:ext cx="1752600" cy="1752600"/>
            <a:chOff x="0" y="0"/>
            <a:chExt cx="11550595" cy="1155059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999C99-F3E0-DE1B-D72E-C70D78A7BD29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57712" y="9035084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8229600" y="339226"/>
            <a:ext cx="10058400" cy="1183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48"/>
              </a:lnSpc>
            </a:pPr>
            <a:r>
              <a:rPr lang="fr-FR" sz="5250" noProof="0" dirty="0">
                <a:solidFill>
                  <a:srgbClr val="092A7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CHIFFRES</a:t>
            </a:r>
            <a:r>
              <a:rPr lang="fr-FR" sz="5250" noProof="0" dirty="0">
                <a:solidFill>
                  <a:srgbClr val="4596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D’AFFAIRES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656457D-781E-1425-48AE-8D32E9F3AF1C}"/>
              </a:ext>
            </a:extLst>
          </p:cNvPr>
          <p:cNvGrpSpPr/>
          <p:nvPr/>
        </p:nvGrpSpPr>
        <p:grpSpPr>
          <a:xfrm>
            <a:off x="414468" y="8261350"/>
            <a:ext cx="1752600" cy="1752600"/>
            <a:chOff x="0" y="0"/>
            <a:chExt cx="11550595" cy="1155059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41604C9-FD12-1DAE-5C33-DC22FB7134C1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F081121-D68E-63AC-4E91-D2F7CA82DD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>
          <a:xfrm>
            <a:off x="762000" y="3929529"/>
            <a:ext cx="16764000" cy="217152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A1202-A2E8-E2A4-7900-CDA925497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64F54F-0DE5-46A0-52FC-255E8275DCED}"/>
              </a:ext>
            </a:extLst>
          </p:cNvPr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20F3F29-05B6-CD5E-7264-90E7FABA5AC5}"/>
              </a:ext>
            </a:extLst>
          </p:cNvPr>
          <p:cNvSpPr/>
          <p:nvPr/>
        </p:nvSpPr>
        <p:spPr>
          <a:xfrm>
            <a:off x="16733000" y="9035082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C3F9052-0297-31A6-E0D2-9F84FD5E3DAF}"/>
              </a:ext>
            </a:extLst>
          </p:cNvPr>
          <p:cNvSpPr txBox="1"/>
          <p:nvPr/>
        </p:nvSpPr>
        <p:spPr>
          <a:xfrm>
            <a:off x="157221" y="197055"/>
            <a:ext cx="18116924" cy="19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fr-FR" sz="6600" noProof="0" dirty="0">
                <a:solidFill>
                  <a:srgbClr val="4596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PLAN D'UTILISATION DES GAINS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2F884C4-2CAF-2C47-9CAF-66A22F683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028761"/>
              </p:ext>
            </p:extLst>
          </p:nvPr>
        </p:nvGraphicFramePr>
        <p:xfrm>
          <a:off x="1750066" y="2092834"/>
          <a:ext cx="14982934" cy="6301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24342">
                  <a:extLst>
                    <a:ext uri="{9D8B030D-6E8A-4147-A177-3AD203B41FA5}">
                      <a16:colId xmlns:a16="http://schemas.microsoft.com/office/drawing/2014/main" val="952455732"/>
                    </a:ext>
                  </a:extLst>
                </a:gridCol>
                <a:gridCol w="3858592">
                  <a:extLst>
                    <a:ext uri="{9D8B030D-6E8A-4147-A177-3AD203B41FA5}">
                      <a16:colId xmlns:a16="http://schemas.microsoft.com/office/drawing/2014/main" val="2418539340"/>
                    </a:ext>
                  </a:extLst>
                </a:gridCol>
              </a:tblGrid>
              <a:tr h="7214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4800" dirty="0">
                          <a:effectLst/>
                        </a:rPr>
                        <a:t>Désignation</a:t>
                      </a:r>
                      <a:endParaRPr lang="fr-FR" sz="4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4800" dirty="0">
                          <a:effectLst/>
                        </a:rPr>
                        <a:t>Montant</a:t>
                      </a:r>
                      <a:r>
                        <a:rPr lang="fr-FR" sz="4000" dirty="0">
                          <a:effectLst/>
                        </a:rPr>
                        <a:t> [FCFA]</a:t>
                      </a:r>
                      <a:endParaRPr lang="fr-FR" sz="4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5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74602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Frais de traduction de notices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1 000 000 000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96877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Développement de la plateforme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5 000 000 000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288918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Matériel d’enregistrement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150 000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574400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Matériel informatique [ordinateur ; logiciels]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500 000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463636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Communication [campagne de sensibilisation etc.]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1 500 000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776912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Marketing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1 000 000 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126067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Prime 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600 000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44174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b="0" dirty="0">
                          <a:solidFill>
                            <a:srgbClr val="092A70"/>
                          </a:solidFill>
                          <a:effectLst/>
                        </a:rPr>
                        <a:t>Divers [crédit téléphone, transport]</a:t>
                      </a:r>
                      <a:endParaRPr lang="fr-FR" sz="3600" b="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600" dirty="0">
                          <a:solidFill>
                            <a:srgbClr val="092A70"/>
                          </a:solidFill>
                          <a:effectLst/>
                        </a:rPr>
                        <a:t>250 000</a:t>
                      </a:r>
                      <a:endParaRPr lang="fr-FR" sz="3600" dirty="0">
                        <a:solidFill>
                          <a:srgbClr val="092A7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431082"/>
                  </a:ext>
                </a:extLst>
              </a:tr>
              <a:tr h="71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4800" b="1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fr-FR" sz="4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4400" b="1" dirty="0">
                          <a:solidFill>
                            <a:schemeClr val="bg1"/>
                          </a:solidFill>
                          <a:effectLst/>
                        </a:rPr>
                        <a:t>10 000 000</a:t>
                      </a:r>
                      <a:endParaRPr lang="fr-FR" sz="44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5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149410"/>
                  </a:ext>
                </a:extLst>
              </a:tr>
            </a:tbl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id="{FC4D23E6-1412-70A7-2625-2A6BB1619DB4}"/>
              </a:ext>
            </a:extLst>
          </p:cNvPr>
          <p:cNvGrpSpPr/>
          <p:nvPr/>
        </p:nvGrpSpPr>
        <p:grpSpPr>
          <a:xfrm>
            <a:off x="208921" y="8394130"/>
            <a:ext cx="1752600" cy="1752600"/>
            <a:chOff x="0" y="0"/>
            <a:chExt cx="11550595" cy="1155059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6BC1DBF-F970-EA08-7847-A0D1A582F2CB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21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-10391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28700" y="2304887"/>
            <a:ext cx="2298134" cy="190811"/>
            <a:chOff x="0" y="0"/>
            <a:chExt cx="3064179" cy="254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64129" cy="254381"/>
            </a:xfrm>
            <a:custGeom>
              <a:avLst/>
              <a:gdLst/>
              <a:ahLst/>
              <a:cxnLst/>
              <a:rect l="l" t="t" r="r" b="b"/>
              <a:pathLst>
                <a:path w="3064129" h="254381">
                  <a:moveTo>
                    <a:pt x="0" y="0"/>
                  </a:moveTo>
                  <a:lnTo>
                    <a:pt x="3064129" y="0"/>
                  </a:lnTo>
                  <a:lnTo>
                    <a:pt x="3064129" y="254381"/>
                  </a:lnTo>
                  <a:lnTo>
                    <a:pt x="0" y="2543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23871" y="7849103"/>
            <a:ext cx="11201400" cy="168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51737" lvl="3" indent="-362934" algn="just">
              <a:lnSpc>
                <a:spcPts val="4491"/>
              </a:lnSpc>
            </a:pPr>
            <a:r>
              <a:rPr lang="fr-FR" sz="5400" b="1" noProof="0" dirty="0">
                <a:solidFill>
                  <a:srgbClr val="092A70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Long terme de 1 à 3 ans</a:t>
            </a:r>
          </a:p>
          <a:p>
            <a:pPr marL="932707" lvl="3" algn="l">
              <a:lnSpc>
                <a:spcPts val="4491"/>
              </a:lnSpc>
            </a:pPr>
            <a:r>
              <a:rPr lang="fr-FR" sz="28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 Livraison des médicaments dans les zones éloignées</a:t>
            </a:r>
          </a:p>
          <a:p>
            <a:pPr marL="932707" lvl="3" algn="l">
              <a:lnSpc>
                <a:spcPts val="4491"/>
              </a:lnSpc>
            </a:pPr>
            <a:r>
              <a:rPr lang="fr-FR" sz="28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 Déploiement</a:t>
            </a:r>
            <a:r>
              <a:rPr lang="fr-FR" sz="28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dans la sous-région (Afrique Centrale)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7FE6C18-6D94-C5D7-B936-21C6C68BFC61}"/>
              </a:ext>
            </a:extLst>
          </p:cNvPr>
          <p:cNvSpPr txBox="1"/>
          <p:nvPr/>
        </p:nvSpPr>
        <p:spPr>
          <a:xfrm>
            <a:off x="13868400" y="-119866"/>
            <a:ext cx="28956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05B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OKR</a:t>
            </a:r>
            <a:endParaRPr lang="fr-FR" sz="7000" b="1" spc="1014" noProof="0" dirty="0">
              <a:solidFill>
                <a:srgbClr val="1F497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920EF3-F6FD-6CE2-A3EF-1D7E0402F034}"/>
              </a:ext>
            </a:extLst>
          </p:cNvPr>
          <p:cNvSpPr txBox="1"/>
          <p:nvPr/>
        </p:nvSpPr>
        <p:spPr>
          <a:xfrm>
            <a:off x="304800" y="945122"/>
            <a:ext cx="11049000" cy="2806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8930" lvl="3" algn="l">
              <a:lnSpc>
                <a:spcPts val="4335"/>
              </a:lnSpc>
            </a:pPr>
            <a:r>
              <a:rPr lang="fr-FR" sz="4800" b="1" dirty="0">
                <a:solidFill>
                  <a:srgbClr val="092A7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 Bold"/>
              </a:rPr>
              <a:t>Cours</a:t>
            </a:r>
            <a:r>
              <a:rPr lang="fr-FR" sz="4800" b="1" noProof="0" dirty="0">
                <a:solidFill>
                  <a:srgbClr val="092A7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 Bold"/>
              </a:rPr>
              <a:t> terme  entre 1 à 6 moi</a:t>
            </a:r>
            <a:r>
              <a:rPr lang="fr-FR" sz="4800" b="1" dirty="0">
                <a:solidFill>
                  <a:srgbClr val="092A7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s</a:t>
            </a:r>
            <a:endParaRPr lang="fr-FR" sz="4800" noProof="0" dirty="0">
              <a:solidFill>
                <a:srgbClr val="092A7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Times New Roman"/>
            </a:endParaRPr>
          </a:p>
          <a:p>
            <a:pPr marL="948930" lvl="3" algn="l">
              <a:lnSpc>
                <a:spcPts val="4335"/>
              </a:lnSpc>
            </a:pPr>
            <a:r>
              <a:rPr lang="fr-FR" sz="280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Développement</a:t>
            </a:r>
            <a:r>
              <a:rPr lang="fr-FR" sz="2800" noProof="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 de la plateforme </a:t>
            </a:r>
            <a:endParaRPr lang="fr-FR" sz="2800" dirty="0">
              <a:solidFill>
                <a:srgbClr val="00000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Times New Roman"/>
            </a:endParaRPr>
          </a:p>
          <a:p>
            <a:pPr marL="948930" lvl="3" algn="l">
              <a:lnSpc>
                <a:spcPts val="4335"/>
              </a:lnSpc>
            </a:pPr>
            <a:r>
              <a:rPr lang="fr-FR" sz="280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Enregistrement</a:t>
            </a:r>
            <a:r>
              <a:rPr lang="fr-FR" sz="2800" noProof="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 audio de 40 notices en cinq langues</a:t>
            </a:r>
          </a:p>
          <a:p>
            <a:pPr marL="948930" lvl="3" algn="l">
              <a:lnSpc>
                <a:spcPts val="4335"/>
              </a:lnSpc>
            </a:pPr>
            <a:r>
              <a:rPr lang="fr-FR" sz="280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Lancement campagne de communication</a:t>
            </a:r>
            <a:endParaRPr lang="fr-FR" sz="2800" noProof="0" dirty="0">
              <a:solidFill>
                <a:srgbClr val="00000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Times New Roman"/>
            </a:endParaRPr>
          </a:p>
          <a:p>
            <a:pPr marL="948930" lvl="3" algn="l">
              <a:lnSpc>
                <a:spcPts val="4335"/>
              </a:lnSpc>
            </a:pPr>
            <a:r>
              <a:rPr lang="fr-FR" sz="2800" noProof="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Obtenir 1000 premiers abonnés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A4DC3E-BAAC-DA1E-A1A2-CDE2843E9DDD}"/>
              </a:ext>
            </a:extLst>
          </p:cNvPr>
          <p:cNvSpPr txBox="1"/>
          <p:nvPr/>
        </p:nvSpPr>
        <p:spPr>
          <a:xfrm>
            <a:off x="7848600" y="4642847"/>
            <a:ext cx="10049259" cy="2351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2927" lvl="3">
              <a:lnSpc>
                <a:spcPts val="4491"/>
              </a:lnSpc>
            </a:pPr>
            <a:r>
              <a:rPr lang="fr-FR" sz="4800" b="1" noProof="0" dirty="0">
                <a:solidFill>
                  <a:srgbClr val="092A70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Moyen terme de 6 mois à 1an</a:t>
            </a:r>
            <a:endParaRPr lang="fr-FR" sz="4800" noProof="0" dirty="0">
              <a:solidFill>
                <a:srgbClr val="092A70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982927" lvl="3" algn="l">
              <a:lnSpc>
                <a:spcPts val="4491"/>
              </a:lnSpc>
            </a:pPr>
            <a:r>
              <a:rPr lang="fr-FR" sz="28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Partenariat</a:t>
            </a:r>
            <a:r>
              <a:rPr lang="fr-FR" sz="28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avec </a:t>
            </a:r>
            <a:r>
              <a:rPr lang="fr-FR" sz="28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10</a:t>
            </a:r>
            <a:r>
              <a:rPr lang="fr-FR" sz="28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pharmacies</a:t>
            </a:r>
          </a:p>
          <a:p>
            <a:pPr marL="982927" lvl="3" algn="l">
              <a:lnSpc>
                <a:spcPts val="4491"/>
              </a:lnSpc>
            </a:pPr>
            <a:r>
              <a:rPr lang="fr-FR" sz="2800" dirty="0">
                <a:solidFill>
                  <a:srgbClr val="00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Times New Roman"/>
              </a:rPr>
              <a:t>Développement</a:t>
            </a:r>
            <a:r>
              <a:rPr lang="fr-FR" sz="28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de la fonctionnalité prises des rendez-vous</a:t>
            </a:r>
          </a:p>
          <a:p>
            <a:pPr marL="932707" lvl="3" algn="l">
              <a:lnSpc>
                <a:spcPts val="4491"/>
              </a:lnSpc>
            </a:pPr>
            <a:r>
              <a:rPr lang="fr-FR" sz="28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Mise en place du service  </a:t>
            </a:r>
            <a:r>
              <a:rPr lang="fr-FR" sz="2800" b="1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Assistance traduction 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6D53132D-FFBB-BBFA-CE71-8769C87815FB}"/>
              </a:ext>
            </a:extLst>
          </p:cNvPr>
          <p:cNvGrpSpPr/>
          <p:nvPr/>
        </p:nvGrpSpPr>
        <p:grpSpPr>
          <a:xfrm>
            <a:off x="15459451" y="8031644"/>
            <a:ext cx="1752600" cy="1752600"/>
            <a:chOff x="0" y="0"/>
            <a:chExt cx="11550595" cy="1155059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221F39C-B3B9-F838-C6B0-EFDE3BA726C1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pic>
        <p:nvPicPr>
          <p:cNvPr id="22" name="Image 21" descr="Une image contenant Graphique, Police, vert, conception&#10;&#10;Description générée automatiquement">
            <a:extLst>
              <a:ext uri="{FF2B5EF4-FFF2-40B4-BE49-F238E27FC236}">
                <a16:creationId xmlns:a16="http://schemas.microsoft.com/office/drawing/2014/main" id="{B2B6E33C-41C3-3F00-6717-F8CF239DB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 b="16070"/>
          <a:stretch/>
        </p:blipFill>
        <p:spPr>
          <a:xfrm>
            <a:off x="2177748" y="3643631"/>
            <a:ext cx="5638800" cy="39882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005" y="2260924"/>
            <a:ext cx="5272798" cy="7316343"/>
            <a:chOff x="0" y="0"/>
            <a:chExt cx="7430709" cy="1036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30770" cy="10363200"/>
            </a:xfrm>
            <a:custGeom>
              <a:avLst/>
              <a:gdLst/>
              <a:ahLst/>
              <a:cxnLst/>
              <a:rect l="l" t="t" r="r" b="b"/>
              <a:pathLst>
                <a:path w="7430770" h="10363200">
                  <a:moveTo>
                    <a:pt x="0" y="0"/>
                  </a:moveTo>
                  <a:lnTo>
                    <a:pt x="7430770" y="0"/>
                  </a:lnTo>
                  <a:lnTo>
                    <a:pt x="7430770" y="10363200"/>
                  </a:lnTo>
                  <a:lnTo>
                    <a:pt x="0" y="1036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99" r="-2298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684657" y="2322957"/>
            <a:ext cx="5099494" cy="6798564"/>
          </a:xfrm>
          <a:custGeom>
            <a:avLst/>
            <a:gdLst/>
            <a:ahLst/>
            <a:cxnLst/>
            <a:rect l="l" t="t" r="r" b="b"/>
            <a:pathLst>
              <a:path w="5099494" h="6798564">
                <a:moveTo>
                  <a:pt x="0" y="0"/>
                </a:moveTo>
                <a:lnTo>
                  <a:pt x="5099494" y="0"/>
                </a:lnTo>
                <a:lnTo>
                  <a:pt x="5099494" y="6798564"/>
                </a:lnTo>
                <a:lnTo>
                  <a:pt x="0" y="679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5957498" y="1737492"/>
            <a:ext cx="12496800" cy="7853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3"/>
              </a:lnSpc>
            </a:pPr>
            <a:endParaRPr lang="fr-FR" noProof="0" dirty="0"/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Développement de la </a:t>
            </a:r>
            <a:r>
              <a:rPr lang="fr-FR" sz="2800" spc="36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V</a:t>
            </a: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0 de l’application</a:t>
            </a: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endParaRPr lang="fr-FR" sz="2800" spc="36" noProof="0" dirty="0">
              <a:solidFill>
                <a:srgbClr val="000000"/>
              </a:solidFill>
              <a:latin typeface="+mj-lt"/>
              <a:ea typeface="TT Rounds Condensed"/>
              <a:cs typeface="TT Rounds Condensed"/>
              <a:sym typeface="TT Rounds Condensed"/>
            </a:endParaRP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6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Contractualisation</a:t>
            </a: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 avec un expert en gestion</a:t>
            </a: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endParaRPr lang="fr-FR" sz="2800" spc="36" noProof="0" dirty="0">
              <a:solidFill>
                <a:srgbClr val="000000"/>
              </a:solidFill>
              <a:latin typeface="+mj-lt"/>
              <a:ea typeface="TT Rounds Condensed"/>
              <a:cs typeface="TT Rounds Condensed"/>
              <a:sym typeface="TT Rounds Condensed"/>
            </a:endParaRP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Intégration de 45 médicaments en audio en français</a:t>
            </a: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endParaRPr lang="fr-FR" sz="2800" spc="36" noProof="0" dirty="0">
              <a:solidFill>
                <a:srgbClr val="000000"/>
              </a:solidFill>
              <a:latin typeface="+mj-lt"/>
              <a:ea typeface="TT Rounds Condensed"/>
              <a:cs typeface="TT Rounds Condensed"/>
              <a:sym typeface="TT Rounds Condensed"/>
            </a:endParaRP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 6 Traductions en Wolof , DZEBI, FANG, Bambara, en langue des signes</a:t>
            </a:r>
          </a:p>
          <a:p>
            <a:pPr marL="1182505" lvl="4" indent="-342900" algn="l">
              <a:lnSpc>
                <a:spcPts val="4433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endParaRPr lang="fr-FR" sz="2800" spc="36" noProof="0" dirty="0">
              <a:solidFill>
                <a:srgbClr val="000000"/>
              </a:solidFill>
              <a:latin typeface="+mj-lt"/>
              <a:ea typeface="TT Rounds Condensed"/>
              <a:cs typeface="TT Rounds Condensed"/>
              <a:sym typeface="TT Rounds Condensed"/>
            </a:endParaRPr>
          </a:p>
          <a:p>
            <a:pPr marL="1182434" lvl="4" indent="-342900" algn="l">
              <a:lnSpc>
                <a:spcPts val="4431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Vidéo de traduction en langues des signes</a:t>
            </a:r>
          </a:p>
          <a:p>
            <a:pPr marL="1182434" lvl="4" indent="-342900" algn="l">
              <a:lnSpc>
                <a:spcPts val="4431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endParaRPr lang="fr-FR" sz="2800" spc="36" noProof="0" dirty="0">
              <a:solidFill>
                <a:srgbClr val="000000"/>
              </a:solidFill>
              <a:latin typeface="+mj-lt"/>
              <a:ea typeface="TT Rounds Condensed"/>
              <a:cs typeface="TT Rounds Condensed"/>
              <a:sym typeface="TT Rounds Condensed"/>
            </a:endParaRPr>
          </a:p>
          <a:p>
            <a:pPr marL="1182434" lvl="4" indent="-342900" algn="l">
              <a:lnSpc>
                <a:spcPts val="4431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5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 Partenariat avec SB Consulting</a:t>
            </a:r>
          </a:p>
          <a:p>
            <a:pPr marL="1182434" lvl="4" indent="-342900" algn="l">
              <a:lnSpc>
                <a:spcPts val="4431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endParaRPr lang="fr-FR" sz="2800" spc="35" noProof="0" dirty="0">
              <a:solidFill>
                <a:srgbClr val="000000"/>
              </a:solidFill>
              <a:latin typeface="+mj-lt"/>
              <a:ea typeface="TT Rounds Condensed"/>
              <a:cs typeface="TT Rounds Condensed"/>
              <a:sym typeface="TT Rounds Condensed"/>
            </a:endParaRPr>
          </a:p>
          <a:p>
            <a:pPr marL="1182434" lvl="4" indent="-342900" algn="l">
              <a:lnSpc>
                <a:spcPts val="4431"/>
              </a:lnSpc>
              <a:buClr>
                <a:srgbClr val="05B050"/>
              </a:buClr>
              <a:buSzPct val="178000"/>
              <a:buFont typeface="Wingdings" pitchFamily="2" charset="2"/>
              <a:buChar char="ü"/>
            </a:pPr>
            <a:r>
              <a:rPr lang="fr-FR" sz="2800" spc="36" noProof="0" dirty="0">
                <a:solidFill>
                  <a:srgbClr val="000000"/>
                </a:solidFill>
                <a:latin typeface="+mj-lt"/>
                <a:ea typeface="TT Rounds Condensed"/>
                <a:cs typeface="TT Rounds Condensed"/>
                <a:sym typeface="TT Rounds Condensed"/>
              </a:rPr>
              <a:t>contrat avec 5 traducteurs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8327" y="-28998"/>
            <a:ext cx="7671346" cy="289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fr-FR" sz="6600" noProof="0" dirty="0">
                <a:solidFill>
                  <a:srgbClr val="4596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REALISATION</a:t>
            </a:r>
          </a:p>
        </p:txBody>
      </p:sp>
      <p:sp>
        <p:nvSpPr>
          <p:cNvPr id="7" name="Freeform 7"/>
          <p:cNvSpPr/>
          <p:nvPr/>
        </p:nvSpPr>
        <p:spPr>
          <a:xfrm flipV="1">
            <a:off x="16391686" y="8420100"/>
            <a:ext cx="3792627" cy="2325221"/>
          </a:xfrm>
          <a:custGeom>
            <a:avLst/>
            <a:gdLst/>
            <a:ahLst/>
            <a:cxnLst/>
            <a:rect l="l" t="t" r="r" b="b"/>
            <a:pathLst>
              <a:path w="3792627" h="2325221">
                <a:moveTo>
                  <a:pt x="0" y="2325221"/>
                </a:moveTo>
                <a:lnTo>
                  <a:pt x="3792627" y="2325221"/>
                </a:lnTo>
                <a:lnTo>
                  <a:pt x="3792627" y="0"/>
                </a:lnTo>
                <a:lnTo>
                  <a:pt x="0" y="0"/>
                </a:lnTo>
                <a:lnTo>
                  <a:pt x="0" y="232522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378" b="-23378"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-9525"/>
            <a:ext cx="18307050" cy="10306050"/>
          </a:xfrm>
          <a:custGeom>
            <a:avLst/>
            <a:gdLst/>
            <a:ahLst/>
            <a:cxnLst/>
            <a:rect l="l" t="t" r="r" b="b"/>
            <a:pathLst>
              <a:path w="18307050" h="10306050">
                <a:moveTo>
                  <a:pt x="0" y="0"/>
                </a:moveTo>
                <a:lnTo>
                  <a:pt x="18307050" y="0"/>
                </a:lnTo>
                <a:lnTo>
                  <a:pt x="18307050" y="10306050"/>
                </a:lnTo>
                <a:lnTo>
                  <a:pt x="0" y="103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5562600" y="0"/>
            <a:ext cx="6591300" cy="6591300"/>
            <a:chOff x="0" y="0"/>
            <a:chExt cx="8788400" cy="878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88400" cy="8788400"/>
            </a:xfrm>
            <a:custGeom>
              <a:avLst/>
              <a:gdLst/>
              <a:ahLst/>
              <a:cxnLst/>
              <a:rect l="l" t="t" r="r" b="b"/>
              <a:pathLst>
                <a:path w="8788400" h="8788400">
                  <a:moveTo>
                    <a:pt x="0" y="0"/>
                  </a:moveTo>
                  <a:lnTo>
                    <a:pt x="8788400" y="0"/>
                  </a:lnTo>
                  <a:lnTo>
                    <a:pt x="8788400" y="8788400"/>
                  </a:lnTo>
                  <a:lnTo>
                    <a:pt x="0" y="87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0138" y="-9525"/>
            <a:ext cx="18993700" cy="13244620"/>
            <a:chOff x="0" y="0"/>
            <a:chExt cx="25324933" cy="176594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24943" cy="17659477"/>
            </a:xfrm>
            <a:custGeom>
              <a:avLst/>
              <a:gdLst/>
              <a:ahLst/>
              <a:cxnLst/>
              <a:rect l="l" t="t" r="r" b="b"/>
              <a:pathLst>
                <a:path w="25324943" h="17659477">
                  <a:moveTo>
                    <a:pt x="0" y="0"/>
                  </a:moveTo>
                  <a:lnTo>
                    <a:pt x="25324943" y="0"/>
                  </a:lnTo>
                  <a:lnTo>
                    <a:pt x="25324943" y="17659477"/>
                  </a:lnTo>
                  <a:lnTo>
                    <a:pt x="0" y="176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1703" b="-21703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9183" y="4311610"/>
            <a:ext cx="17429634" cy="83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fr-FR" sz="5400" noProof="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VosiPHARM vous remercie pour votre attention 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686800" y="4152900"/>
            <a:ext cx="8168357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62"/>
              </a:lnSpc>
            </a:pPr>
            <a:r>
              <a:rPr lang="fr-FR" sz="4000" noProof="0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Times New Roman"/>
              </a:rPr>
              <a:t>Devenir le leader continental dans la transcription de plus de 10 000 notices pharmaceutiques d'ici 2026, en offrant un accès multilingue et inclusif aux informations médicales pour tous.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20600" y="51758"/>
            <a:ext cx="50292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1F497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VISION</a:t>
            </a:r>
          </a:p>
        </p:txBody>
      </p:sp>
      <p:sp>
        <p:nvSpPr>
          <p:cNvPr id="6" name="Freeform 6"/>
          <p:cNvSpPr/>
          <p:nvPr/>
        </p:nvSpPr>
        <p:spPr>
          <a:xfrm>
            <a:off x="838200" y="2781300"/>
            <a:ext cx="7224928" cy="6149590"/>
          </a:xfrm>
          <a:custGeom>
            <a:avLst/>
            <a:gdLst/>
            <a:ahLst/>
            <a:cxnLst/>
            <a:rect l="l" t="t" r="r" b="b"/>
            <a:pathLst>
              <a:path w="7224928" h="6149590">
                <a:moveTo>
                  <a:pt x="0" y="0"/>
                </a:moveTo>
                <a:lnTo>
                  <a:pt x="7224928" y="0"/>
                </a:lnTo>
                <a:lnTo>
                  <a:pt x="7224928" y="6149590"/>
                </a:lnTo>
                <a:lnTo>
                  <a:pt x="0" y="6149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3000" y="9035082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838200" y="1998345"/>
            <a:ext cx="5709290" cy="7293212"/>
            <a:chOff x="814634" y="666254"/>
            <a:chExt cx="8719496" cy="111385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4"/>
            <p:cNvSpPr/>
            <p:nvPr/>
          </p:nvSpPr>
          <p:spPr>
            <a:xfrm>
              <a:off x="814634" y="666254"/>
              <a:ext cx="8719496" cy="11138535"/>
            </a:xfrm>
            <a:custGeom>
              <a:avLst/>
              <a:gdLst/>
              <a:ahLst/>
              <a:cxnLst/>
              <a:rect l="l" t="t" r="r" b="b"/>
              <a:pathLst>
                <a:path w="8719496" h="11138535">
                  <a:moveTo>
                    <a:pt x="0" y="0"/>
                  </a:moveTo>
                  <a:lnTo>
                    <a:pt x="8719496" y="0"/>
                  </a:lnTo>
                  <a:lnTo>
                    <a:pt x="8719496" y="11138535"/>
                  </a:lnTo>
                  <a:lnTo>
                    <a:pt x="0" y="11138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974" r="-36974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14191" y="3695700"/>
            <a:ext cx="9689509" cy="38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21"/>
              </a:lnSpc>
            </a:pPr>
            <a:r>
              <a:rPr lang="fr-FR" sz="36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Dans de nombreux pays, la barrière linguistique, l'illettrisme, et les déficiences visuelles ou auditives compliquent la compréhension des informations médicales par les patients. </a:t>
            </a:r>
          </a:p>
          <a:p>
            <a:pPr algn="just">
              <a:lnSpc>
                <a:spcPts val="3821"/>
              </a:lnSpc>
            </a:pPr>
            <a:endParaRPr lang="fr-FR" sz="360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ts val="3821"/>
              </a:lnSpc>
            </a:pPr>
            <a:r>
              <a:rPr lang="fr-FR" sz="3600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Ces obstacles peuvent entraîner une mauvaise utilisation des médicaments, mettant en danger leur santé.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671FDE2-63CA-B96E-FAD6-F825C8123333}"/>
              </a:ext>
            </a:extLst>
          </p:cNvPr>
          <p:cNvSpPr txBox="1"/>
          <p:nvPr/>
        </p:nvSpPr>
        <p:spPr>
          <a:xfrm>
            <a:off x="10058400" y="51758"/>
            <a:ext cx="73914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dirty="0">
                <a:solidFill>
                  <a:srgbClr val="05B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PROBLÈME</a:t>
            </a:r>
            <a:endParaRPr lang="fr-FR" sz="7000" b="1" spc="1014" noProof="0" dirty="0">
              <a:solidFill>
                <a:srgbClr val="05B05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3000" y="9035082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829800" y="3390900"/>
            <a:ext cx="7436548" cy="4938617"/>
            <a:chOff x="0" y="0"/>
            <a:chExt cx="9915398" cy="65848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4" descr="Une image contenant personne, Visage humain, habits, téléphone  Description générée automatiquement"/>
            <p:cNvSpPr/>
            <p:nvPr/>
          </p:nvSpPr>
          <p:spPr>
            <a:xfrm>
              <a:off x="0" y="0"/>
              <a:ext cx="9915398" cy="6584823"/>
            </a:xfrm>
            <a:custGeom>
              <a:avLst/>
              <a:gdLst/>
              <a:ahLst/>
              <a:cxnLst/>
              <a:rect l="l" t="t" r="r" b="b"/>
              <a:pathLst>
                <a:path w="9915398" h="6584823">
                  <a:moveTo>
                    <a:pt x="0" y="0"/>
                  </a:moveTo>
                  <a:lnTo>
                    <a:pt x="9915398" y="0"/>
                  </a:lnTo>
                  <a:lnTo>
                    <a:pt x="9915398" y="6584823"/>
                  </a:lnTo>
                  <a:lnTo>
                    <a:pt x="0" y="658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3A2BA450-0D65-5C7D-D0B4-FDAE5BC52400}"/>
              </a:ext>
            </a:extLst>
          </p:cNvPr>
          <p:cNvSpPr txBox="1"/>
          <p:nvPr/>
        </p:nvSpPr>
        <p:spPr>
          <a:xfrm>
            <a:off x="7162800" y="51758"/>
            <a:ext cx="102870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1F497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NOTRE SOLUTION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B895CC-C8D0-BDFD-158F-AF682EA1F02E}"/>
              </a:ext>
            </a:extLst>
          </p:cNvPr>
          <p:cNvSpPr txBox="1"/>
          <p:nvPr/>
        </p:nvSpPr>
        <p:spPr>
          <a:xfrm>
            <a:off x="1021652" y="4152048"/>
            <a:ext cx="82977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/>
              <a:t>Vosipharm</a:t>
            </a:r>
            <a:r>
              <a:rPr lang="fr-FR" sz="3600" dirty="0"/>
              <a:t> aide les populations africaines ayant des difficultés à lire les notices en français, par le moyen d’une plateforme simple et en leur permettant d’avoir accès aux notices audios dans leur dialectes respectifs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5D2390-250A-5186-D277-DD9A3A6C6664}"/>
              </a:ext>
            </a:extLst>
          </p:cNvPr>
          <p:cNvGrpSpPr/>
          <p:nvPr/>
        </p:nvGrpSpPr>
        <p:grpSpPr>
          <a:xfrm>
            <a:off x="414468" y="8261350"/>
            <a:ext cx="1752600" cy="1752600"/>
            <a:chOff x="0" y="0"/>
            <a:chExt cx="11550595" cy="1155059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DD332BA-AE20-DDD3-EF01-4DF2493D3D85}"/>
                </a:ext>
              </a:extLst>
            </p:cNvPr>
            <p:cNvSpPr/>
            <p:nvPr/>
          </p:nvSpPr>
          <p:spPr>
            <a:xfrm>
              <a:off x="0" y="0"/>
              <a:ext cx="11550650" cy="11550650"/>
            </a:xfrm>
            <a:custGeom>
              <a:avLst/>
              <a:gdLst/>
              <a:ahLst/>
              <a:cxnLst/>
              <a:rect l="l" t="t" r="r" b="b"/>
              <a:pathLst>
                <a:path w="11550650" h="11550650">
                  <a:moveTo>
                    <a:pt x="0" y="0"/>
                  </a:moveTo>
                  <a:lnTo>
                    <a:pt x="11550650" y="0"/>
                  </a:lnTo>
                  <a:lnTo>
                    <a:pt x="11550650" y="11550650"/>
                  </a:lnTo>
                  <a:lnTo>
                    <a:pt x="0" y="1155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9525" y="5158043"/>
            <a:ext cx="18307050" cy="933450"/>
          </a:xfrm>
          <a:custGeom>
            <a:avLst/>
            <a:gdLst/>
            <a:ahLst/>
            <a:cxnLst/>
            <a:rect l="l" t="t" r="r" b="b"/>
            <a:pathLst>
              <a:path w="18307050" h="933450">
                <a:moveTo>
                  <a:pt x="0" y="0"/>
                </a:moveTo>
                <a:lnTo>
                  <a:pt x="18307050" y="0"/>
                </a:lnTo>
                <a:lnTo>
                  <a:pt x="18307050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6" name="Freeform 6"/>
          <p:cNvSpPr/>
          <p:nvPr/>
        </p:nvSpPr>
        <p:spPr>
          <a:xfrm>
            <a:off x="0" y="1917852"/>
            <a:ext cx="18288000" cy="3226329"/>
          </a:xfrm>
          <a:custGeom>
            <a:avLst/>
            <a:gdLst/>
            <a:ahLst/>
            <a:cxnLst/>
            <a:rect l="l" t="t" r="r" b="b"/>
            <a:pathLst>
              <a:path w="18288000" h="3226329">
                <a:moveTo>
                  <a:pt x="0" y="0"/>
                </a:moveTo>
                <a:lnTo>
                  <a:pt x="18288000" y="0"/>
                </a:lnTo>
                <a:lnTo>
                  <a:pt x="18288000" y="3226329"/>
                </a:lnTo>
                <a:lnTo>
                  <a:pt x="0" y="3226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41" b="-41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8" name="Freeform 8"/>
          <p:cNvSpPr/>
          <p:nvPr/>
        </p:nvSpPr>
        <p:spPr>
          <a:xfrm>
            <a:off x="16733000" y="9035082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4481594" y="347585"/>
            <a:ext cx="8847255" cy="9593191"/>
            <a:chOff x="0" y="0"/>
            <a:chExt cx="11796340" cy="1279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96395" cy="12790932"/>
            </a:xfrm>
            <a:custGeom>
              <a:avLst/>
              <a:gdLst/>
              <a:ahLst/>
              <a:cxnLst/>
              <a:rect l="l" t="t" r="r" b="b"/>
              <a:pathLst>
                <a:path w="11796395" h="12790932">
                  <a:moveTo>
                    <a:pt x="0" y="0"/>
                  </a:moveTo>
                  <a:lnTo>
                    <a:pt x="11796395" y="0"/>
                  </a:lnTo>
                  <a:lnTo>
                    <a:pt x="11796395" y="12790932"/>
                  </a:lnTo>
                  <a:lnTo>
                    <a:pt x="0" y="12790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215" r="-4215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t="7241" r="12164" b="12796"/>
          <a:stretch>
            <a:fillRect/>
          </a:stretch>
        </p:blipFill>
        <p:spPr>
          <a:xfrm>
            <a:off x="7017886" y="1257300"/>
            <a:ext cx="3757363" cy="760130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34161" y="-886"/>
            <a:ext cx="4953000" cy="4953000"/>
            <a:chOff x="0" y="0"/>
            <a:chExt cx="6604000" cy="6604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0" cy="6604000"/>
            </a:xfrm>
            <a:custGeom>
              <a:avLst/>
              <a:gdLst/>
              <a:ahLst/>
              <a:cxnLst/>
              <a:rect l="l" t="t" r="r" b="b"/>
              <a:pathLst>
                <a:path w="6604000" h="6604000">
                  <a:moveTo>
                    <a:pt x="0" y="0"/>
                  </a:moveTo>
                  <a:lnTo>
                    <a:pt x="6604000" y="0"/>
                  </a:lnTo>
                  <a:lnTo>
                    <a:pt x="6604000" y="6604000"/>
                  </a:lnTo>
                  <a:lnTo>
                    <a:pt x="0" y="660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A176214E-E7B6-4475-1248-E0E62882489D}"/>
              </a:ext>
            </a:extLst>
          </p:cNvPr>
          <p:cNvSpPr txBox="1"/>
          <p:nvPr/>
        </p:nvSpPr>
        <p:spPr>
          <a:xfrm>
            <a:off x="12420600" y="51758"/>
            <a:ext cx="50292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05B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DÉMO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38400" y="2015108"/>
            <a:ext cx="5747740" cy="182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fr-FR" sz="279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D’après l’Organisation </a:t>
            </a:r>
            <a:r>
              <a:rPr lang="fr-FR" sz="2799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mondiale </a:t>
            </a:r>
            <a:r>
              <a:rPr lang="fr-FR" sz="279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de la santé (OMS), seulement la moitié des malades chroniques </a:t>
            </a:r>
            <a:r>
              <a:rPr lang="fr-FR" sz="2799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suivent correctement leur traitement </a:t>
            </a:r>
            <a:r>
              <a:rPr lang="fr-FR" sz="279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(2006).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38400" y="4727330"/>
            <a:ext cx="5747740" cy="136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fr-FR" sz="2799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</a:t>
            </a:r>
            <a:r>
              <a:rPr lang="fr-FR" sz="279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endre l'information accessible à tous, par leur traduction dans les langues vernaculaires africaines.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8400" y="6972300"/>
            <a:ext cx="5537695" cy="2749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fr-FR" sz="279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Le numérique offre une opportunité de diffusion des informations essentielles sur la santé et les médicaments.</a:t>
            </a:r>
          </a:p>
          <a:p>
            <a:pPr algn="just">
              <a:lnSpc>
                <a:spcPts val="3639"/>
              </a:lnSpc>
            </a:pPr>
            <a:r>
              <a:rPr lang="fr-FR" sz="1600" dirty="0"/>
              <a:t>*l'Union internationale des télécommunications (UIT) </a:t>
            </a:r>
          </a:p>
          <a:p>
            <a:pPr algn="just">
              <a:lnSpc>
                <a:spcPts val="3639"/>
              </a:lnSpc>
            </a:pPr>
            <a:endParaRPr lang="fr-FR" sz="2799" noProof="0" dirty="0">
              <a:solidFill>
                <a:srgbClr val="0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15600" y="557823"/>
            <a:ext cx="6956466" cy="189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fr-FR" sz="6600" b="1" noProof="0" dirty="0">
                <a:solidFill>
                  <a:srgbClr val="00B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POURQUOI MAINTENANT 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4377" y="2826193"/>
            <a:ext cx="6696488" cy="6921316"/>
          </a:xfrm>
          <a:custGeom>
            <a:avLst/>
            <a:gdLst/>
            <a:ahLst/>
            <a:cxnLst/>
            <a:rect l="l" t="t" r="r" b="b"/>
            <a:pathLst>
              <a:path w="6004852" h="6004852">
                <a:moveTo>
                  <a:pt x="0" y="0"/>
                </a:moveTo>
                <a:lnTo>
                  <a:pt x="6004852" y="0"/>
                </a:lnTo>
                <a:lnTo>
                  <a:pt x="6004852" y="6004852"/>
                </a:lnTo>
                <a:lnTo>
                  <a:pt x="0" y="6004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DB27D31-12B8-9C30-1F30-2A50F970A08C}"/>
              </a:ext>
            </a:extLst>
          </p:cNvPr>
          <p:cNvCxnSpPr/>
          <p:nvPr/>
        </p:nvCxnSpPr>
        <p:spPr>
          <a:xfrm>
            <a:off x="2438400" y="4305300"/>
            <a:ext cx="5747740" cy="0"/>
          </a:xfrm>
          <a:prstGeom prst="line">
            <a:avLst/>
          </a:prstGeom>
          <a:ln w="19050">
            <a:solidFill>
              <a:srgbClr val="05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422465D-4C47-AE42-75C4-6C5156A37FFE}"/>
              </a:ext>
            </a:extLst>
          </p:cNvPr>
          <p:cNvCxnSpPr/>
          <p:nvPr/>
        </p:nvCxnSpPr>
        <p:spPr>
          <a:xfrm>
            <a:off x="2438400" y="6591300"/>
            <a:ext cx="5747740" cy="0"/>
          </a:xfrm>
          <a:prstGeom prst="line">
            <a:avLst/>
          </a:prstGeom>
          <a:ln w="19050">
            <a:solidFill>
              <a:srgbClr val="05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59D6778D-174E-C14E-36F0-A2FC5F4D0A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613022"/>
              </p:ext>
            </p:extLst>
          </p:nvPr>
        </p:nvGraphicFramePr>
        <p:xfrm>
          <a:off x="1" y="1866900"/>
          <a:ext cx="11887200" cy="730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F59F578-F59A-0EC3-5832-FEFB7C59D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882655"/>
              </p:ext>
            </p:extLst>
          </p:nvPr>
        </p:nvGraphicFramePr>
        <p:xfrm>
          <a:off x="11887201" y="1165029"/>
          <a:ext cx="5410200" cy="4355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7069">
                  <a:extLst>
                    <a:ext uri="{9D8B030D-6E8A-4147-A177-3AD203B41FA5}">
                      <a16:colId xmlns:a16="http://schemas.microsoft.com/office/drawing/2014/main" val="2389826060"/>
                    </a:ext>
                  </a:extLst>
                </a:gridCol>
                <a:gridCol w="1675632">
                  <a:extLst>
                    <a:ext uri="{9D8B030D-6E8A-4147-A177-3AD203B41FA5}">
                      <a16:colId xmlns:a16="http://schemas.microsoft.com/office/drawing/2014/main" val="95608105"/>
                    </a:ext>
                  </a:extLst>
                </a:gridCol>
                <a:gridCol w="1747499">
                  <a:extLst>
                    <a:ext uri="{9D8B030D-6E8A-4147-A177-3AD203B41FA5}">
                      <a16:colId xmlns:a16="http://schemas.microsoft.com/office/drawing/2014/main" val="3851630859"/>
                    </a:ext>
                  </a:extLst>
                </a:gridCol>
              </a:tblGrid>
              <a:tr h="57777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Catégorie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Pourcentage (%)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261496"/>
                  </a:ext>
                </a:extLst>
              </a:tr>
              <a:tr h="48660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Sourds-muets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7000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0,285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9545569"/>
                  </a:ext>
                </a:extLst>
              </a:tr>
              <a:tr h="48660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Malvoyants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48000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1,95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1741685"/>
                  </a:ext>
                </a:extLst>
              </a:tr>
              <a:tr h="29381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Étrangers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352600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14,34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1099181"/>
                  </a:ext>
                </a:extLst>
              </a:tr>
              <a:tr h="723187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Maladies chroniques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718679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29,25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6919128"/>
                  </a:ext>
                </a:extLst>
              </a:tr>
              <a:tr h="48660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Analphabètes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25500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1,04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0327799"/>
                  </a:ext>
                </a:extLst>
              </a:tr>
              <a:tr h="57777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Assurés CNAMGS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1000000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40,69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6928779"/>
                  </a:ext>
                </a:extLst>
              </a:tr>
              <a:tr h="723187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utilisateurs potentiels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305606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12,445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810716"/>
                  </a:ext>
                </a:extLst>
              </a:tr>
            </a:tbl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944E24E5-066B-A18C-12F9-771099560976}"/>
              </a:ext>
            </a:extLst>
          </p:cNvPr>
          <p:cNvSpPr txBox="1"/>
          <p:nvPr/>
        </p:nvSpPr>
        <p:spPr>
          <a:xfrm>
            <a:off x="14325600" y="8322590"/>
            <a:ext cx="3222751" cy="1261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395" lvl="1" indent="-194197">
              <a:lnSpc>
                <a:spcPts val="2518"/>
              </a:lnSpc>
              <a:buFont typeface="Arial"/>
              <a:buChar char="•"/>
            </a:pPr>
            <a:r>
              <a:rPr lang="en-US" sz="17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GABON MEDIA TIME</a:t>
            </a:r>
          </a:p>
          <a:p>
            <a:pPr marL="388395" lvl="1" indent="-194197">
              <a:lnSpc>
                <a:spcPts val="2518"/>
              </a:lnSpc>
              <a:buFont typeface="Arial"/>
              <a:buChar char="•"/>
            </a:pPr>
            <a:r>
              <a:rPr lang="en-US" sz="17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 NOUVEAU GABON</a:t>
            </a:r>
          </a:p>
          <a:p>
            <a:pPr marL="388395" lvl="1" indent="-194197">
              <a:lnSpc>
                <a:spcPts val="2518"/>
              </a:lnSpc>
              <a:buFont typeface="Arial"/>
              <a:buChar char="•"/>
            </a:pPr>
            <a:r>
              <a:rPr lang="en-US" sz="17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WIKIPEDIDIA</a:t>
            </a:r>
          </a:p>
          <a:p>
            <a:pPr marL="388395" lvl="1" indent="-194197">
              <a:lnSpc>
                <a:spcPts val="2518"/>
              </a:lnSpc>
              <a:buFont typeface="Arial"/>
              <a:buChar char="•"/>
            </a:pPr>
            <a:r>
              <a:rPr lang="en-US" sz="17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CNAMGS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C79D9B0-5414-706E-EC65-BB282356C66B}"/>
              </a:ext>
            </a:extLst>
          </p:cNvPr>
          <p:cNvSpPr txBox="1"/>
          <p:nvPr/>
        </p:nvSpPr>
        <p:spPr>
          <a:xfrm>
            <a:off x="13944600" y="7429500"/>
            <a:ext cx="2993052" cy="672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7"/>
              </a:lnSpc>
            </a:pPr>
            <a:r>
              <a:rPr lang="en-US" sz="4034" b="1" dirty="0">
                <a:solidFill>
                  <a:srgbClr val="082B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SOURCES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AE3CF9-41E5-AA39-54FC-BC4B5E246617}"/>
              </a:ext>
            </a:extLst>
          </p:cNvPr>
          <p:cNvSpPr txBox="1"/>
          <p:nvPr/>
        </p:nvSpPr>
        <p:spPr>
          <a:xfrm>
            <a:off x="228600" y="414635"/>
            <a:ext cx="35813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rgbClr val="00B050"/>
                </a:solidFill>
              </a:rPr>
              <a:t>MARCH</a:t>
            </a:r>
            <a:r>
              <a:rPr lang="fr-FR" sz="6600" b="1" spc="489" noProof="0" dirty="0">
                <a:solidFill>
                  <a:srgbClr val="00B050"/>
                </a:solidFill>
                <a:latin typeface="+mj-lt"/>
                <a:ea typeface="League Spartan"/>
                <a:cs typeface="League Spartan"/>
                <a:sym typeface="League Spartan"/>
              </a:rPr>
              <a:t>É</a:t>
            </a:r>
            <a:endParaRPr lang="fr-FR" sz="6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61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0FE0F-5D4C-01FF-5B21-AB4B075B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AA4AB47-3B5C-01B1-83E8-4C8CD6EB707E}"/>
              </a:ext>
            </a:extLst>
          </p:cNvPr>
          <p:cNvSpPr/>
          <p:nvPr/>
        </p:nvSpPr>
        <p:spPr>
          <a:xfrm>
            <a:off x="16733000" y="9035082"/>
            <a:ext cx="880932" cy="880932"/>
          </a:xfrm>
          <a:custGeom>
            <a:avLst/>
            <a:gdLst/>
            <a:ahLst/>
            <a:cxnLst/>
            <a:rect l="l" t="t" r="r" b="b"/>
            <a:pathLst>
              <a:path w="880932" h="880932">
                <a:moveTo>
                  <a:pt x="0" y="0"/>
                </a:moveTo>
                <a:lnTo>
                  <a:pt x="880932" y="0"/>
                </a:lnTo>
                <a:lnTo>
                  <a:pt x="880932" y="880932"/>
                </a:lnTo>
                <a:lnTo>
                  <a:pt x="0" y="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D27B50-B62D-705E-DE27-3E4A724845AE}"/>
              </a:ext>
            </a:extLst>
          </p:cNvPr>
          <p:cNvGrpSpPr/>
          <p:nvPr/>
        </p:nvGrpSpPr>
        <p:grpSpPr>
          <a:xfrm>
            <a:off x="10918506" y="3397825"/>
            <a:ext cx="5058250" cy="2877028"/>
            <a:chOff x="0" y="0"/>
            <a:chExt cx="4328160" cy="246176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C698468-778B-E75F-D078-9D79E25D5EA0}"/>
                </a:ext>
              </a:extLst>
            </p:cNvPr>
            <p:cNvSpPr/>
            <p:nvPr/>
          </p:nvSpPr>
          <p:spPr>
            <a:xfrm>
              <a:off x="0" y="0"/>
              <a:ext cx="4328160" cy="2461768"/>
            </a:xfrm>
            <a:custGeom>
              <a:avLst/>
              <a:gdLst/>
              <a:ahLst/>
              <a:cxnLst/>
              <a:rect l="l" t="t" r="r" b="b"/>
              <a:pathLst>
                <a:path w="4328160" h="2461768">
                  <a:moveTo>
                    <a:pt x="0" y="0"/>
                  </a:moveTo>
                  <a:lnTo>
                    <a:pt x="4328160" y="0"/>
                  </a:lnTo>
                  <a:lnTo>
                    <a:pt x="4328160" y="2461768"/>
                  </a:lnTo>
                  <a:lnTo>
                    <a:pt x="0" y="2461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677" b="-8677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E6610E92-D22B-8ACC-3136-7547A5C26257}"/>
              </a:ext>
            </a:extLst>
          </p:cNvPr>
          <p:cNvGrpSpPr/>
          <p:nvPr/>
        </p:nvGrpSpPr>
        <p:grpSpPr>
          <a:xfrm>
            <a:off x="2054954" y="2184180"/>
            <a:ext cx="5384945" cy="5304317"/>
            <a:chOff x="5792323" y="-1506485"/>
            <a:chExt cx="4502149" cy="450215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8155A22-4945-EFC2-645A-A6928FDED320}"/>
                </a:ext>
              </a:extLst>
            </p:cNvPr>
            <p:cNvSpPr/>
            <p:nvPr/>
          </p:nvSpPr>
          <p:spPr>
            <a:xfrm>
              <a:off x="5792323" y="-1506485"/>
              <a:ext cx="4502149" cy="4502151"/>
            </a:xfrm>
            <a:custGeom>
              <a:avLst/>
              <a:gdLst/>
              <a:ahLst/>
              <a:cxnLst/>
              <a:rect l="l" t="t" r="r" b="b"/>
              <a:pathLst>
                <a:path w="4502150" h="4502150">
                  <a:moveTo>
                    <a:pt x="0" y="0"/>
                  </a:moveTo>
                  <a:lnTo>
                    <a:pt x="4502150" y="0"/>
                  </a:lnTo>
                  <a:lnTo>
                    <a:pt x="4502150" y="4502150"/>
                  </a:lnTo>
                  <a:lnTo>
                    <a:pt x="0" y="450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1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BD43C853-0B77-9BC0-5DE3-0F82B0C70F49}"/>
              </a:ext>
            </a:extLst>
          </p:cNvPr>
          <p:cNvSpPr txBox="1"/>
          <p:nvPr/>
        </p:nvSpPr>
        <p:spPr>
          <a:xfrm>
            <a:off x="990600" y="506675"/>
            <a:ext cx="16723506" cy="121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1"/>
              </a:lnSpc>
            </a:pPr>
            <a:r>
              <a:rPr lang="fr-FR" sz="6600" spc="466" noProof="0" dirty="0">
                <a:solidFill>
                  <a:srgbClr val="4596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CONCURRENTS </a:t>
            </a:r>
            <a:r>
              <a:rPr lang="fr-FR" sz="6600" spc="466" noProof="0" dirty="0">
                <a:solidFill>
                  <a:srgbClr val="04638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 ALTERNATIVES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BFA60FF-16EC-9949-DD4A-1EE1C809F085}"/>
              </a:ext>
            </a:extLst>
          </p:cNvPr>
          <p:cNvSpPr txBox="1"/>
          <p:nvPr/>
        </p:nvSpPr>
        <p:spPr>
          <a:xfrm>
            <a:off x="10918506" y="6507674"/>
            <a:ext cx="3037488" cy="131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71"/>
              </a:lnSpc>
            </a:pPr>
            <a:r>
              <a:rPr lang="fr-FR" sz="3200" spc="22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Parents</a:t>
            </a:r>
          </a:p>
          <a:p>
            <a:pPr algn="l">
              <a:lnSpc>
                <a:spcPts val="3371"/>
              </a:lnSpc>
            </a:pPr>
            <a:r>
              <a:rPr lang="fr-FR" sz="3200" spc="22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Amis</a:t>
            </a:r>
          </a:p>
          <a:p>
            <a:pPr algn="l">
              <a:lnSpc>
                <a:spcPts val="3371"/>
              </a:lnSpc>
            </a:pPr>
            <a:r>
              <a:rPr lang="fr-FR" sz="3200" spc="24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Connaissances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526E65B-247B-D3E9-16E0-5E03C452AC11}"/>
              </a:ext>
            </a:extLst>
          </p:cNvPr>
          <p:cNvSpPr txBox="1"/>
          <p:nvPr/>
        </p:nvSpPr>
        <p:spPr>
          <a:xfrm>
            <a:off x="1585063" y="2546978"/>
            <a:ext cx="5742759" cy="821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3"/>
              </a:lnSpc>
            </a:pPr>
            <a:r>
              <a:rPr lang="fr-FR" sz="4399" spc="310" noProof="0" dirty="0">
                <a:solidFill>
                  <a:srgbClr val="4596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Concurrent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53AB89D-E36D-FE9F-B4BC-473FBEFCBD82}"/>
              </a:ext>
            </a:extLst>
          </p:cNvPr>
          <p:cNvSpPr txBox="1"/>
          <p:nvPr/>
        </p:nvSpPr>
        <p:spPr>
          <a:xfrm>
            <a:off x="10848102" y="2545552"/>
            <a:ext cx="426669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4"/>
              </a:lnSpc>
            </a:pPr>
            <a:r>
              <a:rPr lang="fr-FR" sz="4400" spc="309" noProof="0" dirty="0">
                <a:solidFill>
                  <a:srgbClr val="082B7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Alternative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D1303FF-2E92-41A4-A247-1189F0D81C35}"/>
              </a:ext>
            </a:extLst>
          </p:cNvPr>
          <p:cNvSpPr txBox="1"/>
          <p:nvPr/>
        </p:nvSpPr>
        <p:spPr>
          <a:xfrm>
            <a:off x="2269572" y="6507674"/>
            <a:ext cx="5058250" cy="150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17"/>
              </a:lnSpc>
            </a:pPr>
            <a:r>
              <a:rPr lang="fr-FR" sz="286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Startup au Nigeria permettant aux femmes enceintes de mieux</a:t>
            </a:r>
          </a:p>
          <a:p>
            <a:pPr algn="just">
              <a:lnSpc>
                <a:spcPts val="4017"/>
              </a:lnSpc>
            </a:pPr>
            <a:r>
              <a:rPr lang="fr-FR" sz="2869" noProof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comprendre leurs traitements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04F9EDF-4EDD-20BA-C64B-94F64286155E}"/>
              </a:ext>
            </a:extLst>
          </p:cNvPr>
          <p:cNvCxnSpPr/>
          <p:nvPr/>
        </p:nvCxnSpPr>
        <p:spPr>
          <a:xfrm>
            <a:off x="8915400" y="2896329"/>
            <a:ext cx="0" cy="6579219"/>
          </a:xfrm>
          <a:prstGeom prst="line">
            <a:avLst/>
          </a:prstGeom>
          <a:ln w="28575">
            <a:solidFill>
              <a:srgbClr val="05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2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CF0A17A-6CB0-59FF-B47D-92E9522C6E08}"/>
              </a:ext>
            </a:extLst>
          </p:cNvPr>
          <p:cNvSpPr/>
          <p:nvPr/>
        </p:nvSpPr>
        <p:spPr>
          <a:xfrm>
            <a:off x="550816" y="2736915"/>
            <a:ext cx="4038600" cy="6743252"/>
          </a:xfrm>
          <a:prstGeom prst="roundRect">
            <a:avLst/>
          </a:prstGeom>
          <a:solidFill>
            <a:srgbClr val="05B050"/>
          </a:solidFill>
          <a:ln w="44450">
            <a:solidFill>
              <a:srgbClr val="05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trike="sngStrike" dirty="0">
              <a:solidFill>
                <a:schemeClr val="tx1"/>
              </a:solidFill>
            </a:endParaRPr>
          </a:p>
          <a:p>
            <a:pPr algn="ctr"/>
            <a:r>
              <a:rPr lang="fr-FR" sz="1800" b="1" dirty="0">
                <a:solidFill>
                  <a:schemeClr val="tx2"/>
                </a:solidFill>
              </a:rPr>
              <a:t>Mois 1500 Fcfa</a:t>
            </a:r>
          </a:p>
          <a:p>
            <a:pPr algn="ctr"/>
            <a:r>
              <a:rPr lang="fr-FR" sz="1800" b="1" dirty="0">
                <a:solidFill>
                  <a:schemeClr val="tx2"/>
                </a:solidFill>
              </a:rPr>
              <a:t>Annuel 18.000 Fcfa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710519" y="4541984"/>
            <a:ext cx="811931" cy="8119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688" tIns="33688" rIns="33688" bIns="33688" rtlCol="0" anchor="ctr"/>
            <a:lstStyle/>
            <a:p>
              <a:pPr algn="ctr">
                <a:lnSpc>
                  <a:spcPts val="1763"/>
                </a:lnSpc>
              </a:pPr>
              <a:endParaRPr lang="fr-FR" noProof="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E6A53D-D98C-6F1A-C1D9-8BA9C2DD4CEC}"/>
              </a:ext>
            </a:extLst>
          </p:cNvPr>
          <p:cNvSpPr txBox="1"/>
          <p:nvPr/>
        </p:nvSpPr>
        <p:spPr>
          <a:xfrm>
            <a:off x="9829800" y="51758"/>
            <a:ext cx="7620000" cy="179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949"/>
              </a:lnSpc>
            </a:pPr>
            <a:r>
              <a:rPr lang="fr-FR" sz="7000" b="1" spc="1014" noProof="0" dirty="0">
                <a:solidFill>
                  <a:srgbClr val="05B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NOS</a:t>
            </a:r>
            <a:r>
              <a:rPr lang="fr-FR" sz="7000" b="1" spc="1014" noProof="0" dirty="0">
                <a:solidFill>
                  <a:srgbClr val="1F497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OFFRES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FB158AD-3283-5671-7A4A-B00F0C210F76}"/>
              </a:ext>
            </a:extLst>
          </p:cNvPr>
          <p:cNvSpPr/>
          <p:nvPr/>
        </p:nvSpPr>
        <p:spPr>
          <a:xfrm>
            <a:off x="567922" y="3765167"/>
            <a:ext cx="4038600" cy="42672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5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trike="sngStrike" dirty="0">
              <a:solidFill>
                <a:schemeClr val="tx1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187720B-1373-6D4D-A6EB-FE488DADDB80}"/>
              </a:ext>
            </a:extLst>
          </p:cNvPr>
          <p:cNvSpPr/>
          <p:nvPr/>
        </p:nvSpPr>
        <p:spPr>
          <a:xfrm>
            <a:off x="5008414" y="2820941"/>
            <a:ext cx="4038600" cy="6658543"/>
          </a:xfrm>
          <a:prstGeom prst="roundRect">
            <a:avLst/>
          </a:prstGeom>
          <a:solidFill>
            <a:srgbClr val="00758D"/>
          </a:solidFill>
          <a:ln w="44450">
            <a:solidFill>
              <a:srgbClr val="007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758D"/>
              </a:highlight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8C21984-0E17-9650-DEF9-D2C5947D837C}"/>
              </a:ext>
            </a:extLst>
          </p:cNvPr>
          <p:cNvSpPr/>
          <p:nvPr/>
        </p:nvSpPr>
        <p:spPr>
          <a:xfrm>
            <a:off x="4994556" y="3761775"/>
            <a:ext cx="4038600" cy="42672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7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trike="sngStrike" dirty="0"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27EF38B-ADE9-6E28-380F-B7B093EB498B}"/>
              </a:ext>
            </a:extLst>
          </p:cNvPr>
          <p:cNvSpPr/>
          <p:nvPr/>
        </p:nvSpPr>
        <p:spPr>
          <a:xfrm>
            <a:off x="9513431" y="2820941"/>
            <a:ext cx="4038600" cy="6658543"/>
          </a:xfrm>
          <a:prstGeom prst="roundRect">
            <a:avLst/>
          </a:prstGeom>
          <a:solidFill>
            <a:srgbClr val="05B050"/>
          </a:solidFill>
          <a:ln w="44450">
            <a:solidFill>
              <a:srgbClr val="05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4F76BF8-A65A-B631-42CF-2AFB31B07F0D}"/>
              </a:ext>
            </a:extLst>
          </p:cNvPr>
          <p:cNvSpPr/>
          <p:nvPr/>
        </p:nvSpPr>
        <p:spPr>
          <a:xfrm>
            <a:off x="9513181" y="3780173"/>
            <a:ext cx="4038600" cy="426449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5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C441F89-BFBB-589C-9A8F-E78BA672669A}"/>
              </a:ext>
            </a:extLst>
          </p:cNvPr>
          <p:cNvSpPr txBox="1"/>
          <p:nvPr/>
        </p:nvSpPr>
        <p:spPr>
          <a:xfrm>
            <a:off x="892037" y="3026222"/>
            <a:ext cx="3251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OFFRE CLASSIQUE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E12ED4E-64E4-4E14-0534-70BFCC53BE02}"/>
              </a:ext>
            </a:extLst>
          </p:cNvPr>
          <p:cNvSpPr txBox="1"/>
          <p:nvPr/>
        </p:nvSpPr>
        <p:spPr>
          <a:xfrm>
            <a:off x="5458044" y="2991476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OFFRE PREMIUM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13BCE04-4490-7975-F832-51CB20B2DC4B}"/>
              </a:ext>
            </a:extLst>
          </p:cNvPr>
          <p:cNvSpPr txBox="1"/>
          <p:nvPr/>
        </p:nvSpPr>
        <p:spPr>
          <a:xfrm>
            <a:off x="9724237" y="3041227"/>
            <a:ext cx="3683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OFFRE PARTENAIRES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E102EA-A57E-1AB8-F8A0-F0A56727709D}"/>
              </a:ext>
            </a:extLst>
          </p:cNvPr>
          <p:cNvSpPr txBox="1"/>
          <p:nvPr/>
        </p:nvSpPr>
        <p:spPr>
          <a:xfrm>
            <a:off x="716441" y="4610489"/>
            <a:ext cx="370735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Traduction des notices en audios en  langues internationales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Traduction des notices en langues des signes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Prise de rendez vous</a:t>
            </a:r>
          </a:p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451D1E-148D-11F1-2F56-86AF95B9107A}"/>
              </a:ext>
            </a:extLst>
          </p:cNvPr>
          <p:cNvSpPr txBox="1"/>
          <p:nvPr/>
        </p:nvSpPr>
        <p:spPr>
          <a:xfrm>
            <a:off x="1027464" y="8216136"/>
            <a:ext cx="3085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1500 Fcfa/Mois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18.000 Fcfa/An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0C8FB8-0A8F-8BE2-53F1-523BAF809C98}"/>
              </a:ext>
            </a:extLst>
          </p:cNvPr>
          <p:cNvSpPr txBox="1"/>
          <p:nvPr/>
        </p:nvSpPr>
        <p:spPr>
          <a:xfrm>
            <a:off x="4993015" y="4517085"/>
            <a:ext cx="4038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Traduction en langue vernaculaire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Traduction des notices en langue des signes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Prise de rendez-vous médicaux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Aide-soignant virtuel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Geste de premier secours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1162CD8-89F4-6A48-D458-E68D15BDF83D}"/>
              </a:ext>
            </a:extLst>
          </p:cNvPr>
          <p:cNvSpPr txBox="1"/>
          <p:nvPr/>
        </p:nvSpPr>
        <p:spPr>
          <a:xfrm>
            <a:off x="5511763" y="8156780"/>
            <a:ext cx="3085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5.000 Fcfa/Mois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54.000 Fcfa/An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B580898-311D-E3D5-0083-517AD4239C99}"/>
              </a:ext>
            </a:extLst>
          </p:cNvPr>
          <p:cNvSpPr txBox="1"/>
          <p:nvPr/>
        </p:nvSpPr>
        <p:spPr>
          <a:xfrm>
            <a:off x="9690887" y="4828690"/>
            <a:ext cx="36631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Référencement partenaire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/>
              <a:t>P</a:t>
            </a:r>
            <a:r>
              <a:rPr lang="fr-FR" sz="2000" b="1" dirty="0">
                <a:solidFill>
                  <a:schemeClr val="tx1"/>
                </a:solidFill>
              </a:rPr>
              <a:t>rise  de rendez-vous médicaux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/>
              <a:t>Services traduction</a:t>
            </a:r>
            <a:endParaRPr lang="fr-FR" sz="2000" b="1" dirty="0">
              <a:solidFill>
                <a:schemeClr val="tx1"/>
              </a:solidFill>
            </a:endParaRP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A46801-1A5D-6EB7-E7E2-67F83E3E2468}"/>
              </a:ext>
            </a:extLst>
          </p:cNvPr>
          <p:cNvSpPr txBox="1"/>
          <p:nvPr/>
        </p:nvSpPr>
        <p:spPr>
          <a:xfrm>
            <a:off x="9700918" y="8196952"/>
            <a:ext cx="38728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20.000 Fcfa/Mois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210.000 Fcfa/An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B14D5AE-275D-E93D-A840-677BC15956C4}"/>
              </a:ext>
            </a:extLst>
          </p:cNvPr>
          <p:cNvSpPr/>
          <p:nvPr/>
        </p:nvSpPr>
        <p:spPr>
          <a:xfrm>
            <a:off x="14071126" y="2802543"/>
            <a:ext cx="4038600" cy="6658543"/>
          </a:xfrm>
          <a:prstGeom prst="roundRect">
            <a:avLst/>
          </a:prstGeom>
          <a:solidFill>
            <a:srgbClr val="00758D"/>
          </a:solidFill>
          <a:ln w="44450">
            <a:solidFill>
              <a:srgbClr val="007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758D"/>
              </a:highlight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17F1796E-BE1C-418B-CE65-5C158F24A3F8}"/>
              </a:ext>
            </a:extLst>
          </p:cNvPr>
          <p:cNvSpPr/>
          <p:nvPr/>
        </p:nvSpPr>
        <p:spPr>
          <a:xfrm>
            <a:off x="14057268" y="3743377"/>
            <a:ext cx="4038600" cy="42672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7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trike="sngStrike" dirty="0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1E441B7-E8B6-84EF-7800-667B86CB7F98}"/>
              </a:ext>
            </a:extLst>
          </p:cNvPr>
          <p:cNvSpPr txBox="1"/>
          <p:nvPr/>
        </p:nvSpPr>
        <p:spPr>
          <a:xfrm>
            <a:off x="14520756" y="2973078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OFFRE PUBLICITÉ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B518C08-5F0B-9530-DADD-EAEA6558DE0B}"/>
              </a:ext>
            </a:extLst>
          </p:cNvPr>
          <p:cNvSpPr txBox="1"/>
          <p:nvPr/>
        </p:nvSpPr>
        <p:spPr>
          <a:xfrm>
            <a:off x="14017948" y="4879712"/>
            <a:ext cx="403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Bannières partenaires</a:t>
            </a:r>
          </a:p>
          <a:p>
            <a:pPr algn="ctr"/>
            <a:endParaRPr lang="fr-FR" sz="2000" b="1" dirty="0"/>
          </a:p>
          <a:p>
            <a:pPr algn="ctr"/>
            <a:r>
              <a:rPr lang="fr-FR" sz="2000" b="1" dirty="0"/>
              <a:t>Bannières classiques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5F641BF-ADFD-EBC6-C592-2F07546D620E}"/>
              </a:ext>
            </a:extLst>
          </p:cNvPr>
          <p:cNvSpPr txBox="1"/>
          <p:nvPr/>
        </p:nvSpPr>
        <p:spPr>
          <a:xfrm>
            <a:off x="14498985" y="8198260"/>
            <a:ext cx="34820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25.000 Fcfa/Mois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50.000 Fcfa/Mois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</TotalTime>
  <Words>594</Words>
  <Application>Microsoft Macintosh PowerPoint</Application>
  <PresentationFormat>Personnalisé</PresentationFormat>
  <Paragraphs>165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Arial</vt:lpstr>
      <vt:lpstr>Cambria</vt:lpstr>
      <vt:lpstr>Open Sans Bold</vt:lpstr>
      <vt:lpstr>Times New Roman</vt:lpstr>
      <vt:lpstr>Calibri</vt:lpstr>
      <vt:lpstr>League Spartan</vt:lpstr>
      <vt:lpstr>Wingdings</vt:lpstr>
      <vt:lpstr>Times New Roman Bold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Permet aux femmes enceintes de mieux comprendre leurs traitements</dc:title>
  <dc:creator>DELL</dc:creator>
  <cp:lastModifiedBy>Valérie GEMMO</cp:lastModifiedBy>
  <cp:revision>9</cp:revision>
  <dcterms:created xsi:type="dcterms:W3CDTF">2006-08-16T00:00:00Z</dcterms:created>
  <dcterms:modified xsi:type="dcterms:W3CDTF">2024-10-03T07:31:21Z</dcterms:modified>
  <dc:identifier>DAGR-Nfda_I</dc:identifier>
</cp:coreProperties>
</file>